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5" r:id="rId3"/>
    <p:sldId id="309" r:id="rId4"/>
    <p:sldId id="315" r:id="rId5"/>
    <p:sldId id="316" r:id="rId6"/>
    <p:sldId id="317" r:id="rId7"/>
    <p:sldId id="318" r:id="rId8"/>
    <p:sldId id="319" r:id="rId9"/>
    <p:sldId id="320" r:id="rId10"/>
    <p:sldId id="321" r:id="rId11"/>
    <p:sldId id="310" r:id="rId12"/>
    <p:sldId id="322" r:id="rId13"/>
    <p:sldId id="323" r:id="rId14"/>
    <p:sldId id="324" r:id="rId15"/>
    <p:sldId id="325" r:id="rId16"/>
    <p:sldId id="311" r:id="rId17"/>
    <p:sldId id="327" r:id="rId18"/>
    <p:sldId id="326" r:id="rId19"/>
    <p:sldId id="328" r:id="rId20"/>
    <p:sldId id="329" r:id="rId21"/>
    <p:sldId id="330" r:id="rId22"/>
    <p:sldId id="331" r:id="rId23"/>
    <p:sldId id="312" r:id="rId24"/>
    <p:sldId id="332" r:id="rId25"/>
    <p:sldId id="333" r:id="rId26"/>
    <p:sldId id="334" r:id="rId27"/>
    <p:sldId id="335" r:id="rId28"/>
    <p:sldId id="336" r:id="rId29"/>
    <p:sldId id="337" r:id="rId30"/>
    <p:sldId id="338" r:id="rId31"/>
    <p:sldId id="339" r:id="rId32"/>
    <p:sldId id="340" r:id="rId33"/>
    <p:sldId id="313" r:id="rId34"/>
    <p:sldId id="341" r:id="rId35"/>
    <p:sldId id="342" r:id="rId36"/>
    <p:sldId id="343" r:id="rId37"/>
    <p:sldId id="344" r:id="rId38"/>
    <p:sldId id="345" r:id="rId39"/>
    <p:sldId id="346" r:id="rId40"/>
    <p:sldId id="347" r:id="rId41"/>
    <p:sldId id="314" r:id="rId42"/>
    <p:sldId id="348" r:id="rId43"/>
    <p:sldId id="351" r:id="rId44"/>
    <p:sldId id="352" r:id="rId45"/>
    <p:sldId id="301" r:id="rId46"/>
    <p:sldId id="308" r:id="rId47"/>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760" autoAdjust="0"/>
  </p:normalViewPr>
  <p:slideViewPr>
    <p:cSldViewPr>
      <p:cViewPr>
        <p:scale>
          <a:sx n="55" d="100"/>
          <a:sy n="55" d="100"/>
        </p:scale>
        <p:origin x="-1200" y="36"/>
      </p:cViewPr>
      <p:guideLst>
        <p:guide orient="horz" pos="3069"/>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DFB18-4CC9-4B18-A51F-2866AAA66397}"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06B84FC-D458-4D9E-A83D-4764F439787C}" type="slidenum">
              <a:rPr lang="es-AR"/>
              <a:pPr>
                <a:defRPr/>
              </a:pPr>
              <a:t>‹Nº›</a:t>
            </a:fld>
            <a:endParaRPr lang="es-AR"/>
          </a:p>
        </p:txBody>
      </p:sp>
    </p:spTree>
    <p:extLst>
      <p:ext uri="{BB962C8B-B14F-4D97-AF65-F5344CB8AC3E}">
        <p14:creationId xmlns:p14="http://schemas.microsoft.com/office/powerpoint/2010/main" val="3745437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D41A037-AF61-4631-A81E-B994AF8B102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6405DF-4708-4167-B7E6-E1B56882B3ED}" type="slidenum">
              <a:rPr lang="es-ES"/>
              <a:pPr>
                <a:defRPr/>
              </a:pPr>
              <a:t>‹Nº›</a:t>
            </a:fld>
            <a:endParaRPr lang="es-ES"/>
          </a:p>
        </p:txBody>
      </p:sp>
    </p:spTree>
    <p:extLst>
      <p:ext uri="{BB962C8B-B14F-4D97-AF65-F5344CB8AC3E}">
        <p14:creationId xmlns:p14="http://schemas.microsoft.com/office/powerpoint/2010/main" val="108231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D53962B-94BA-477A-9778-4604519EF450}"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6916DEC-1F24-40ED-A82C-37B895CD0B2C}" type="slidenum">
              <a:rPr lang="es-ES"/>
              <a:pPr>
                <a:defRPr/>
              </a:pPr>
              <a:t>‹Nº›</a:t>
            </a:fld>
            <a:endParaRPr lang="es-ES"/>
          </a:p>
        </p:txBody>
      </p:sp>
    </p:spTree>
    <p:extLst>
      <p:ext uri="{BB962C8B-B14F-4D97-AF65-F5344CB8AC3E}">
        <p14:creationId xmlns:p14="http://schemas.microsoft.com/office/powerpoint/2010/main" val="17412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DFCC8A4-8231-436E-A217-D7A83F56F5E9}"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EE160F1-65B3-4AB2-9C9F-7EF82E18F44B}" type="slidenum">
              <a:rPr lang="es-ES"/>
              <a:pPr>
                <a:defRPr/>
              </a:pPr>
              <a:t>‹Nº›</a:t>
            </a:fld>
            <a:endParaRPr lang="es-ES"/>
          </a:p>
        </p:txBody>
      </p:sp>
    </p:spTree>
    <p:extLst>
      <p:ext uri="{BB962C8B-B14F-4D97-AF65-F5344CB8AC3E}">
        <p14:creationId xmlns:p14="http://schemas.microsoft.com/office/powerpoint/2010/main" val="6523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D169ADC-AC85-4FA4-8C9C-C4A24E3D6E3B}"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3218962-A207-462E-906C-43F3B9F00838}" type="slidenum">
              <a:rPr lang="es-ES"/>
              <a:pPr>
                <a:defRPr/>
              </a:pPr>
              <a:t>‹Nº›</a:t>
            </a:fld>
            <a:endParaRPr lang="es-ES"/>
          </a:p>
        </p:txBody>
      </p:sp>
    </p:spTree>
    <p:extLst>
      <p:ext uri="{BB962C8B-B14F-4D97-AF65-F5344CB8AC3E}">
        <p14:creationId xmlns:p14="http://schemas.microsoft.com/office/powerpoint/2010/main" val="251677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801AC8F-EF03-4E55-80E4-046A7CBC51B1}"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88FA5C-EDF0-4D75-8D55-B20E6D9ACABE}" type="slidenum">
              <a:rPr lang="es-ES"/>
              <a:pPr>
                <a:defRPr/>
              </a:pPr>
              <a:t>‹Nº›</a:t>
            </a:fld>
            <a:endParaRPr lang="es-ES"/>
          </a:p>
        </p:txBody>
      </p:sp>
    </p:spTree>
    <p:extLst>
      <p:ext uri="{BB962C8B-B14F-4D97-AF65-F5344CB8AC3E}">
        <p14:creationId xmlns:p14="http://schemas.microsoft.com/office/powerpoint/2010/main" val="1609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3375C02-2F98-4227-8EB5-8D8E63C71997}"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F8D334C-9980-4832-A988-7BEC0653C92A}" type="slidenum">
              <a:rPr lang="es-ES"/>
              <a:pPr>
                <a:defRPr/>
              </a:pPr>
              <a:t>‹Nº›</a:t>
            </a:fld>
            <a:endParaRPr lang="es-ES"/>
          </a:p>
        </p:txBody>
      </p:sp>
    </p:spTree>
    <p:extLst>
      <p:ext uri="{BB962C8B-B14F-4D97-AF65-F5344CB8AC3E}">
        <p14:creationId xmlns:p14="http://schemas.microsoft.com/office/powerpoint/2010/main" val="262308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8D77E9B-E99B-4A6B-A800-52E8C172CCB9}"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BD82D69-EDC1-4B20-B579-01C0446DDF99}" type="slidenum">
              <a:rPr lang="es-ES"/>
              <a:pPr>
                <a:defRPr/>
              </a:pPr>
              <a:t>‹Nº›</a:t>
            </a:fld>
            <a:endParaRPr lang="es-ES"/>
          </a:p>
        </p:txBody>
      </p:sp>
    </p:spTree>
    <p:extLst>
      <p:ext uri="{BB962C8B-B14F-4D97-AF65-F5344CB8AC3E}">
        <p14:creationId xmlns:p14="http://schemas.microsoft.com/office/powerpoint/2010/main" val="53422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16AC52C-8EE3-4F2C-A630-B461AB1A8AE2}"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5B38E97-E54F-4874-96DA-A084083747A3}" type="slidenum">
              <a:rPr lang="es-ES"/>
              <a:pPr>
                <a:defRPr/>
              </a:pPr>
              <a:t>‹Nº›</a:t>
            </a:fld>
            <a:endParaRPr lang="es-ES"/>
          </a:p>
        </p:txBody>
      </p:sp>
    </p:spTree>
    <p:extLst>
      <p:ext uri="{BB962C8B-B14F-4D97-AF65-F5344CB8AC3E}">
        <p14:creationId xmlns:p14="http://schemas.microsoft.com/office/powerpoint/2010/main" val="316072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41A2BD0-C73F-4A08-8536-6F9EF6090837}"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96795DD-51F0-4F4A-ABF2-A3D009DD02BE}" type="slidenum">
              <a:rPr lang="es-ES"/>
              <a:pPr>
                <a:defRPr/>
              </a:pPr>
              <a:t>‹Nº›</a:t>
            </a:fld>
            <a:endParaRPr lang="es-ES"/>
          </a:p>
        </p:txBody>
      </p:sp>
    </p:spTree>
    <p:extLst>
      <p:ext uri="{BB962C8B-B14F-4D97-AF65-F5344CB8AC3E}">
        <p14:creationId xmlns:p14="http://schemas.microsoft.com/office/powerpoint/2010/main" val="206647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469C981-DBA2-448A-AE65-4B62B4FBC3D8}"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E75EC2E-B142-4D6B-BE8F-41A1F24E6BA2}" type="slidenum">
              <a:rPr lang="es-ES"/>
              <a:pPr>
                <a:defRPr/>
              </a:pPr>
              <a:t>‹Nº›</a:t>
            </a:fld>
            <a:endParaRPr lang="es-ES"/>
          </a:p>
        </p:txBody>
      </p:sp>
    </p:spTree>
    <p:extLst>
      <p:ext uri="{BB962C8B-B14F-4D97-AF65-F5344CB8AC3E}">
        <p14:creationId xmlns:p14="http://schemas.microsoft.com/office/powerpoint/2010/main" val="387493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1CD4665-83C1-4026-AD55-EED54AC5F661}"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BC09313-1465-4331-9ED0-AB48B15A7F39}" type="slidenum">
              <a:rPr lang="es-ES"/>
              <a:pPr>
                <a:defRPr/>
              </a:pPr>
              <a:t>‹Nº›</a:t>
            </a:fld>
            <a:endParaRPr lang="es-ES"/>
          </a:p>
        </p:txBody>
      </p:sp>
    </p:spTree>
    <p:extLst>
      <p:ext uri="{BB962C8B-B14F-4D97-AF65-F5344CB8AC3E}">
        <p14:creationId xmlns:p14="http://schemas.microsoft.com/office/powerpoint/2010/main" val="283937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AB08A7C5-66A7-4656-A98F-8C5D42AE6C38}"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2639A9DE-FE2B-4893-AEDC-B8AF8212E6F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visualiseur.bnf.fr/CadresFenetre?O=COMP-5&amp;M=plancheconta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visualiseur.bnf.fr/CadresFenetre?O=COMP-5&amp;M=planchecont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visualiseur.bnf.fr/CadresFenetre?O=COMP-5&amp;M=plancheconta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visualiseur.bnf.fr/CadresFenetre?O=COMP-5&amp;M=planche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visualiseur.bnf.fr/CadresFenetre?O=COMP-5&amp;M=planche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10&amp;M=planchecontact" TargetMode="External"/><Relationship Id="rId5" Type="http://schemas.openxmlformats.org/officeDocument/2006/relationships/image" Target="../media/image20.jpeg"/><Relationship Id="rId4" Type="http://schemas.openxmlformats.org/officeDocument/2006/relationships/hyperlink" Target="http://visualiseur.bnf.fr/CadresFenetre?O=COMP-5&amp;M=planchecontac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visualiseur.bnf.fr/CadresFenetre?O=COMP-5&amp;M=plancheconta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visualiseur.bnf.fr/CadresFenetre?O=COMP-8&amp;M=planchecont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visualiseur.bnf.fr/CadresFenetre?O=COMP-5&amp;M=plancheconta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visualiseur.bnf.fr/CadresFenetre?O=COMP-5&amp;M=plancheconta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visualiseur.bnf.fr/CadresFenetre?O=COMP-5&amp;M=planchecontac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gif"/><Relationship Id="rId7" Type="http://schemas.openxmlformats.org/officeDocument/2006/relationships/hyperlink" Target="http://visualiseur.bnf.fr/CadresFenetre?O=COMP-8&amp;I=15&amp;M=imageseule" TargetMode="Externa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visualiseur.bnf.fr/CadresFenetre?O=COMP-8&amp;M=plancheconta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visualiseur.bnf.fr/CadresFenetre?O=COMP-8&amp;M=planchecontac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visualiseur.bnf.fr/CadresFenetre?O=COMP-10&amp;M=planchecontac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visualiseur.bnf.fr/CadresFenetre?O=COMP-10&amp;M=plancheconta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visualiseur.bnf.fr/CadresFenetre?O=COMP-10&amp;M=planchecontac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gif"/><Relationship Id="rId7" Type="http://schemas.openxmlformats.org/officeDocument/2006/relationships/image" Target="../media/image38.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visualiseur.bnf.fr/CadresFenetre?O=COMP-10&amp;M=planche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visualiseur.bnf.fr/CadresFenetre?O=COMP-10&amp;M=planchecontac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visualiseur.bnf.fr/CadresFenetre?O=COMP-10&amp;M=planchecontac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visualiseur.bnf.fr/CadresFenetre?O=COMP-10&amp;M=planchecont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visualiseur.bnf.fr/CadresFenetre?O=COMP-4&amp;M=planchecontac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visualiseur.bnf.fr/CadresFenetre?O=COMP-10&amp;M=planchecontac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visualiseur.bnf.fr/CadresFenetre?O=COMP-10&amp;M=plancheconta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visualiseur.bnf.fr/CadresFenetre?O=COMP-10&amp;M=planchecontac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visualiseur.bnf.fr/CadresFenetre?O=COMP-10&amp;M=planchecontac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visualiseur.bnf.fr/CadresFenetre?O=COMP-10&amp;M=plancheconta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visualiseur.bnf.fr/CadresFenetre?O=COMP-10&amp;M=planchecontac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visualiseur.bnf.fr/CadresFenetre?O=COMP-11&amp;M=planchecontac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http://visualiseur.bnf.fr/CadresFenetre?O=COMP-11&amp;M=planchecontac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visualiseur.bnf.fr/CadresFenetre?O=COMP-11&amp;M=planchecontac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visualiseur.bnf.fr/CadresFenetre?O=COMP-11&amp;M=planchecont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visualiseur.bnf.fr/CadresFenetre?O=COMP-4&amp;M=planchecontac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visualiseur.bnf.fr/CadresFenetre?O=COMP-11&amp;M=plancheconta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visualiseur.bnf.fr/CadresFenetre?O=COMP-11&amp;M=planchecontac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http://visualiseur.bnf.fr/CadresFenetre?O=COMP-11&amp;M=planchecontac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visualiseur.bnf.fr/CadresFenetre?O=COMP-11&amp;M=planchecontac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0.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visualiseur.bnf.fr/CadresFenetre?O=COMP-11&amp;M=planchecontac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visualiseur.bnf.fr/CadresFenetre?O=COMP-4&amp;M=planchecont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visualiseur.bnf.fr/CadresFenetre?O=COMP-5&amp;M=plancheconta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visualiseur.bnf.fr/CadresFenetre?O=COMP-5&amp;M=plancheconta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visualiseur.bnf.fr/CadresFenetre?O=COMP-4&amp;M=plancheconta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visualiseur.bnf.fr/CadresFenetre?O=COMP-5&amp;M=planche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2051" name="2 Subtítulo"/>
          <p:cNvSpPr>
            <a:spLocks noGrp="1"/>
          </p:cNvSpPr>
          <p:nvPr>
            <p:ph type="subTitle" idx="1"/>
          </p:nvPr>
        </p:nvSpPr>
        <p:spPr>
          <a:xfrm>
            <a:off x="6040438" y="3211513"/>
            <a:ext cx="5545137" cy="5621337"/>
          </a:xfrm>
        </p:spPr>
        <p:txBody>
          <a:bodyPr/>
          <a:lstStyle/>
          <a:p>
            <a:pPr algn="l" eaLnBrk="1" hangingPunct="1">
              <a:lnSpc>
                <a:spcPct val="90000"/>
              </a:lnSpc>
            </a:pPr>
            <a:r>
              <a:rPr lang="es-AR" sz="4900" smtClean="0">
                <a:solidFill>
                  <a:schemeClr val="bg1"/>
                </a:solidFill>
                <a:latin typeface="Times New Roman" pitchFamily="18" charset="0"/>
                <a:cs typeface="Times New Roman" pitchFamily="18" charset="0"/>
              </a:rPr>
              <a:t>Un curso del</a:t>
            </a:r>
            <a:endParaRPr lang="es-AR" sz="3200" smtClean="0">
              <a:solidFill>
                <a:srgbClr val="FFFF00"/>
              </a:solidFill>
              <a:latin typeface="Elephant" pitchFamily="18" charset="0"/>
              <a:cs typeface="Times New Roman" pitchFamily="18" charset="0"/>
            </a:endParaRPr>
          </a:p>
          <a:p>
            <a:pPr algn="l" eaLnBrk="1" hangingPunct="1">
              <a:lnSpc>
                <a:spcPct val="90000"/>
              </a:lnSpc>
            </a:pPr>
            <a:r>
              <a:rPr lang="es-AR" sz="6900" smtClean="0">
                <a:solidFill>
                  <a:srgbClr val="FFFF00"/>
                </a:solidFill>
                <a:latin typeface="Elephant" pitchFamily="18" charset="0"/>
                <a:cs typeface="Times New Roman" pitchFamily="18" charset="0"/>
              </a:rPr>
              <a:t>I</a:t>
            </a:r>
            <a:r>
              <a:rPr lang="es-AR" sz="4900" smtClean="0">
                <a:solidFill>
                  <a:schemeClr val="bg1"/>
                </a:solidFill>
                <a:latin typeface="Times New Roman" pitchFamily="18" charset="0"/>
                <a:cs typeface="Times New Roman" pitchFamily="18" charset="0"/>
              </a:rPr>
              <a:t>NSTITUTO de </a:t>
            </a:r>
          </a:p>
          <a:p>
            <a:pPr algn="l" eaLnBrk="1" hangingPunct="1">
              <a:lnSpc>
                <a:spcPct val="90000"/>
              </a:lnSpc>
            </a:pPr>
            <a:r>
              <a:rPr lang="es-AR" sz="6900" smtClean="0">
                <a:solidFill>
                  <a:srgbClr val="FFFF00"/>
                </a:solidFill>
                <a:latin typeface="Elephant" pitchFamily="18" charset="0"/>
                <a:cs typeface="Times New Roman" pitchFamily="18" charset="0"/>
              </a:rPr>
              <a:t>F</a:t>
            </a:r>
            <a:r>
              <a:rPr lang="es-AR" sz="4900" smtClean="0">
                <a:solidFill>
                  <a:schemeClr val="bg1"/>
                </a:solidFill>
                <a:latin typeface="Times New Roman" pitchFamily="18" charset="0"/>
                <a:cs typeface="Times New Roman" pitchFamily="18" charset="0"/>
              </a:rPr>
              <a:t>ORMACIÓN </a:t>
            </a:r>
          </a:p>
          <a:p>
            <a:pPr algn="l" eaLnBrk="1" hangingPunct="1">
              <a:lnSpc>
                <a:spcPct val="90000"/>
              </a:lnSpc>
            </a:pPr>
            <a:r>
              <a:rPr lang="es-AR" sz="6900" smtClean="0">
                <a:solidFill>
                  <a:srgbClr val="FFFF00"/>
                </a:solidFill>
                <a:latin typeface="Elephant" pitchFamily="18" charset="0"/>
                <a:cs typeface="Times New Roman" pitchFamily="18" charset="0"/>
              </a:rPr>
              <a:t>T</a:t>
            </a:r>
            <a:r>
              <a:rPr lang="es-AR" sz="4900" smtClean="0">
                <a:solidFill>
                  <a:schemeClr val="bg1"/>
                </a:solidFill>
                <a:latin typeface="Times New Roman" pitchFamily="18" charset="0"/>
                <a:cs typeface="Times New Roman" pitchFamily="18" charset="0"/>
              </a:rPr>
              <a:t>EOLÓGICA por </a:t>
            </a:r>
          </a:p>
          <a:p>
            <a:pPr algn="l" eaLnBrk="1" hangingPunct="1">
              <a:lnSpc>
                <a:spcPct val="90000"/>
              </a:lnSpc>
            </a:pPr>
            <a:r>
              <a:rPr lang="es-AR" sz="6900" smtClean="0">
                <a:solidFill>
                  <a:srgbClr val="FFFF00"/>
                </a:solidFill>
                <a:latin typeface="Elephant" pitchFamily="18" charset="0"/>
                <a:cs typeface="Times New Roman" pitchFamily="18" charset="0"/>
              </a:rPr>
              <a:t>I</a:t>
            </a:r>
            <a:r>
              <a:rPr lang="es-AR" sz="4900" smtClean="0">
                <a:solidFill>
                  <a:schemeClr val="bg1"/>
                </a:solidFill>
                <a:latin typeface="Times New Roman" pitchFamily="18" charset="0"/>
                <a:cs typeface="Times New Roman" pitchFamily="18" charset="0"/>
              </a:rPr>
              <a:t>NTERNET</a:t>
            </a:r>
            <a:endParaRPr lang="es-AR" sz="4900" b="1" smtClean="0">
              <a:solidFill>
                <a:schemeClr val="bg1"/>
              </a:solidFill>
              <a:latin typeface="Times New Roman" pitchFamily="18" charset="0"/>
              <a:cs typeface="Times New Roman" pitchFamily="18" charset="0"/>
            </a:endParaRPr>
          </a:p>
          <a:p>
            <a:pPr algn="l" eaLnBrk="1" hangingPunct="1">
              <a:lnSpc>
                <a:spcPct val="90000"/>
              </a:lnSpc>
            </a:pPr>
            <a:endParaRPr lang="es-ES" sz="4900" b="1"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CDC96687-376D-40D7-BCCC-976DC2DCA0FA}"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6616700" y="912813"/>
            <a:ext cx="51133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 No sólo el hombre llegará a la gloria: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el entero cosmos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en el que el hombre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vive y actúa,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será transformado.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será llevada a su plena perfección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cuando llegue el tiempo de la restauración de todas las cosas y cuando,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 el género humano,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también el universo entero sea perfectamente renovado. </a:t>
            </a:r>
            <a:endParaRPr lang="es-ES" sz="3200" smtClean="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12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839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D78F39B-D348-4DAD-BD3B-D71D973C0AB5}" type="slidenum">
              <a:rPr lang="es-ES" smtClean="0"/>
              <a:pPr>
                <a:defRPr/>
              </a:pPr>
              <a:t>10</a:t>
            </a:fld>
            <a:endParaRPr lang="es-ES"/>
          </a:p>
        </p:txBody>
      </p:sp>
      <p:pic>
        <p:nvPicPr>
          <p:cNvPr id="1127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401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 descr="http://visualiseur.bnf.fr/ConsulterElementNum?O=IFN-8100259&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2813"/>
            <a:ext cx="48768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4" descr="http://visualiseur.bnf.fr/ConsulterElementNum?O=IFN-06000258&amp;E=JPEG&amp;Deb=8&amp;Fin=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t="9180" b="66286"/>
          <a:stretch>
            <a:fillRect/>
          </a:stretch>
        </p:blipFill>
        <p:spPr bwMode="auto">
          <a:xfrm>
            <a:off x="1524000" y="7248525"/>
            <a:ext cx="48768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1722438" y="2568575"/>
            <a:ext cx="55816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El enigma de la muerte del hombre se comprende solamente a la luz de la </a:t>
            </a:r>
            <a:r>
              <a:rPr lang="es-ES_tradnl" sz="3200" b="1" smtClean="0">
                <a:solidFill>
                  <a:srgbClr val="FFFF00"/>
                </a:solidFill>
                <a:latin typeface="Times New Roman" pitchFamily="18" charset="0"/>
                <a:cs typeface="Times New Roman" pitchFamily="18" charset="0"/>
              </a:rPr>
              <a:t>resurrección de Cristo</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efecto, la muerte, la pérdida de la vida humana, se presenta como el mal más grande en el orden natural, precisamente porque e algo definitivo, que quedará superada de modo completo sólo cuando Dios en Cristo resucite a los hombres.</a:t>
            </a:r>
            <a:endParaRPr lang="es-ES"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22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568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09FD1A4-3227-4A83-8318-444192BC7A07}" type="slidenum">
              <a:rPr lang="es-ES" smtClean="0"/>
              <a:pPr>
                <a:defRPr/>
              </a:pPr>
              <a:t>11</a:t>
            </a:fld>
            <a:endParaRPr lang="es-ES"/>
          </a:p>
        </p:txBody>
      </p:sp>
      <p:sp>
        <p:nvSpPr>
          <p:cNvPr id="12" name="8 Título"/>
          <p:cNvSpPr txBox="1">
            <a:spLocks/>
          </p:cNvSpPr>
          <p:nvPr/>
        </p:nvSpPr>
        <p:spPr bwMode="auto">
          <a:xfrm>
            <a:off x="1071563" y="62388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2. </a:t>
            </a:r>
            <a:r>
              <a:rPr lang="es-ES_tradnl" sz="5000" b="1" i="1" cap="small" dirty="0">
                <a:solidFill>
                  <a:srgbClr val="FFFF00"/>
                </a:solidFill>
              </a:rPr>
              <a:t>El sentido cristiano de la </a:t>
            </a:r>
            <a:r>
              <a:rPr lang="es-ES_tradnl" sz="5000" b="1" i="1" cap="small" dirty="0" smtClean="0">
                <a:solidFill>
                  <a:srgbClr val="FFFF00"/>
                </a:solidFill>
              </a:rPr>
              <a:t>muerte</a:t>
            </a:r>
            <a:endParaRPr lang="es-AR" sz="5000" b="1" i="1" cap="small" dirty="0">
              <a:solidFill>
                <a:srgbClr val="FFFF00"/>
              </a:solidFill>
            </a:endParaRPr>
          </a:p>
        </p:txBody>
      </p:sp>
      <p:pic>
        <p:nvPicPr>
          <p:cNvPr id="1229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805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4" descr="http://visualiseur.bnf.fr/ConsulterElementNum?O=IFN-08002030&amp;E=JPEG&amp;Deb=1&amp;Fin=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r="7780"/>
          <a:stretch>
            <a:fillRect/>
          </a:stretch>
        </p:blipFill>
        <p:spPr bwMode="auto">
          <a:xfrm>
            <a:off x="7375525" y="2640013"/>
            <a:ext cx="4138613"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9 Marcador de contenido"/>
          <p:cNvSpPr>
            <a:spLocks noGrp="1"/>
          </p:cNvSpPr>
          <p:nvPr>
            <p:ph idx="1"/>
          </p:nvPr>
        </p:nvSpPr>
        <p:spPr>
          <a:xfrm>
            <a:off x="6981825" y="985838"/>
            <a:ext cx="50355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Por un lado </a:t>
            </a:r>
            <a:r>
              <a:rPr lang="es-ES_tradnl" sz="3200" i="1" smtClean="0">
                <a:solidFill>
                  <a:schemeClr val="bg1"/>
                </a:solidFill>
                <a:latin typeface="Times New Roman" pitchFamily="18" charset="0"/>
                <a:cs typeface="Times New Roman" pitchFamily="18" charset="0"/>
              </a:rPr>
              <a:t>la muerte es natural</a:t>
            </a:r>
            <a:r>
              <a:rPr lang="es-ES_tradnl" sz="3200" smtClean="0">
                <a:solidFill>
                  <a:schemeClr val="bg1"/>
                </a:solidFill>
                <a:latin typeface="Times New Roman" pitchFamily="18" charset="0"/>
                <a:cs typeface="Times New Roman" pitchFamily="18" charset="0"/>
              </a:rPr>
              <a:t> en el sentido que el alma puede separarse del cuerpo.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Desde este punto de vista la muerte marca el término de la peregrinación terrena.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Después de la muerte el hombre no puede merecer o desmerecer más.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opción de vida del hombre se hace definitiva con la muerte. </a:t>
            </a:r>
            <a:endParaRPr lang="es-ES" sz="3200" smtClean="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33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5453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4CA7B97-DE6E-4006-A9BA-D09CF708D435}" type="slidenum">
              <a:rPr lang="es-ES" smtClean="0"/>
              <a:pPr>
                <a:defRPr/>
              </a:pPr>
              <a:t>12</a:t>
            </a:fld>
            <a:endParaRPr lang="es-ES"/>
          </a:p>
        </p:txBody>
      </p:sp>
      <p:pic>
        <p:nvPicPr>
          <p:cNvPr id="133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3221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7324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 descr="http://visualiseur.bnf.fr/ConsulterElementNum?O=IFN-2200085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81" t="4350" r="23587" b="5968"/>
          <a:stretch>
            <a:fillRect/>
          </a:stretch>
        </p:blipFill>
        <p:spPr bwMode="auto">
          <a:xfrm>
            <a:off x="1504950" y="984250"/>
            <a:ext cx="5224463" cy="76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9 Marcador de contenido"/>
          <p:cNvSpPr>
            <a:spLocks noGrp="1"/>
          </p:cNvSpPr>
          <p:nvPr>
            <p:ph idx="1"/>
          </p:nvPr>
        </p:nvSpPr>
        <p:spPr>
          <a:xfrm>
            <a:off x="1504950" y="985838"/>
            <a:ext cx="47355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Ya no tendrá la posibilidad arrepentirse.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Justo después de la muerte irá al cielo, al infierno o al purgatorio.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Para que esto tenga lugar, existe lo que la Iglesia ha llamado el </a:t>
            </a:r>
            <a:r>
              <a:rPr lang="es-ES_tradnl" sz="3200" b="1" i="1" smtClean="0">
                <a:solidFill>
                  <a:srgbClr val="FFFF00"/>
                </a:solidFill>
                <a:latin typeface="Times New Roman" pitchFamily="18" charset="0"/>
                <a:cs typeface="Times New Roman" pitchFamily="18" charset="0"/>
              </a:rPr>
              <a:t>juicio particular</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hombre debe aprovechar el tiempo y los demás talentos, para obrar rectamente y para servir a los demás.</a:t>
            </a:r>
            <a:endParaRPr lang="es-AR" sz="3200" smtClean="0">
              <a:solidFill>
                <a:schemeClr val="bg1"/>
              </a:solidFill>
              <a:latin typeface="Times New Roman" pitchFamily="18" charset="0"/>
              <a:cs typeface="Times New Roman" pitchFamily="18" charset="0"/>
            </a:endParaRPr>
          </a:p>
        </p:txBody>
      </p:sp>
      <p:sp>
        <p:nvSpPr>
          <p:cNvPr id="143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43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7AA7622-83EB-4922-9DD6-AD9C83FCB90D}" type="slidenum">
              <a:rPr lang="es-ES" smtClean="0"/>
              <a:pPr>
                <a:defRPr/>
              </a:pPr>
              <a:t>13</a:t>
            </a:fld>
            <a:endParaRPr lang="es-ES"/>
          </a:p>
        </p:txBody>
      </p:sp>
      <p:pic>
        <p:nvPicPr>
          <p:cNvPr id="143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4241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3005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 descr="http://visualiseur.bnf.fr/ConsulterElementNum?O=IFN-06000424&amp;E=JPEG&amp;Deb=140&amp;Fin=140&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382" t="2573" r="5405" b="6364"/>
          <a:stretch>
            <a:fillRect/>
          </a:stretch>
        </p:blipFill>
        <p:spPr bwMode="auto">
          <a:xfrm>
            <a:off x="6273800" y="984250"/>
            <a:ext cx="5534025" cy="774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6761163" y="1057275"/>
            <a:ext cx="5110162"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Escritura enseña que la muerte ha entrado en el mundo a causa </a:t>
            </a:r>
            <a:r>
              <a:rPr lang="es-ES_tradnl" sz="3200" i="1" smtClean="0">
                <a:solidFill>
                  <a:schemeClr val="bg1"/>
                </a:solidFill>
                <a:latin typeface="Times New Roman" pitchFamily="18" charset="0"/>
                <a:cs typeface="Times New Roman" pitchFamily="18" charset="0"/>
              </a:rPr>
              <a:t>del pecado original</a:t>
            </a:r>
            <a:r>
              <a:rPr lang="es-ES_tradnl" sz="3200" smtClean="0">
                <a:solidFill>
                  <a:schemeClr val="bg1"/>
                </a:solidFill>
                <a:latin typeface="Times New Roman" pitchFamily="18" charset="0"/>
                <a:cs typeface="Times New Roman" pitchFamily="18" charset="0"/>
              </a:rPr>
              <a:t>.</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 su obediencia, Cristo venció la muerte y ganó la resurrección para la humanidad.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el Bautismo, la muerte sigue siendo dolorosa y repugnante, pero ya no es un recuerdo vivo del pecado sino una oportunidad preciosa de poder corredimir con Él.</a:t>
            </a: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53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5597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65FB378-5501-44DF-99A6-2FA5BDAAA196}" type="slidenum">
              <a:rPr lang="es-ES" smtClean="0"/>
              <a:pPr>
                <a:defRPr/>
              </a:pPr>
              <a:t>14</a:t>
            </a:fld>
            <a:endParaRPr lang="es-ES"/>
          </a:p>
        </p:txBody>
      </p:sp>
      <p:pic>
        <p:nvPicPr>
          <p:cNvPr id="153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3287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http://visualiseur.bnf.fr/ConsulterElementNum?O=IFN-08022392&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339" t="12411" r="26486" b="13676"/>
          <a:stretch>
            <a:fillRect/>
          </a:stretch>
        </p:blipFill>
        <p:spPr bwMode="auto">
          <a:xfrm>
            <a:off x="1544638" y="982663"/>
            <a:ext cx="5000625"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7332663" y="984250"/>
            <a:ext cx="46132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«Si morimos con Cristo, también viviremos con Él» (2 </a:t>
            </a:r>
            <a:r>
              <a:rPr lang="es-ES_tradnl" sz="3200" i="1" smtClean="0">
                <a:solidFill>
                  <a:schemeClr val="bg1"/>
                </a:solidFill>
                <a:latin typeface="Times New Roman" pitchFamily="18" charset="0"/>
                <a:cs typeface="Times New Roman" pitchFamily="18" charset="0"/>
              </a:rPr>
              <a:t>Tm</a:t>
            </a:r>
            <a:r>
              <a:rPr lang="es-ES_tradnl" sz="3200" smtClean="0">
                <a:solidFill>
                  <a:schemeClr val="bg1"/>
                </a:solidFill>
                <a:latin typeface="Times New Roman" pitchFamily="18" charset="0"/>
                <a:cs typeface="Times New Roman" pitchFamily="18" charset="0"/>
              </a:rPr>
              <a:t> 1,11).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esta razón, «gracias a Cristo, la muerte cristiana tiene un sentido positivo.</a:t>
            </a:r>
            <a:endParaRPr lang="es-AR"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63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9F63EA5-B032-49EA-89FB-6C60C0326F8C}" type="slidenum">
              <a:rPr lang="es-ES" smtClean="0"/>
              <a:pPr>
                <a:defRPr/>
              </a:pPr>
              <a:t>15</a:t>
            </a:fld>
            <a:endParaRPr lang="es-ES"/>
          </a:p>
        </p:txBody>
      </p:sp>
      <p:pic>
        <p:nvPicPr>
          <p:cNvPr id="16394" name="Picture 16" descr="http://visualiseur.bnf.fr/ConsulterElementNum?O=IFN-2200087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3461" t="33672" r="14987" b="27319"/>
          <a:stretch>
            <a:fillRect/>
          </a:stretch>
        </p:blipFill>
        <p:spPr bwMode="auto">
          <a:xfrm>
            <a:off x="7764463" y="5032375"/>
            <a:ext cx="4041775"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descr="http://visualiseur.bnf.fr/ConsulterElementNum?O=IFN-07908412&amp;E=JPEG&amp;Deb=1&amp;Fin=1&amp;Param=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2988" t="7886" r="5859" b="52823"/>
          <a:stretch>
            <a:fillRect/>
          </a:stretch>
        </p:blipFill>
        <p:spPr bwMode="auto">
          <a:xfrm>
            <a:off x="1373188" y="954088"/>
            <a:ext cx="5819775"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 descr="http://visualiseur.bnf.fr/ConsulterElementNum?O=IFN-07908412&amp;E=JPEG&amp;Deb=1&amp;Fin=1&amp;Param=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1542" t="50249" r="5650" b="14799"/>
          <a:stretch>
            <a:fillRect/>
          </a:stretch>
        </p:blipFill>
        <p:spPr bwMode="auto">
          <a:xfrm>
            <a:off x="1373188" y="5087938"/>
            <a:ext cx="58197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32162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1722438" y="2568575"/>
            <a:ext cx="491490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Al crear y redimir al hombre, Dios </a:t>
            </a:r>
            <a:r>
              <a:rPr lang="es-ES_tradnl" sz="3200" b="1" smtClean="0">
                <a:solidFill>
                  <a:srgbClr val="FFFF00"/>
                </a:solidFill>
                <a:latin typeface="Times New Roman" pitchFamily="18" charset="0"/>
                <a:cs typeface="Times New Roman" pitchFamily="18" charset="0"/>
              </a:rPr>
              <a:t>le ha destinado</a:t>
            </a:r>
            <a:r>
              <a:rPr lang="es-ES_tradnl" sz="3200" smtClean="0">
                <a:solidFill>
                  <a:schemeClr val="bg1"/>
                </a:solidFill>
                <a:latin typeface="Times New Roman" pitchFamily="18" charset="0"/>
                <a:cs typeface="Times New Roman" pitchFamily="18" charset="0"/>
              </a:rPr>
              <a:t> a la eterna comunión con Él, a la “vida eterna”, o lo que se suele llamar “el cielo”.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Así Jesús comunica la promesa del Padre a los suyos: «bien, siervo bueno y fiel, porque has sido fiel en lo poco entra en el gozo de tu Señor» (</a:t>
            </a:r>
            <a:r>
              <a:rPr lang="es-ES_tradnl" sz="3200" i="1" smtClean="0">
                <a:solidFill>
                  <a:schemeClr val="bg1"/>
                </a:solidFill>
                <a:latin typeface="Times New Roman" pitchFamily="18" charset="0"/>
                <a:cs typeface="Times New Roman" pitchFamily="18" charset="0"/>
              </a:rPr>
              <a:t>Mt</a:t>
            </a:r>
            <a:r>
              <a:rPr lang="es-ES_tradnl" sz="3200" smtClean="0">
                <a:solidFill>
                  <a:schemeClr val="bg1"/>
                </a:solidFill>
                <a:latin typeface="Times New Roman" pitchFamily="18" charset="0"/>
                <a:cs typeface="Times New Roman" pitchFamily="18" charset="0"/>
              </a:rPr>
              <a:t> 25,21). </a:t>
            </a:r>
            <a:endParaRPr lang="es-ES" sz="3200" smtClean="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74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5733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B324E17-FA27-43CA-974D-470D5DCDCFB8}" type="slidenum">
              <a:rPr lang="es-ES" smtClean="0"/>
              <a:pPr>
                <a:defRPr/>
              </a:pPr>
              <a:t>16</a:t>
            </a:fld>
            <a:endParaRPr lang="es-ES"/>
          </a:p>
        </p:txBody>
      </p:sp>
      <p:sp>
        <p:nvSpPr>
          <p:cNvPr id="12" name="8 Título"/>
          <p:cNvSpPr txBox="1">
            <a:spLocks/>
          </p:cNvSpPr>
          <p:nvPr/>
        </p:nvSpPr>
        <p:spPr bwMode="auto">
          <a:xfrm>
            <a:off x="1144588" y="83978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3. </a:t>
            </a:r>
            <a:r>
              <a:rPr lang="es-ES_tradnl" sz="5000" b="1" i="1" cap="small" dirty="0">
                <a:solidFill>
                  <a:srgbClr val="FFFF00"/>
                </a:solidFill>
              </a:rPr>
              <a:t>La vida eterna en </a:t>
            </a:r>
            <a:r>
              <a:rPr lang="es-ES_tradnl" sz="5000" b="1" i="1" cap="small" dirty="0" smtClean="0">
                <a:solidFill>
                  <a:srgbClr val="FFFF00"/>
                </a:solidFill>
              </a:rPr>
              <a:t/>
            </a:r>
            <a:br>
              <a:rPr lang="es-ES_tradnl" sz="5000" b="1" i="1" cap="small" dirty="0" smtClean="0">
                <a:solidFill>
                  <a:srgbClr val="FFFF00"/>
                </a:solidFill>
              </a:rPr>
            </a:br>
            <a:r>
              <a:rPr lang="es-ES_tradnl" sz="5000" b="1" i="1" cap="small" dirty="0" smtClean="0">
                <a:solidFill>
                  <a:srgbClr val="FFFF00"/>
                </a:solidFill>
              </a:rPr>
              <a:t>comunión </a:t>
            </a:r>
            <a:r>
              <a:rPr lang="es-ES_tradnl" sz="5000" b="1" i="1" cap="small" dirty="0">
                <a:solidFill>
                  <a:srgbClr val="FFFF00"/>
                </a:solidFill>
              </a:rPr>
              <a:t>íntima con </a:t>
            </a:r>
            <a:r>
              <a:rPr lang="es-ES_tradnl" sz="5000" b="1" i="1" cap="small" dirty="0" smtClean="0">
                <a:solidFill>
                  <a:srgbClr val="FFFF00"/>
                </a:solidFill>
              </a:rPr>
              <a:t>Dios</a:t>
            </a:r>
            <a:endParaRPr lang="es-AR" sz="5000" b="1" i="1" cap="small" dirty="0">
              <a:solidFill>
                <a:srgbClr val="FFFF00"/>
              </a:solidFill>
            </a:endParaRPr>
          </a:p>
        </p:txBody>
      </p:sp>
      <p:pic>
        <p:nvPicPr>
          <p:cNvPr id="1741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http://visualiseur.bnf.fr/ConsulterElementNum?O=IFN-07912028&amp;E=JPEG&amp;Deb=1&amp;Fin=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t="4672" r="5516" b="7339"/>
          <a:stretch>
            <a:fillRect/>
          </a:stretch>
        </p:blipFill>
        <p:spPr bwMode="auto">
          <a:xfrm>
            <a:off x="7205663" y="2627313"/>
            <a:ext cx="445135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6907213" y="985838"/>
            <a:ext cx="503872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 la vida eterna lo que da sentido a la vida.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 base en esta promesa el cristiano puede estar firmemente convencido de que “vale la pena” vivir la vida cristiana en plenitud.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1024: </a:t>
            </a:r>
            <a:r>
              <a:rPr lang="es-ES_tradnl" sz="3200" smtClean="0">
                <a:solidFill>
                  <a:schemeClr val="bg1"/>
                </a:solidFill>
                <a:latin typeface="Times New Roman" pitchFamily="18" charset="0"/>
                <a:cs typeface="Times New Roman" pitchFamily="18" charset="0"/>
              </a:rPr>
              <a:t>El cielo es el fin último y la realización de las aspiraciones más profundas del hombre, el estado supremo y definitivo de dicha. </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84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41BAF7D-772C-4496-9BE6-2AE60F40361C}" type="slidenum">
              <a:rPr lang="es-ES" smtClean="0"/>
              <a:pPr>
                <a:defRPr/>
              </a:pPr>
              <a:t>17</a:t>
            </a:fld>
            <a:endParaRPr lang="es-ES"/>
          </a:p>
        </p:txBody>
      </p:sp>
      <p:pic>
        <p:nvPicPr>
          <p:cNvPr id="1844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5521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4" descr="http://visualiseur.bnf.fr/ConsulterElementNum?O=IFN-08101391&amp;E=JPEG&amp;Deb=58&amp;Fin=5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2306" t="14629" r="11798" b="28505"/>
          <a:stretch>
            <a:fillRect/>
          </a:stretch>
        </p:blipFill>
        <p:spPr bwMode="auto">
          <a:xfrm>
            <a:off x="1431925" y="984250"/>
            <a:ext cx="5334000"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9 Marcador de contenido"/>
          <p:cNvSpPr>
            <a:spLocks noGrp="1"/>
          </p:cNvSpPr>
          <p:nvPr>
            <p:ph idx="1"/>
          </p:nvPr>
        </p:nvSpPr>
        <p:spPr>
          <a:xfrm>
            <a:off x="1506538" y="985838"/>
            <a:ext cx="5181600"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San Agustín en las </a:t>
            </a:r>
            <a:r>
              <a:rPr lang="es-ES_tradnl" sz="3200" b="1" i="1" smtClean="0">
                <a:solidFill>
                  <a:srgbClr val="FFFF00"/>
                </a:solidFill>
                <a:latin typeface="Times New Roman" pitchFamily="18" charset="0"/>
                <a:cs typeface="Times New Roman" pitchFamily="18" charset="0"/>
              </a:rPr>
              <a:t>Confesiones</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«Nos has hecho, Señor, para ti, y nuestro corazón está inquieto hasta que descanse en ti».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vida eterna es el objeto principal de la esperanza cristiana.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1023:  </a:t>
            </a:r>
            <a:r>
              <a:rPr lang="es-ES_tradnl" sz="3200" smtClean="0">
                <a:solidFill>
                  <a:schemeClr val="bg1"/>
                </a:solidFill>
                <a:latin typeface="Times New Roman" pitchFamily="18" charset="0"/>
                <a:cs typeface="Times New Roman" pitchFamily="18" charset="0"/>
              </a:rPr>
              <a:t>«Los que mueren en la gracia y la amistad con Dios, y están perfectamente purificados, viven para siempre con Cristo. (…)</a:t>
            </a:r>
            <a:endParaRPr lang="es-ES" sz="320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48FCEAF-72FE-4119-9A9B-9DE1EADDF825}" type="slidenum">
              <a:rPr lang="es-ES" smtClean="0"/>
              <a:pPr>
                <a:defRPr/>
              </a:pPr>
              <a:t>18</a:t>
            </a:fld>
            <a:endParaRPr lang="es-ES"/>
          </a:p>
        </p:txBody>
      </p:sp>
      <p:pic>
        <p:nvPicPr>
          <p:cNvPr id="1946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8" descr="http://visualiseur.bnf.fr/ConsulterElementNum?O=IFN-791172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13326" b="15817"/>
          <a:stretch>
            <a:fillRect/>
          </a:stretch>
        </p:blipFill>
        <p:spPr bwMode="auto">
          <a:xfrm>
            <a:off x="6515100" y="1082675"/>
            <a:ext cx="5192713"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9 Marcador de contenido"/>
          <p:cNvSpPr>
            <a:spLocks noGrp="1"/>
          </p:cNvSpPr>
          <p:nvPr>
            <p:ph idx="1"/>
          </p:nvPr>
        </p:nvSpPr>
        <p:spPr>
          <a:xfrm>
            <a:off x="7553325" y="984250"/>
            <a:ext cx="44656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Son para siempre semejantes a Dios, porque lo ven “tal cual es”, es decir “cara a cara” »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teología ha denominado este estado </a:t>
            </a:r>
            <a:r>
              <a:rPr lang="es-ES_tradnl" sz="3200" b="1" smtClean="0">
                <a:solidFill>
                  <a:srgbClr val="FFFF00"/>
                </a:solidFill>
                <a:latin typeface="Times New Roman" pitchFamily="18" charset="0"/>
                <a:cs typeface="Times New Roman" pitchFamily="18" charset="0"/>
              </a:rPr>
              <a:t>“visión beatífica”.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Dios da la capacidad para ello.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cielo es la máxima expresión de la gracia.</a:t>
            </a:r>
            <a:endParaRPr lang="es-ES" sz="3200" smtClean="0">
              <a:solidFill>
                <a:schemeClr val="bg1"/>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04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1028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AB232F1-1B4F-4080-B3C6-B60978EDC84F}" type="slidenum">
              <a:rPr lang="es-ES" smtClean="0"/>
              <a:pPr>
                <a:defRPr/>
              </a:pPr>
              <a:t>19</a:t>
            </a:fld>
            <a:endParaRPr lang="es-ES"/>
          </a:p>
        </p:txBody>
      </p:sp>
      <p:pic>
        <p:nvPicPr>
          <p:cNvPr id="2049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37242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73215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2" descr="http://visualiseur.bnf.fr/ConsulterElementNum?O=IFN-7911726&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706" t="3259" r="9532" b="13992"/>
          <a:stretch>
            <a:fillRect/>
          </a:stretch>
        </p:blipFill>
        <p:spPr bwMode="auto">
          <a:xfrm>
            <a:off x="1504950" y="984250"/>
            <a:ext cx="5472113" cy="767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08188" y="1847850"/>
            <a:ext cx="10298112" cy="7056438"/>
          </a:xfrm>
        </p:spPr>
        <p:txBody>
          <a:bodyPr rtlCol="0">
            <a:normAutofit fontScale="92500" lnSpcReduction="20000"/>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16: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Creo en la resurrección </a:t>
            </a:r>
            <a:br>
              <a:rPr lang="es-ES" sz="5000" b="1" cap="all" dirty="0" smtClean="0">
                <a:solidFill>
                  <a:srgbClr val="FFFF00"/>
                </a:solidFill>
                <a:latin typeface="Elephant" pitchFamily="18" charset="0"/>
                <a:cs typeface="Times New Roman" pitchFamily="18" charset="0"/>
              </a:rPr>
            </a:br>
            <a:r>
              <a:rPr lang="es-ES" sz="5000" b="1" cap="all" dirty="0" smtClean="0">
                <a:solidFill>
                  <a:srgbClr val="FFFF00"/>
                </a:solidFill>
                <a:latin typeface="Elephant" pitchFamily="18" charset="0"/>
                <a:cs typeface="Times New Roman" pitchFamily="18" charset="0"/>
              </a:rPr>
              <a:t>de la carne y en </a:t>
            </a:r>
            <a:br>
              <a:rPr lang="es-ES" sz="5000" b="1" cap="all" dirty="0" smtClean="0">
                <a:solidFill>
                  <a:srgbClr val="FFFF00"/>
                </a:solidFill>
                <a:latin typeface="Elephant" pitchFamily="18" charset="0"/>
                <a:cs typeface="Times New Roman" pitchFamily="18" charset="0"/>
              </a:rPr>
            </a:br>
            <a:r>
              <a:rPr lang="es-ES" sz="5000" b="1" cap="all" dirty="0" smtClean="0">
                <a:solidFill>
                  <a:srgbClr val="FFFF00"/>
                </a:solidFill>
                <a:latin typeface="Elephant" pitchFamily="18" charset="0"/>
                <a:cs typeface="Times New Roman" pitchFamily="18" charset="0"/>
              </a:rPr>
              <a:t>la vida eterna</a:t>
            </a:r>
          </a:p>
          <a:p>
            <a:pPr algn="l" eaLnBrk="1" fontAlgn="auto" hangingPunct="1">
              <a:spcAft>
                <a:spcPts val="0"/>
              </a:spcAft>
              <a:defRPr/>
            </a:pPr>
            <a:endParaRPr lang="es-ES" sz="5000" b="1" cap="all" dirty="0">
              <a:solidFill>
                <a:srgbClr val="FFFF00"/>
              </a:solidFill>
              <a:latin typeface="Elephant" pitchFamily="18" charset="0"/>
              <a:cs typeface="Times New Roman" pitchFamily="18" charset="0"/>
            </a:endParaRPr>
          </a:p>
          <a:p>
            <a:pPr algn="l" eaLnBrk="1" fontAlgn="auto" hangingPunct="1">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3200" dirty="0">
              <a:solidFill>
                <a:schemeClr val="bg1"/>
              </a:solidFill>
              <a:latin typeface="Times New Roman" pitchFamily="18" charset="0"/>
              <a:cs typeface="Times New Roman" pitchFamily="18" charset="0"/>
            </a:endParaRPr>
          </a:p>
          <a:p>
            <a:pPr algn="l" eaLnBrk="1" fontAlgn="auto" hangingPunct="1">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Paul </a:t>
            </a:r>
            <a:r>
              <a:rPr lang="es-ES" sz="3200" dirty="0" err="1" smtClean="0">
                <a:solidFill>
                  <a:schemeClr val="bg1"/>
                </a:solidFill>
                <a:latin typeface="Times New Roman" pitchFamily="18" charset="0"/>
                <a:cs typeface="Times New Roman" pitchFamily="18" charset="0"/>
              </a:rPr>
              <a:t>O´Callaghan</a:t>
            </a: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78A5D067-0D1F-438F-917C-7A6E611878E7}"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9 Marcador de contenido"/>
          <p:cNvSpPr>
            <a:spLocks noGrp="1"/>
          </p:cNvSpPr>
          <p:nvPr>
            <p:ph idx="1"/>
          </p:nvPr>
        </p:nvSpPr>
        <p:spPr>
          <a:xfrm>
            <a:off x="1509713" y="912813"/>
            <a:ext cx="4962525"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En </a:t>
            </a:r>
            <a:r>
              <a:rPr lang="es-ES_tradnl" sz="3200" dirty="0">
                <a:solidFill>
                  <a:schemeClr val="bg1"/>
                </a:solidFill>
                <a:latin typeface="Times New Roman" pitchFamily="18" charset="0"/>
                <a:cs typeface="Times New Roman" pitchFamily="18" charset="0"/>
              </a:rPr>
              <a:t>Dios el hombre podrá contemplar todas las cosas que de algún modo hacen referencia a su vida, gozando de ellas, y en especial podrá amar a los que ha amado en el mundo con un amor puro y perpetuo. </a:t>
            </a:r>
            <a:endParaRPr lang="es-ES_tradnl" sz="3200" dirty="0" smtClean="0">
              <a:solidFill>
                <a:schemeClr val="bg1"/>
              </a:solidFill>
              <a:latin typeface="Times New Roman" pitchFamily="18" charset="0"/>
              <a:cs typeface="Times New Roman" pitchFamily="18" charset="0"/>
            </a:endParaRP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b="1" cap="small" dirty="0">
                <a:solidFill>
                  <a:srgbClr val="FFFF00"/>
                </a:solidFill>
                <a:latin typeface="Times New Roman" pitchFamily="18" charset="0"/>
                <a:cs typeface="Times New Roman" pitchFamily="18" charset="0"/>
              </a:rPr>
              <a:t>San </a:t>
            </a:r>
            <a:r>
              <a:rPr lang="es-ES_tradnl" sz="3200" b="1" cap="small" dirty="0" smtClean="0">
                <a:solidFill>
                  <a:srgbClr val="FFFF00"/>
                </a:solidFill>
                <a:latin typeface="Times New Roman" pitchFamily="18" charset="0"/>
                <a:cs typeface="Times New Roman" pitchFamily="18" charset="0"/>
              </a:rPr>
              <a:t>Josemaría: </a:t>
            </a:r>
            <a:r>
              <a:rPr lang="es-ES_tradnl" sz="3200" dirty="0" smtClean="0">
                <a:solidFill>
                  <a:schemeClr val="bg1"/>
                </a:solidFill>
                <a:latin typeface="Times New Roman" pitchFamily="18" charset="0"/>
                <a:cs typeface="Times New Roman" pitchFamily="18" charset="0"/>
              </a:rPr>
              <a:t>«</a:t>
            </a:r>
            <a:r>
              <a:rPr lang="es-ES_tradnl" sz="3200" dirty="0">
                <a:solidFill>
                  <a:schemeClr val="bg1"/>
                </a:solidFill>
                <a:latin typeface="Times New Roman" pitchFamily="18" charset="0"/>
                <a:cs typeface="Times New Roman" pitchFamily="18" charset="0"/>
              </a:rPr>
              <a:t>No lo olvidéis nunca: después de la muerte, os recibirá el Amor. Y en el amor de Dios encontraréis, además, todos los amores limpios que habéis tenido en la tierra». </a:t>
            </a:r>
            <a:endParaRPr lang="es-ES" sz="3200" dirty="0" smtClean="0">
              <a:solidFill>
                <a:schemeClr val="bg1"/>
              </a:solidFill>
              <a:latin typeface="Times New Roman" pitchFamily="18" charset="0"/>
              <a:cs typeface="Times New Roman" pitchFamily="18" charset="0"/>
            </a:endParaRP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15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BE9BD57-35D1-4A6E-9B68-4D3D1E6275E5}" type="slidenum">
              <a:rPr lang="es-ES" smtClean="0"/>
              <a:pPr>
                <a:defRPr/>
              </a:pPr>
              <a:t>20</a:t>
            </a:fld>
            <a:endParaRPr lang="es-ES"/>
          </a:p>
        </p:txBody>
      </p:sp>
      <p:pic>
        <p:nvPicPr>
          <p:cNvPr id="2151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 descr="http://visualiseur.bnf.fr/ConsulterElementNum?O=IFN-8100057&amp;E=JPEG&amp;Deb=13&amp;Fin=1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263" y="1006475"/>
            <a:ext cx="5307012"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9 Marcador de contenido"/>
          <p:cNvSpPr>
            <a:spLocks noGrp="1"/>
          </p:cNvSpPr>
          <p:nvPr>
            <p:ph idx="1"/>
          </p:nvPr>
        </p:nvSpPr>
        <p:spPr>
          <a:xfrm>
            <a:off x="6140450" y="1057275"/>
            <a:ext cx="580548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El gozo del cielo llega a su culminación plena con la resurrección de los muertos.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Según </a:t>
            </a:r>
            <a:r>
              <a:rPr lang="es-ES_tradnl" sz="3200" b="1" smtClean="0">
                <a:solidFill>
                  <a:srgbClr val="FFFF00"/>
                </a:solidFill>
                <a:latin typeface="Times New Roman" pitchFamily="18" charset="0"/>
                <a:cs typeface="Times New Roman" pitchFamily="18" charset="0"/>
              </a:rPr>
              <a:t>san Agustín </a:t>
            </a:r>
            <a:r>
              <a:rPr lang="es-ES_tradnl" sz="3200" smtClean="0">
                <a:solidFill>
                  <a:schemeClr val="bg1"/>
                </a:solidFill>
                <a:latin typeface="Times New Roman" pitchFamily="18" charset="0"/>
                <a:cs typeface="Times New Roman" pitchFamily="18" charset="0"/>
              </a:rPr>
              <a:t>la vida eterna consiste en un descanso eterno, y en una deliciosa y suprema actividad.</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Que el Cielo dure eternamente no quiere decir que en él el hombre deje de ser libre.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el cielo el hombre no puede pecar, porque ve a Dios a cara a cara.</a:t>
            </a: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25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D77F4F4-63FF-43E1-8530-0728A953AAF2}" type="slidenum">
              <a:rPr lang="es-ES" smtClean="0"/>
              <a:pPr>
                <a:defRPr/>
              </a:pPr>
              <a:t>21</a:t>
            </a:fld>
            <a:endParaRPr lang="es-ES"/>
          </a:p>
        </p:txBody>
      </p:sp>
      <p:pic>
        <p:nvPicPr>
          <p:cNvPr id="2253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2933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5165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 descr="http://visualiseur.bnf.fr/ConsulterElementNum?O=IFN-8100261&amp;E=JPEG&amp;Deb=196&amp;Fin=19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0154" t="3925" r="4169" b="28082"/>
          <a:stretch>
            <a:fillRect/>
          </a:stretch>
        </p:blipFill>
        <p:spPr bwMode="auto">
          <a:xfrm>
            <a:off x="1431925" y="912813"/>
            <a:ext cx="4468813"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4" descr="http://visualiseur.bnf.fr/ConsulterElementNum?O=IFN-8100261&amp;E=JPEG&amp;Deb=316&amp;Fin=316&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9525" t="7332" r="7957" b="7477"/>
          <a:stretch>
            <a:fillRect/>
          </a:stretch>
        </p:blipFill>
        <p:spPr bwMode="auto">
          <a:xfrm>
            <a:off x="4024313" y="6816725"/>
            <a:ext cx="18002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6" descr="http://visualiseur.bnf.fr/ConsulterElementNum?O=IFN-8100261&amp;E=JPEG&amp;Deb=196&amp;Fin=196&amp;Param=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t="57172" r="19513" b="-2"/>
          <a:stretch>
            <a:fillRect/>
          </a:stretch>
        </p:blipFill>
        <p:spPr bwMode="auto">
          <a:xfrm>
            <a:off x="1430338" y="6816725"/>
            <a:ext cx="24336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9 Marcador de contenido"/>
          <p:cNvSpPr>
            <a:spLocks noGrp="1"/>
          </p:cNvSpPr>
          <p:nvPr>
            <p:ph idx="1"/>
          </p:nvPr>
        </p:nvSpPr>
        <p:spPr>
          <a:xfrm>
            <a:off x="1635125" y="984250"/>
            <a:ext cx="462121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Viéndolo como fuente viva de toda la bondad creada  no </a:t>
            </a:r>
            <a:r>
              <a:rPr lang="es-ES_tradnl" sz="3200" i="1" smtClean="0">
                <a:solidFill>
                  <a:schemeClr val="bg1"/>
                </a:solidFill>
                <a:latin typeface="Times New Roman" pitchFamily="18" charset="0"/>
                <a:cs typeface="Times New Roman" pitchFamily="18" charset="0"/>
              </a:rPr>
              <a:t>quiere</a:t>
            </a:r>
            <a:r>
              <a:rPr lang="es-ES_tradnl" sz="3200" smtClean="0">
                <a:solidFill>
                  <a:schemeClr val="bg1"/>
                </a:solidFill>
                <a:latin typeface="Times New Roman" pitchFamily="18" charset="0"/>
                <a:cs typeface="Times New Roman" pitchFamily="18" charset="0"/>
              </a:rPr>
              <a:t> pecar.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Libre y filialmente, el hombre salvado se quedará en comunión con Dios para siempre.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 ello, su libertad ha alcanzado su plena realización.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vida eterna es el fruto definitivo de la donación divina al hombre. </a:t>
            </a:r>
            <a:endParaRPr lang="es-ES" sz="3200" smtClean="0">
              <a:solidFill>
                <a:schemeClr val="bg1"/>
              </a:solidFill>
              <a:latin typeface="Times New Roman" pitchFamily="18" charset="0"/>
              <a:cs typeface="Times New Roman" pitchFamily="18" charset="0"/>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35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79F738B-793B-4FEB-907B-904E815D6B69}" type="slidenum">
              <a:rPr lang="es-ES" smtClean="0"/>
              <a:pPr>
                <a:defRPr/>
              </a:pPr>
              <a:t>22</a:t>
            </a:fld>
            <a:endParaRPr lang="es-ES"/>
          </a:p>
        </p:txBody>
      </p:sp>
      <p:pic>
        <p:nvPicPr>
          <p:cNvPr id="2356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68214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928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10144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 descr="http://visualiseur.bnf.fr/ConsulterElementNum?O=IFN-8100261&amp;E=JPEG&amp;Deb=169&amp;Fin=16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5577" t="5859" r="5261" b="13493"/>
          <a:stretch>
            <a:fillRect/>
          </a:stretch>
        </p:blipFill>
        <p:spPr bwMode="auto">
          <a:xfrm>
            <a:off x="6430963" y="984250"/>
            <a:ext cx="5370512"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4" descr="http://visualiseur.bnf.fr/ConsulterElementNum?O=IFN-8100261&amp;E=JPEG&amp;Deb=299&amp;Fin=299&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8839" t="5544" r="18005" b="4703"/>
          <a:stretch>
            <a:fillRect/>
          </a:stretch>
        </p:blipFill>
        <p:spPr bwMode="auto">
          <a:xfrm>
            <a:off x="9293225" y="6096000"/>
            <a:ext cx="243681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6" descr="http://visualiseur.bnf.fr/ConsulterElementNum?O=IFN-8100261&amp;E=JPEG&amp;Deb=301&amp;Fin=301&amp;Param=C">
            <a:hlinkClick r:id="rId4"/>
          </p:cNvPr>
          <p:cNvPicPr>
            <a:picLocks noChangeAspect="1" noChangeArrowheads="1"/>
          </p:cNvPicPr>
          <p:nvPr/>
        </p:nvPicPr>
        <p:blipFill>
          <a:blip r:embed="rId7" cstate="email">
            <a:extLst>
              <a:ext uri="{28A0092B-C50C-407E-A947-70E740481C1C}">
                <a14:useLocalDpi xmlns:a14="http://schemas.microsoft.com/office/drawing/2010/main" val="0"/>
              </a:ext>
            </a:extLst>
          </a:blip>
          <a:srcRect l="6107" t="8060" r="17049" b="6255"/>
          <a:stretch>
            <a:fillRect/>
          </a:stretch>
        </p:blipFill>
        <p:spPr bwMode="auto">
          <a:xfrm>
            <a:off x="6419850" y="6096000"/>
            <a:ext cx="24288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1576388" y="2784475"/>
            <a:ext cx="3741737"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Sagrada Escritura repetidas veces enseña que los hombres que no se arrepientan de sus pecados graves perderán el premio eterno de la comunión con Dios, sufriendo por el contrario la desgracia perpetua. </a:t>
            </a: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45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784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20D8557-8652-4054-A7EA-FE6182E124A2}" type="slidenum">
              <a:rPr lang="es-ES" smtClean="0"/>
              <a:pPr>
                <a:defRPr/>
              </a:pPr>
              <a:t>23</a:t>
            </a:fld>
            <a:endParaRPr lang="es-ES"/>
          </a:p>
        </p:txBody>
      </p:sp>
      <p:sp>
        <p:nvSpPr>
          <p:cNvPr id="12" name="8 Título"/>
          <p:cNvSpPr txBox="1">
            <a:spLocks/>
          </p:cNvSpPr>
          <p:nvPr/>
        </p:nvSpPr>
        <p:spPr bwMode="auto">
          <a:xfrm>
            <a:off x="1144588" y="89693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4. </a:t>
            </a:r>
            <a:r>
              <a:rPr lang="es-ES_tradnl" sz="5000" b="1" i="1" cap="small" dirty="0">
                <a:solidFill>
                  <a:srgbClr val="FFFF00"/>
                </a:solidFill>
              </a:rPr>
              <a:t>El infierno como rechazo definitivo de </a:t>
            </a:r>
            <a:r>
              <a:rPr lang="es-ES_tradnl" sz="5000" b="1" i="1" cap="small" dirty="0" smtClean="0">
                <a:solidFill>
                  <a:srgbClr val="FFFF00"/>
                </a:solidFill>
              </a:rPr>
              <a:t>Dios</a:t>
            </a:r>
            <a:endParaRPr lang="es-AR" sz="5000" b="1" i="1" cap="small" dirty="0">
              <a:solidFill>
                <a:srgbClr val="FFFF00"/>
              </a:solidFill>
            </a:endParaRPr>
          </a:p>
        </p:txBody>
      </p:sp>
      <p:pic>
        <p:nvPicPr>
          <p:cNvPr id="24587" name="Picture 12" descr="http://visualiseur.bnf.fr/ConsulterElementNum?O=IFN-8100022&amp;E=JPEG&amp;Deb=83&amp;Fin=8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0815" t="15105" r="19170" b="13277"/>
          <a:stretch>
            <a:fillRect/>
          </a:stretch>
        </p:blipFill>
        <p:spPr bwMode="auto">
          <a:xfrm>
            <a:off x="5645150" y="2928938"/>
            <a:ext cx="61309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7137400" y="1128713"/>
            <a:ext cx="4808538"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1033: </a:t>
            </a:r>
            <a:r>
              <a:rPr lang="es-ES_tradnl" sz="3200" smtClean="0">
                <a:solidFill>
                  <a:schemeClr val="bg1"/>
                </a:solidFill>
                <a:latin typeface="Times New Roman" pitchFamily="18" charset="0"/>
                <a:cs typeface="Times New Roman" pitchFamily="18" charset="0"/>
              </a:rPr>
              <a:t>«Morir en pecado mortal sin estar arrepentido ni acoger el amor misericordioso de Dios, significa permanecer separados de El para siempre por nuestra propia y libre elección.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Este estado de autoexclusión definitiva de la comunión con Dios y con los bienaventurados es lo que se designa con la palabra </a:t>
            </a:r>
            <a:r>
              <a:rPr lang="es-ES_tradnl" sz="3200" b="1" smtClean="0">
                <a:solidFill>
                  <a:srgbClr val="FFFF00"/>
                </a:solidFill>
                <a:latin typeface="Times New Roman" pitchFamily="18" charset="0"/>
                <a:cs typeface="Times New Roman" pitchFamily="18" charset="0"/>
              </a:rPr>
              <a:t>“infierno”» </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56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7E28A79-47F4-4E88-A761-F2B09FA03BB4}" type="slidenum">
              <a:rPr lang="es-ES" smtClean="0"/>
              <a:pPr>
                <a:defRPr/>
              </a:pPr>
              <a:t>24</a:t>
            </a:fld>
            <a:endParaRPr lang="es-ES"/>
          </a:p>
        </p:txBody>
      </p:sp>
      <p:pic>
        <p:nvPicPr>
          <p:cNvPr id="25610" name="Picture 2" descr="http://visualiseur.bnf.fr/ConsulterElementNum?O=IFN-8100057&amp;E=JPEG&amp;Deb=12&amp;Fin=12&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503" r="3809"/>
          <a:stretch>
            <a:fillRect/>
          </a:stretch>
        </p:blipFill>
        <p:spPr bwMode="auto">
          <a:xfrm>
            <a:off x="1504950" y="1128713"/>
            <a:ext cx="555942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521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9 Marcador de contenido"/>
          <p:cNvSpPr>
            <a:spLocks noGrp="1"/>
          </p:cNvSpPr>
          <p:nvPr>
            <p:ph idx="1"/>
          </p:nvPr>
        </p:nvSpPr>
        <p:spPr>
          <a:xfrm>
            <a:off x="1576388" y="984250"/>
            <a:ext cx="47529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No es que Dios </a:t>
            </a:r>
            <a:r>
              <a:rPr lang="es-ES_tradnl" sz="3200" b="1" smtClean="0">
                <a:solidFill>
                  <a:srgbClr val="FFFF00"/>
                </a:solidFill>
                <a:latin typeface="Times New Roman" pitchFamily="18" charset="0"/>
                <a:cs typeface="Times New Roman" pitchFamily="18" charset="0"/>
              </a:rPr>
              <a:t>predestine </a:t>
            </a:r>
            <a:r>
              <a:rPr lang="es-ES_tradnl" sz="3200" smtClean="0">
                <a:solidFill>
                  <a:schemeClr val="bg1"/>
                </a:solidFill>
                <a:latin typeface="Times New Roman" pitchFamily="18" charset="0"/>
                <a:cs typeface="Times New Roman" pitchFamily="18" charset="0"/>
              </a:rPr>
              <a:t>a nadie a la condenación perpetua; es el hombre quien, buscando su fin último al margen de Dios y de su voluntad, construye para sí un mundo aislado en el que no puede penetrar la luz y el amor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infierno es el misterio del Amor rechazado;  es señal del poder destructor de la libertad humana cuando se aleja de Dios.</a:t>
            </a:r>
            <a:endParaRPr lang="es-ES" sz="3200" smtClean="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66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23AAB1B-925A-4B83-AE0E-4FC84B4F1C91}" type="slidenum">
              <a:rPr lang="es-ES" smtClean="0"/>
              <a:pPr>
                <a:defRPr/>
              </a:pPr>
              <a:t>25</a:t>
            </a:fld>
            <a:endParaRPr lang="es-ES"/>
          </a:p>
        </p:txBody>
      </p:sp>
      <p:pic>
        <p:nvPicPr>
          <p:cNvPr id="2663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240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6" descr="http://visualiseur.bnf.fr/ConsulterElementNum?O=IFN-0800201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2356" t="19264" r="13692" b="12123"/>
          <a:stretch>
            <a:fillRect/>
          </a:stretch>
        </p:blipFill>
        <p:spPr bwMode="auto">
          <a:xfrm>
            <a:off x="6478588" y="1128713"/>
            <a:ext cx="5300662" cy="746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9 Marcador de contenido"/>
          <p:cNvSpPr>
            <a:spLocks noGrp="1"/>
          </p:cNvSpPr>
          <p:nvPr>
            <p:ph idx="1"/>
          </p:nvPr>
        </p:nvSpPr>
        <p:spPr>
          <a:xfrm>
            <a:off x="6832600" y="1273175"/>
            <a:ext cx="50117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Es tradicional distinguir respecto al infierno entre:</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t>
            </a:r>
            <a:r>
              <a:rPr lang="es-ES_tradnl" sz="3200" b="1" smtClean="0">
                <a:solidFill>
                  <a:srgbClr val="FFFF00"/>
                </a:solidFill>
                <a:latin typeface="Times New Roman" pitchFamily="18" charset="0"/>
                <a:cs typeface="Times New Roman" pitchFamily="18" charset="0"/>
              </a:rPr>
              <a:t>pena de daño</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más fundamental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dolorosa,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que consiste en la separación perpetua de Dios, anhelado siempre por el corazón humano; y</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t>
            </a:r>
            <a:r>
              <a:rPr lang="es-ES_tradnl" sz="3200" b="1" smtClean="0">
                <a:solidFill>
                  <a:srgbClr val="FFFF00"/>
                </a:solidFill>
                <a:latin typeface="Times New Roman" pitchFamily="18" charset="0"/>
                <a:cs typeface="Times New Roman" pitchFamily="18" charset="0"/>
              </a:rPr>
              <a:t>pena de los sentidos</a:t>
            </a:r>
            <a:r>
              <a:rPr lang="es-ES_tradnl" sz="3200" smtClean="0">
                <a:solidFill>
                  <a:schemeClr val="bg1"/>
                </a:solidFill>
                <a:latin typeface="Times New Roman" pitchFamily="18" charset="0"/>
                <a:cs typeface="Times New Roman" pitchFamily="18" charset="0"/>
              </a:rPr>
              <a:t>”, a la que se alude frecuentemente en los evangelios con el imagen del fuego eterno. </a:t>
            </a:r>
            <a:endParaRPr lang="es-ES" sz="3200" smtClean="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76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26447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2370251-833F-4F16-8889-5225FFF0BFD7}" type="slidenum">
              <a:rPr lang="es-ES" smtClean="0"/>
              <a:pPr>
                <a:defRPr/>
              </a:pPr>
              <a:t>26</a:t>
            </a:fld>
            <a:endParaRPr lang="es-ES"/>
          </a:p>
        </p:txBody>
      </p:sp>
      <p:pic>
        <p:nvPicPr>
          <p:cNvPr id="276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 descr="http://visualiseur.bnf.fr/ConsulterElementNum?O=IFN-8100138&amp;E=JPEG&amp;Deb=89&amp;Fin=8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174" t="8833" r="50000" b="34248"/>
          <a:stretch>
            <a:fillRect/>
          </a:stretch>
        </p:blipFill>
        <p:spPr bwMode="auto">
          <a:xfrm>
            <a:off x="1576388" y="984250"/>
            <a:ext cx="2530475"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descr="http://visualiseur.bnf.fr/ConsulterElementNum?O=IFN-8100138&amp;E=JPEG&amp;Deb=125&amp;Fin=12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55911" t="6436" r="10027" b="34904"/>
          <a:stretch>
            <a:fillRect/>
          </a:stretch>
        </p:blipFill>
        <p:spPr bwMode="auto">
          <a:xfrm>
            <a:off x="4545013" y="3863975"/>
            <a:ext cx="20224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 descr="http://visualiseur.bnf.fr/ConsulterElementNum?O=IFN-07864824&amp;E=JPEG&amp;Deb=1&amp;Fin=1&amp;Param=C">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l="14603" t="31789" r="53416" b="36423"/>
          <a:stretch>
            <a:fillRect/>
          </a:stretch>
        </p:blipFill>
        <p:spPr bwMode="auto">
          <a:xfrm>
            <a:off x="4545013" y="984250"/>
            <a:ext cx="20097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6" descr="http://visualiseur.bnf.fr/ConsulterElementNum?O=IFN-022012027&amp;E=JPEG&amp;Deb=1&amp;Fin=1&amp;Param=C">
            <a:hlinkClick r:id="rId4"/>
          </p:cNvPr>
          <p:cNvPicPr>
            <a:picLocks noChangeAspect="1" noChangeArrowheads="1"/>
          </p:cNvPicPr>
          <p:nvPr/>
        </p:nvPicPr>
        <p:blipFill>
          <a:blip r:embed="rId8" cstate="email">
            <a:extLst>
              <a:ext uri="{28A0092B-C50C-407E-A947-70E740481C1C}">
                <a14:useLocalDpi xmlns:a14="http://schemas.microsoft.com/office/drawing/2010/main" val="0"/>
              </a:ext>
            </a:extLst>
          </a:blip>
          <a:srcRect l="-2" t="2850" r="-665" b="52103"/>
          <a:stretch>
            <a:fillRect/>
          </a:stretch>
        </p:blipFill>
        <p:spPr bwMode="auto">
          <a:xfrm>
            <a:off x="1576388" y="6486525"/>
            <a:ext cx="25304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1517650" y="1008063"/>
            <a:ext cx="47513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doctrina sobre el infierno en </a:t>
            </a:r>
            <a:r>
              <a:rPr lang="es-ES_tradnl" sz="3200" b="1" smtClean="0">
                <a:solidFill>
                  <a:srgbClr val="FFFF00"/>
                </a:solidFill>
                <a:latin typeface="Times New Roman" pitchFamily="18" charset="0"/>
                <a:cs typeface="Times New Roman" pitchFamily="18" charset="0"/>
              </a:rPr>
              <a:t>el Nuevo Testamento </a:t>
            </a:r>
            <a:r>
              <a:rPr lang="es-ES_tradnl" sz="3200" smtClean="0">
                <a:solidFill>
                  <a:schemeClr val="bg1"/>
                </a:solidFill>
                <a:latin typeface="Times New Roman" pitchFamily="18" charset="0"/>
                <a:cs typeface="Times New Roman" pitchFamily="18" charset="0"/>
              </a:rPr>
              <a:t>se presenta como un llamamiento a la responsabilidad en el uso de los dones y talentos recibidos, y a la conversión.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Su existencia le hace vislumbrar al hombre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la gravedad del pecado </a:t>
            </a:r>
            <a:r>
              <a:rPr lang="es-ES_tradnl" sz="3200" smtClean="0">
                <a:solidFill>
                  <a:schemeClr val="bg1"/>
                </a:solidFill>
                <a:latin typeface="Times New Roman" pitchFamily="18" charset="0"/>
                <a:cs typeface="Times New Roman" pitchFamily="18" charset="0"/>
              </a:rPr>
              <a:t>mortal, y la necesidad de evitarlo por todos los medios, principalmente, como es lógico, mediante la oración confiada y humilde. </a:t>
            </a:r>
            <a:endParaRPr lang="es-ES" sz="3200" smtClean="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86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B278F91-97F7-4948-A7B7-79A65704B8BC}" type="slidenum">
              <a:rPr lang="es-ES" smtClean="0"/>
              <a:pPr>
                <a:defRPr/>
              </a:pPr>
              <a:t>27</a:t>
            </a:fld>
            <a:endParaRPr lang="es-ES"/>
          </a:p>
        </p:txBody>
      </p:sp>
      <p:pic>
        <p:nvPicPr>
          <p:cNvPr id="2868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4945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 descr="http://visualiseur.bnf.fr/ConsulterElementNum?O=IFN-7911731&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949" t="3735" r="9731" b="13715"/>
          <a:stretch>
            <a:fillRect/>
          </a:stretch>
        </p:blipFill>
        <p:spPr bwMode="auto">
          <a:xfrm>
            <a:off x="6403975" y="1055688"/>
            <a:ext cx="5286375" cy="747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9 Marcador de contenido"/>
          <p:cNvSpPr>
            <a:spLocks noGrp="1"/>
          </p:cNvSpPr>
          <p:nvPr>
            <p:ph idx="1"/>
          </p:nvPr>
        </p:nvSpPr>
        <p:spPr>
          <a:xfrm>
            <a:off x="7769225" y="985838"/>
            <a:ext cx="41036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posibilidad de la condenación recuerda a los cristianos la necesidad de vivir una vida enteramente apostólica.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Sin lugar a dudas, la existencia del infierno es un misterio: el misterio de la justicia de Dios para con aquellos que se cierran a su perdón misericordioso. </a:t>
            </a:r>
            <a:endParaRPr lang="es-ES" sz="320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97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55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BDF0B96-C247-480A-9C09-0E2E81551B6F}" type="slidenum">
              <a:rPr lang="es-ES" smtClean="0"/>
              <a:pPr>
                <a:defRPr/>
              </a:pPr>
              <a:t>28</a:t>
            </a:fld>
            <a:endParaRPr lang="es-ES"/>
          </a:p>
        </p:txBody>
      </p:sp>
      <p:pic>
        <p:nvPicPr>
          <p:cNvPr id="297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945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http://visualiseur.bnf.fr/ConsulterElementNum?O=IFN-783076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7615" t="8458" r="8203" b="15546"/>
          <a:stretch>
            <a:fillRect/>
          </a:stretch>
        </p:blipFill>
        <p:spPr bwMode="auto">
          <a:xfrm>
            <a:off x="1792288" y="984250"/>
            <a:ext cx="5040312" cy="76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9 Marcador de contenido"/>
          <p:cNvSpPr>
            <a:spLocks noGrp="1"/>
          </p:cNvSpPr>
          <p:nvPr>
            <p:ph idx="1"/>
          </p:nvPr>
        </p:nvSpPr>
        <p:spPr>
          <a:xfrm>
            <a:off x="1487488" y="1128713"/>
            <a:ext cx="4913312"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Algunos </a:t>
            </a:r>
            <a:r>
              <a:rPr lang="es-ES_tradnl" sz="3200" dirty="0">
                <a:solidFill>
                  <a:schemeClr val="bg1"/>
                </a:solidFill>
                <a:latin typeface="Times New Roman" pitchFamily="18" charset="0"/>
                <a:cs typeface="Times New Roman" pitchFamily="18" charset="0"/>
              </a:rPr>
              <a:t>autores han pensado en la posibilidad de la aniquilación del pecador impenitente cuando muere. </a:t>
            </a:r>
            <a:endParaRPr lang="es-ES_tradnl" sz="3200" dirty="0" smtClean="0">
              <a:solidFill>
                <a:schemeClr val="bg1"/>
              </a:solidFill>
              <a:latin typeface="Times New Roman" pitchFamily="18" charset="0"/>
              <a:cs typeface="Times New Roman" pitchFamily="18" charset="0"/>
            </a:endParaRPr>
          </a:p>
          <a:p>
            <a:pPr>
              <a:lnSpc>
                <a:spcPct val="85000"/>
              </a:lnSpc>
              <a:defRPr/>
            </a:pPr>
            <a:endParaRPr lang="es-ES_tradnl" sz="3200" dirty="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Esta </a:t>
            </a:r>
            <a:r>
              <a:rPr lang="es-ES_tradnl" sz="3200" dirty="0">
                <a:solidFill>
                  <a:schemeClr val="bg1"/>
                </a:solidFill>
                <a:latin typeface="Times New Roman" pitchFamily="18" charset="0"/>
                <a:cs typeface="Times New Roman" pitchFamily="18" charset="0"/>
              </a:rPr>
              <a:t>teoría resulta difícil de conciliar con el hecho de que Dios ha dado por amor la existencia –espiritual e inmortal- a cada hombre</a:t>
            </a:r>
            <a:r>
              <a:rPr lang="es-ES_tradnl" sz="3200" dirty="0" smtClean="0">
                <a:solidFill>
                  <a:schemeClr val="bg1"/>
                </a:solidFill>
                <a:latin typeface="Times New Roman" pitchFamily="18" charset="0"/>
                <a:cs typeface="Times New Roman" pitchFamily="18" charset="0"/>
              </a:rPr>
              <a:t>.</a:t>
            </a:r>
          </a:p>
          <a:p>
            <a:pPr>
              <a:lnSpc>
                <a:spcPct val="85000"/>
              </a:lnSpc>
              <a:defRPr/>
            </a:pPr>
            <a:endParaRPr lang="es-AR" sz="3200" dirty="0">
              <a:solidFill>
                <a:schemeClr val="bg1"/>
              </a:solidFill>
              <a:latin typeface="Times New Roman" pitchFamily="18" charset="0"/>
              <a:cs typeface="Times New Roman" pitchFamily="18" charset="0"/>
            </a:endParaRPr>
          </a:p>
          <a:p>
            <a:pPr>
              <a:lnSpc>
                <a:spcPct val="85000"/>
              </a:lnSpc>
              <a:defRPr/>
            </a:pPr>
            <a:r>
              <a:rPr lang="es-ES" sz="3200" cap="small" dirty="0" smtClean="0">
                <a:solidFill>
                  <a:schemeClr val="bg1"/>
                </a:solidFill>
                <a:latin typeface="Times New Roman" pitchFamily="18" charset="0"/>
                <a:cs typeface="Times New Roman" pitchFamily="18" charset="0"/>
              </a:rPr>
              <a:t>El papa </a:t>
            </a:r>
            <a:r>
              <a:rPr lang="es-ES" sz="3200" b="1" cap="small" dirty="0" smtClean="0">
                <a:solidFill>
                  <a:srgbClr val="FFFF00"/>
                </a:solidFill>
                <a:latin typeface="Times New Roman" pitchFamily="18" charset="0"/>
                <a:cs typeface="Times New Roman" pitchFamily="18" charset="0"/>
              </a:rPr>
              <a:t>Benedicto </a:t>
            </a:r>
            <a:r>
              <a:rPr lang="es-ES" sz="3200" b="1" cap="small" dirty="0">
                <a:solidFill>
                  <a:srgbClr val="FFFF00"/>
                </a:solidFill>
                <a:latin typeface="Times New Roman" pitchFamily="18" charset="0"/>
                <a:cs typeface="Times New Roman" pitchFamily="18" charset="0"/>
              </a:rPr>
              <a:t>XVI</a:t>
            </a:r>
            <a:r>
              <a:rPr lang="es-ES" sz="3200" b="1" dirty="0">
                <a:solidFill>
                  <a:srgbClr val="FFFF00"/>
                </a:solidFill>
                <a:latin typeface="Times New Roman" pitchFamily="18" charset="0"/>
                <a:cs typeface="Times New Roman" pitchFamily="18" charset="0"/>
              </a:rPr>
              <a:t>, </a:t>
            </a:r>
            <a:r>
              <a:rPr lang="es-ES" sz="3200" b="1" dirty="0" err="1">
                <a:solidFill>
                  <a:srgbClr val="FFFF00"/>
                </a:solidFill>
                <a:latin typeface="Times New Roman" pitchFamily="18" charset="0"/>
                <a:cs typeface="Times New Roman" pitchFamily="18" charset="0"/>
              </a:rPr>
              <a:t>Enc</a:t>
            </a:r>
            <a:r>
              <a:rPr lang="es-ES" sz="3200" b="1" dirty="0">
                <a:solidFill>
                  <a:srgbClr val="FFFF00"/>
                </a:solidFill>
                <a:latin typeface="Times New Roman" pitchFamily="18" charset="0"/>
                <a:cs typeface="Times New Roman" pitchFamily="18" charset="0"/>
              </a:rPr>
              <a:t>. </a:t>
            </a:r>
            <a:r>
              <a:rPr lang="es-ES" sz="3200" b="1" i="1" dirty="0" err="1">
                <a:solidFill>
                  <a:srgbClr val="FFFF00"/>
                </a:solidFill>
                <a:latin typeface="Times New Roman" pitchFamily="18" charset="0"/>
                <a:cs typeface="Times New Roman" pitchFamily="18" charset="0"/>
              </a:rPr>
              <a:t>Spe</a:t>
            </a:r>
            <a:r>
              <a:rPr lang="es-ES" sz="3200" b="1" i="1" dirty="0">
                <a:solidFill>
                  <a:srgbClr val="FFFF00"/>
                </a:solidFill>
                <a:latin typeface="Times New Roman" pitchFamily="18" charset="0"/>
                <a:cs typeface="Times New Roman" pitchFamily="18" charset="0"/>
              </a:rPr>
              <a:t> </a:t>
            </a:r>
            <a:r>
              <a:rPr lang="es-ES" sz="3200" b="1" i="1" dirty="0" err="1">
                <a:solidFill>
                  <a:srgbClr val="FFFF00"/>
                </a:solidFill>
                <a:latin typeface="Times New Roman" pitchFamily="18" charset="0"/>
                <a:cs typeface="Times New Roman" pitchFamily="18" charset="0"/>
              </a:rPr>
              <a:t>salvi</a:t>
            </a:r>
            <a:r>
              <a:rPr lang="es-ES" sz="3200" b="1" dirty="0">
                <a:solidFill>
                  <a:srgbClr val="FFFF00"/>
                </a:solidFill>
                <a:latin typeface="Times New Roman" pitchFamily="18" charset="0"/>
                <a:cs typeface="Times New Roman" pitchFamily="18" charset="0"/>
              </a:rPr>
              <a:t>, </a:t>
            </a:r>
            <a:r>
              <a:rPr lang="es-ES" sz="3200" b="1" dirty="0" smtClean="0">
                <a:solidFill>
                  <a:srgbClr val="FFFF00"/>
                </a:solidFill>
                <a:latin typeface="Times New Roman" pitchFamily="18" charset="0"/>
                <a:cs typeface="Times New Roman" pitchFamily="18" charset="0"/>
              </a:rPr>
              <a:t>45 </a:t>
            </a:r>
            <a:r>
              <a:rPr lang="es-ES" sz="3200" dirty="0" smtClean="0">
                <a:solidFill>
                  <a:schemeClr val="bg1"/>
                </a:solidFill>
                <a:latin typeface="Times New Roman" pitchFamily="18" charset="0"/>
                <a:cs typeface="Times New Roman" pitchFamily="18" charset="0"/>
              </a:rPr>
              <a:t>enseña</a:t>
            </a:r>
            <a:r>
              <a:rPr lang="es-ES" sz="3200" b="1" dirty="0" smtClean="0">
                <a:solidFill>
                  <a:srgbClr val="FFFF00"/>
                </a:solidFill>
                <a:latin typeface="Times New Roman" pitchFamily="18" charset="0"/>
                <a:cs typeface="Times New Roman" pitchFamily="18" charset="0"/>
              </a:rPr>
              <a:t>:</a:t>
            </a:r>
            <a:endParaRPr lang="es-ES" sz="3200" dirty="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7925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8755DEB-A31F-4FEA-B9E6-47A44089616C}" type="slidenum">
              <a:rPr lang="es-ES" smtClean="0"/>
              <a:pPr>
                <a:defRPr/>
              </a:pPr>
              <a:t>29</a:t>
            </a:fld>
            <a:endParaRPr lang="es-ES"/>
          </a:p>
        </p:txBody>
      </p:sp>
      <p:pic>
        <p:nvPicPr>
          <p:cNvPr id="307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2" descr="http://visualiseur.bnf.fr/ConsulterElementNum?O=IFN-7830784&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292" t="10294" r="27837" b="13290"/>
          <a:stretch>
            <a:fillRect/>
          </a:stretch>
        </p:blipFill>
        <p:spPr bwMode="auto">
          <a:xfrm>
            <a:off x="6503988" y="960438"/>
            <a:ext cx="5226050" cy="758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9 Marcador de contenido"/>
          <p:cNvSpPr>
            <a:spLocks noGrp="1"/>
          </p:cNvSpPr>
          <p:nvPr>
            <p:ph idx="1"/>
          </p:nvPr>
        </p:nvSpPr>
        <p:spPr>
          <a:xfrm>
            <a:off x="1722438" y="2208213"/>
            <a:ext cx="525462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muchas ocasiones la Iglesia ha proclamado su fe en </a:t>
            </a:r>
            <a:r>
              <a:rPr lang="es-ES_tradnl" sz="3200" b="1" smtClean="0">
                <a:solidFill>
                  <a:srgbClr val="FFFF00"/>
                </a:solidFill>
                <a:latin typeface="Times New Roman" pitchFamily="18" charset="0"/>
                <a:cs typeface="Times New Roman" pitchFamily="18" charset="0"/>
              </a:rPr>
              <a:t>la resurrección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todos los muertos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al final de los tiempos.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Se trata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algún modo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la “extensión” de la </a:t>
            </a:r>
            <a:r>
              <a:rPr lang="es-ES_tradnl" sz="3200" b="1" smtClean="0">
                <a:solidFill>
                  <a:srgbClr val="FFFF00"/>
                </a:solidFill>
                <a:latin typeface="Times New Roman" pitchFamily="18" charset="0"/>
                <a:cs typeface="Times New Roman" pitchFamily="18" charset="0"/>
              </a:rPr>
              <a:t>Resurrección de Jesucristo</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primogénito entre muchos hermanos»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t>
            </a:r>
            <a:r>
              <a:rPr lang="es-ES_tradnl" sz="3200" i="1" smtClean="0">
                <a:solidFill>
                  <a:schemeClr val="bg1"/>
                </a:solidFill>
                <a:latin typeface="Times New Roman" pitchFamily="18" charset="0"/>
                <a:cs typeface="Times New Roman" pitchFamily="18" charset="0"/>
              </a:rPr>
              <a:t>Rm</a:t>
            </a:r>
            <a:r>
              <a:rPr lang="es-ES_tradnl" sz="3200" smtClean="0">
                <a:solidFill>
                  <a:schemeClr val="bg1"/>
                </a:solidFill>
                <a:latin typeface="Times New Roman" pitchFamily="18" charset="0"/>
                <a:cs typeface="Times New Roman" pitchFamily="18" charset="0"/>
              </a:rPr>
              <a:t> 8,29).</a:t>
            </a:r>
            <a:endParaRPr lang="es-ES" sz="3200" smtClean="0">
              <a:solidFill>
                <a:schemeClr val="bg1"/>
              </a:solidFill>
              <a:latin typeface="Times New Roman" pitchFamily="18" charset="0"/>
              <a:cs typeface="Times New Roman" pitchFamily="18" charset="0"/>
            </a:endParaRPr>
          </a:p>
        </p:txBody>
      </p:sp>
      <p:sp>
        <p:nvSpPr>
          <p:cNvPr id="41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515C74E-CA50-43D2-A0F0-5731C0224FD0}" type="slidenum">
              <a:rPr lang="es-ES" smtClean="0"/>
              <a:pPr>
                <a:defRPr/>
              </a:pPr>
              <a:t>3</a:t>
            </a:fld>
            <a:endParaRPr lang="es-ES"/>
          </a:p>
        </p:txBody>
      </p:sp>
      <p:sp>
        <p:nvSpPr>
          <p:cNvPr id="12" name="8 Título"/>
          <p:cNvSpPr txBox="1">
            <a:spLocks/>
          </p:cNvSpPr>
          <p:nvPr/>
        </p:nvSpPr>
        <p:spPr bwMode="auto">
          <a:xfrm>
            <a:off x="1071563" y="62388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1. </a:t>
            </a:r>
            <a:r>
              <a:rPr lang="es-ES_tradnl" sz="5000" b="1" i="1" cap="small" dirty="0" smtClean="0">
                <a:solidFill>
                  <a:srgbClr val="FFFF00"/>
                </a:solidFill>
              </a:rPr>
              <a:t>La </a:t>
            </a:r>
            <a:r>
              <a:rPr lang="es-ES_tradnl" sz="5000" b="1" i="1" cap="small" dirty="0">
                <a:solidFill>
                  <a:srgbClr val="FFFF00"/>
                </a:solidFill>
              </a:rPr>
              <a:t>resurrección de la </a:t>
            </a:r>
            <a:r>
              <a:rPr lang="es-ES_tradnl" sz="5000" b="1" i="1" cap="small" dirty="0" smtClean="0">
                <a:solidFill>
                  <a:srgbClr val="FFFF00"/>
                </a:solidFill>
              </a:rPr>
              <a:t>carne</a:t>
            </a:r>
            <a:endParaRPr lang="es-AR" sz="5000" b="1" i="1" cap="small" dirty="0">
              <a:solidFill>
                <a:srgbClr val="FFFF00"/>
              </a:solidFill>
            </a:endParaRPr>
          </a:p>
        </p:txBody>
      </p:sp>
      <p:pic>
        <p:nvPicPr>
          <p:cNvPr id="410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5021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http://visualiseur.bnf.fr/ConsulterElementNum?O=IFN-08022016&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326" t="3870" r="19798" b="11040"/>
          <a:stretch>
            <a:fillRect/>
          </a:stretch>
        </p:blipFill>
        <p:spPr bwMode="auto">
          <a:xfrm>
            <a:off x="6977063" y="2136775"/>
            <a:ext cx="44545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7121525" y="841375"/>
            <a:ext cx="4665663" cy="6335713"/>
          </a:xfrm>
        </p:spPr>
        <p:txBody>
          <a:bodyPr/>
          <a:lstStyle/>
          <a:p>
            <a:pPr>
              <a:lnSpc>
                <a:spcPct val="85000"/>
              </a:lnSpc>
            </a:pPr>
            <a:r>
              <a:rPr lang="es-ES" sz="3200" smtClean="0">
                <a:solidFill>
                  <a:schemeClr val="bg1"/>
                </a:solidFill>
                <a:latin typeface="Times New Roman" pitchFamily="18" charset="0"/>
                <a:cs typeface="Times New Roman" pitchFamily="18" charset="0"/>
              </a:rPr>
              <a:t>«La opción de vida del hombre se hace en definitiva con la muerte; esta vida suya está ante el Juez. </a:t>
            </a:r>
          </a:p>
          <a:p>
            <a:pPr>
              <a:lnSpc>
                <a:spcPct val="85000"/>
              </a:lnSpc>
            </a:pPr>
            <a:endParaRPr lang="es-ES" sz="3200" smtClean="0">
              <a:solidFill>
                <a:schemeClr val="bg1"/>
              </a:solidFill>
              <a:latin typeface="Times New Roman" pitchFamily="18" charset="0"/>
              <a:cs typeface="Times New Roman" pitchFamily="18" charset="0"/>
            </a:endParaRPr>
          </a:p>
          <a:p>
            <a:pPr>
              <a:lnSpc>
                <a:spcPct val="85000"/>
              </a:lnSpc>
            </a:pPr>
            <a:r>
              <a:rPr lang="es-ES" sz="3200" smtClean="0">
                <a:solidFill>
                  <a:schemeClr val="bg1"/>
                </a:solidFill>
                <a:latin typeface="Times New Roman" pitchFamily="18" charset="0"/>
                <a:cs typeface="Times New Roman" pitchFamily="18" charset="0"/>
              </a:rPr>
              <a:t>Su opción, que se ha fraguado en el transcurso de toda la vida, puede tener distintas formas. </a:t>
            </a:r>
          </a:p>
          <a:p>
            <a:pPr>
              <a:lnSpc>
                <a:spcPct val="85000"/>
              </a:lnSpc>
            </a:pPr>
            <a:endParaRPr lang="es-ES" sz="3200" smtClean="0">
              <a:solidFill>
                <a:schemeClr val="bg1"/>
              </a:solidFill>
              <a:latin typeface="Times New Roman" pitchFamily="18" charset="0"/>
              <a:cs typeface="Times New Roman" pitchFamily="18" charset="0"/>
            </a:endParaRPr>
          </a:p>
          <a:p>
            <a:pPr>
              <a:lnSpc>
                <a:spcPct val="85000"/>
              </a:lnSpc>
            </a:pPr>
            <a:r>
              <a:rPr lang="es-ES" sz="3200" smtClean="0">
                <a:solidFill>
                  <a:schemeClr val="bg1"/>
                </a:solidFill>
                <a:latin typeface="Times New Roman" pitchFamily="18" charset="0"/>
                <a:cs typeface="Times New Roman" pitchFamily="18" charset="0"/>
              </a:rPr>
              <a:t>Puede haber personas que han destruido totalmente en sí mismas el deseo de la verdad y la disponibilidad para el amor. </a:t>
            </a: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E85080A-9608-4272-8A67-69C92581AFA7}" type="slidenum">
              <a:rPr lang="es-ES" smtClean="0"/>
              <a:pPr>
                <a:defRPr/>
              </a:pPr>
              <a:t>30</a:t>
            </a:fld>
            <a:endParaRPr lang="es-ES"/>
          </a:p>
        </p:txBody>
      </p:sp>
      <p:pic>
        <p:nvPicPr>
          <p:cNvPr id="317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6438"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882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 descr="http://visualiseur.bnf.fr/ConsulterElementNum?O=IFN-800930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13255" r="17583" b="13760"/>
          <a:stretch>
            <a:fillRect/>
          </a:stretch>
        </p:blipFill>
        <p:spPr bwMode="auto">
          <a:xfrm>
            <a:off x="1406525" y="912813"/>
            <a:ext cx="5545138" cy="770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9 Marcador de contenido"/>
          <p:cNvSpPr>
            <a:spLocks noGrp="1"/>
          </p:cNvSpPr>
          <p:nvPr>
            <p:ph idx="1"/>
          </p:nvPr>
        </p:nvSpPr>
        <p:spPr>
          <a:xfrm>
            <a:off x="1676400" y="1057275"/>
            <a:ext cx="4003675" cy="6335713"/>
          </a:xfrm>
        </p:spPr>
        <p:txBody>
          <a:bodyPr/>
          <a:lstStyle/>
          <a:p>
            <a:pPr>
              <a:lnSpc>
                <a:spcPct val="85000"/>
              </a:lnSpc>
            </a:pPr>
            <a:r>
              <a:rPr lang="es-ES" sz="3200" smtClean="0">
                <a:solidFill>
                  <a:schemeClr val="bg1"/>
                </a:solidFill>
                <a:latin typeface="Times New Roman" pitchFamily="18" charset="0"/>
                <a:cs typeface="Times New Roman" pitchFamily="18" charset="0"/>
              </a:rPr>
              <a:t>Personas en las que todo se ha convertido en mentira; personas que han vivido para el odio y que han pisoteado en ellas mismas el amor. </a:t>
            </a:r>
          </a:p>
          <a:p>
            <a:pPr>
              <a:lnSpc>
                <a:spcPct val="85000"/>
              </a:lnSpc>
            </a:pPr>
            <a:endParaRPr lang="es-ES" sz="3200" smtClean="0">
              <a:solidFill>
                <a:schemeClr val="bg1"/>
              </a:solidFill>
              <a:latin typeface="Times New Roman" pitchFamily="18" charset="0"/>
              <a:cs typeface="Times New Roman" pitchFamily="18" charset="0"/>
            </a:endParaRPr>
          </a:p>
          <a:p>
            <a:pPr>
              <a:lnSpc>
                <a:spcPct val="85000"/>
              </a:lnSpc>
            </a:pPr>
            <a:r>
              <a:rPr lang="es-ES" sz="3200" smtClean="0">
                <a:solidFill>
                  <a:schemeClr val="bg1"/>
                </a:solidFill>
                <a:latin typeface="Times New Roman" pitchFamily="18" charset="0"/>
                <a:cs typeface="Times New Roman" pitchFamily="18" charset="0"/>
              </a:rPr>
              <a:t>Ésta es una perspectiva terrible, pero en algunos casos de nuestra propia historia podemos distinguir con horror figuras de este tipo. </a:t>
            </a: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4945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53D44BE-E482-4135-86EB-E1C62659F712}" type="slidenum">
              <a:rPr lang="es-ES" smtClean="0"/>
              <a:pPr>
                <a:defRPr/>
              </a:pPr>
              <a:t>31</a:t>
            </a:fld>
            <a:endParaRPr lang="es-ES"/>
          </a:p>
        </p:txBody>
      </p:sp>
      <p:pic>
        <p:nvPicPr>
          <p:cNvPr id="327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048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 descr="http://visualiseur.bnf.fr/ConsulterElementNum?O=IFN-800930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2427" t="5911" r="2435" b="12480"/>
          <a:stretch>
            <a:fillRect/>
          </a:stretch>
        </p:blipFill>
        <p:spPr bwMode="auto">
          <a:xfrm>
            <a:off x="6040438" y="1004888"/>
            <a:ext cx="5694362" cy="76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8488363" y="979488"/>
            <a:ext cx="3097212" cy="6335712"/>
          </a:xfrm>
        </p:spPr>
        <p:txBody>
          <a:bodyPr/>
          <a:lstStyle/>
          <a:p>
            <a:pPr>
              <a:lnSpc>
                <a:spcPct val="85000"/>
              </a:lnSpc>
            </a:pPr>
            <a:r>
              <a:rPr lang="es-ES" sz="3200" smtClean="0">
                <a:solidFill>
                  <a:schemeClr val="bg1"/>
                </a:solidFill>
                <a:latin typeface="Times New Roman" pitchFamily="18" charset="0"/>
                <a:cs typeface="Times New Roman" pitchFamily="18" charset="0"/>
              </a:rPr>
              <a:t>En semejantes individuos no habría ya nada remediable y la destrucción del bien sería irrevocable: esto es lo que se indica con la palabra infierno» </a:t>
            </a:r>
            <a:endParaRPr lang="es-AR" sz="3200" smtClean="0">
              <a:solidFill>
                <a:schemeClr val="bg1"/>
              </a:solidFill>
              <a:latin typeface="Times New Roman" pitchFamily="18" charset="0"/>
              <a:cs typeface="Times New Roman" pitchFamily="18" charset="0"/>
            </a:endParaRP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0250" y="10048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1C75F94-69B8-4AE0-863B-2C5712C27DD8}" type="slidenum">
              <a:rPr lang="es-ES" smtClean="0"/>
              <a:pPr>
                <a:defRPr/>
              </a:pPr>
              <a:t>32</a:t>
            </a:fld>
            <a:endParaRPr lang="es-ES"/>
          </a:p>
        </p:txBody>
      </p:sp>
      <p:pic>
        <p:nvPicPr>
          <p:cNvPr id="33802" name="Picture 2" descr="http://visualiseur.bnf.fr/ConsulterElementNum?O=IFN-800970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9724" t="45930" r="7480" b="15250"/>
          <a:stretch>
            <a:fillRect/>
          </a:stretch>
        </p:blipFill>
        <p:spPr bwMode="auto">
          <a:xfrm>
            <a:off x="1504950" y="1004888"/>
            <a:ext cx="66246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4" descr="http://visualiseur.bnf.fr/ConsulterElementNum?O=IFN-8009709&amp;E=JPEG&amp;Deb=1&amp;Fin=1&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17793" t="8505" r="7602" b="65125"/>
          <a:stretch>
            <a:fillRect/>
          </a:stretch>
        </p:blipFill>
        <p:spPr bwMode="auto">
          <a:xfrm>
            <a:off x="1504950" y="5664200"/>
            <a:ext cx="662463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Marcador de contenido"/>
          <p:cNvSpPr>
            <a:spLocks noGrp="1"/>
          </p:cNvSpPr>
          <p:nvPr>
            <p:ph idx="1"/>
          </p:nvPr>
        </p:nvSpPr>
        <p:spPr>
          <a:xfrm>
            <a:off x="1722438" y="2786063"/>
            <a:ext cx="4462462"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1031: </a:t>
            </a:r>
            <a:r>
              <a:rPr lang="es-ES_tradnl" sz="3200" smtClean="0">
                <a:solidFill>
                  <a:schemeClr val="bg1"/>
                </a:solidFill>
                <a:latin typeface="Times New Roman" pitchFamily="18" charset="0"/>
                <a:cs typeface="Times New Roman" pitchFamily="18" charset="0"/>
              </a:rPr>
              <a:t>Los que se mueren en la gracia y en la amistad de Dios, pero imperfectamente purificados, aunque están seguros de su eterna salvación, sufren después de su muerte una </a:t>
            </a:r>
            <a:r>
              <a:rPr lang="es-ES_tradnl" sz="3200" b="1" smtClean="0">
                <a:solidFill>
                  <a:srgbClr val="FFFF00"/>
                </a:solidFill>
                <a:latin typeface="Times New Roman" pitchFamily="18" charset="0"/>
                <a:cs typeface="Times New Roman" pitchFamily="18" charset="0"/>
              </a:rPr>
              <a:t>purificación,</a:t>
            </a:r>
            <a:r>
              <a:rPr lang="es-ES_tradnl" sz="3200" smtClean="0">
                <a:solidFill>
                  <a:schemeClr val="bg1"/>
                </a:solidFill>
                <a:latin typeface="Times New Roman" pitchFamily="18" charset="0"/>
                <a:cs typeface="Times New Roman" pitchFamily="18" charset="0"/>
              </a:rPr>
              <a:t> a fin de obtener la santidad necesaria para entrar en la alegría del cielo»</a:t>
            </a:r>
            <a:endParaRPr lang="es-ES" sz="320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789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4CF63C1-2F97-4D15-AB4B-B9A5B892F1A1}" type="slidenum">
              <a:rPr lang="es-ES" smtClean="0"/>
              <a:pPr>
                <a:defRPr/>
              </a:pPr>
              <a:t>33</a:t>
            </a:fld>
            <a:endParaRPr lang="es-ES"/>
          </a:p>
        </p:txBody>
      </p:sp>
      <p:sp>
        <p:nvSpPr>
          <p:cNvPr id="12" name="8 Título"/>
          <p:cNvSpPr txBox="1">
            <a:spLocks/>
          </p:cNvSpPr>
          <p:nvPr/>
        </p:nvSpPr>
        <p:spPr bwMode="auto">
          <a:xfrm>
            <a:off x="1144588" y="89693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5. </a:t>
            </a:r>
            <a:r>
              <a:rPr lang="es-ES_tradnl" sz="5000" b="1" i="1" cap="small" dirty="0">
                <a:solidFill>
                  <a:srgbClr val="FFFF00"/>
                </a:solidFill>
              </a:rPr>
              <a:t>La purificación necesaria para </a:t>
            </a:r>
            <a:r>
              <a:rPr lang="es-ES_tradnl" sz="5000" b="1" i="1" cap="small" dirty="0" smtClean="0">
                <a:solidFill>
                  <a:srgbClr val="FFFF00"/>
                </a:solidFill>
              </a:rPr>
              <a:t/>
            </a:r>
            <a:br>
              <a:rPr lang="es-ES_tradnl" sz="5000" b="1" i="1" cap="small" dirty="0" smtClean="0">
                <a:solidFill>
                  <a:srgbClr val="FFFF00"/>
                </a:solidFill>
              </a:rPr>
            </a:br>
            <a:r>
              <a:rPr lang="es-ES_tradnl" sz="5000" b="1" i="1" cap="small" dirty="0" smtClean="0">
                <a:solidFill>
                  <a:srgbClr val="FFFF00"/>
                </a:solidFill>
              </a:rPr>
              <a:t>el </a:t>
            </a:r>
            <a:r>
              <a:rPr lang="es-ES_tradnl" sz="5000" b="1" i="1" cap="small" dirty="0">
                <a:solidFill>
                  <a:srgbClr val="FFFF00"/>
                </a:solidFill>
              </a:rPr>
              <a:t>encuentro con </a:t>
            </a:r>
            <a:r>
              <a:rPr lang="es-ES_tradnl" sz="5000" b="1" i="1" cap="small" dirty="0" smtClean="0">
                <a:solidFill>
                  <a:srgbClr val="FFFF00"/>
                </a:solidFill>
              </a:rPr>
              <a:t>Dios</a:t>
            </a:r>
            <a:endParaRPr lang="es-AR" sz="5000" b="1" i="1" cap="small" dirty="0">
              <a:solidFill>
                <a:srgbClr val="FFFF00"/>
              </a:solidFill>
            </a:endParaRPr>
          </a:p>
        </p:txBody>
      </p:sp>
      <p:pic>
        <p:nvPicPr>
          <p:cNvPr id="34827" name="Picture 12" descr="http://visualiseur.bnf.fr/ConsulterElementNum?O=IFN-08022396&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661" t="11447" r="24951" b="10460"/>
          <a:stretch>
            <a:fillRect/>
          </a:stretch>
        </p:blipFill>
        <p:spPr bwMode="auto">
          <a:xfrm>
            <a:off x="7605713" y="2789238"/>
            <a:ext cx="38354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6977063" y="903288"/>
            <a:ext cx="49609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Se puede pensar que muchos hombres, aunque no hayan vivido una vida santa en la tierra, tampoco se han encerrado definitivamente en el pecado.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posibilidad de ser limpiados de las impurezas e imperfecciones de una vida, más o menos malograda, después de la muerte se presenta entonces como una nueva bondad de Dios…</a:t>
            </a:r>
            <a:endParaRPr lang="es-ES"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48672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8373CA3-0C4C-4751-A602-C08ABF503817}" type="slidenum">
              <a:rPr lang="es-ES" smtClean="0"/>
              <a:pPr>
                <a:defRPr/>
              </a:pPr>
              <a:t>34</a:t>
            </a:fld>
            <a:endParaRPr lang="es-ES"/>
          </a:p>
        </p:txBody>
      </p:sp>
      <p:pic>
        <p:nvPicPr>
          <p:cNvPr id="358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9159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2" descr="http://visualiseur.bnf.fr/ConsulterElementNum?O=IFN-0802239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3847" t="12308" r="22589" b="10951"/>
          <a:stretch>
            <a:fillRect/>
          </a:stretch>
        </p:blipFill>
        <p:spPr bwMode="auto">
          <a:xfrm>
            <a:off x="1576388" y="984250"/>
            <a:ext cx="4970462" cy="758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1682750" y="841375"/>
            <a:ext cx="457358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 como una oportunidad para prepararse a entrar en comunión íntima con la santidad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purgatorio es una misericordia de Dios, para limpiar los defectos de los que desean identificarse con El.</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a:t>
            </a:r>
            <a:r>
              <a:rPr lang="es-ES_tradnl" sz="3200" b="1" smtClean="0">
                <a:solidFill>
                  <a:srgbClr val="FFFF00"/>
                </a:solidFill>
                <a:latin typeface="Times New Roman" pitchFamily="18" charset="0"/>
                <a:cs typeface="Times New Roman" pitchFamily="18" charset="0"/>
              </a:rPr>
              <a:t>Antiguo Testamento </a:t>
            </a:r>
            <a:r>
              <a:rPr lang="es-ES_tradnl" sz="3200" smtClean="0">
                <a:solidFill>
                  <a:schemeClr val="bg1"/>
                </a:solidFill>
                <a:latin typeface="Times New Roman" pitchFamily="18" charset="0"/>
                <a:cs typeface="Times New Roman" pitchFamily="18" charset="0"/>
              </a:rPr>
              <a:t>habla de la purificación ultraterrena (cfr. 2 </a:t>
            </a:r>
            <a:r>
              <a:rPr lang="es-ES_tradnl" sz="3200" i="1" smtClean="0">
                <a:solidFill>
                  <a:schemeClr val="bg1"/>
                </a:solidFill>
                <a:latin typeface="Times New Roman" pitchFamily="18" charset="0"/>
                <a:cs typeface="Times New Roman" pitchFamily="18" charset="0"/>
              </a:rPr>
              <a:t>M</a:t>
            </a:r>
            <a:r>
              <a:rPr lang="es-ES_tradnl" sz="3200" smtClean="0">
                <a:solidFill>
                  <a:schemeClr val="bg1"/>
                </a:solidFill>
                <a:latin typeface="Times New Roman" pitchFamily="18" charset="0"/>
                <a:cs typeface="Times New Roman" pitchFamily="18" charset="0"/>
              </a:rPr>
              <a:t> 12,40-45). </a:t>
            </a:r>
            <a:endParaRPr lang="es-ES" sz="3200" smtClean="0">
              <a:solidFill>
                <a:schemeClr val="bg1"/>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68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3FC321A-0479-4922-844D-881B3C01C689}" type="slidenum">
              <a:rPr lang="es-ES" smtClean="0"/>
              <a:pPr>
                <a:defRPr/>
              </a:pPr>
              <a:t>35</a:t>
            </a:fld>
            <a:endParaRPr lang="es-ES"/>
          </a:p>
        </p:txBody>
      </p:sp>
      <p:pic>
        <p:nvPicPr>
          <p:cNvPr id="3687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3648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6672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 descr="http://visualiseur.bnf.fr/ConsulterElementNum?O=IFN-0802237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9348" t="10460" r="20885" b="9315"/>
          <a:stretch>
            <a:fillRect/>
          </a:stretch>
        </p:blipFill>
        <p:spPr bwMode="auto">
          <a:xfrm>
            <a:off x="6419850" y="992188"/>
            <a:ext cx="5321300"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9 Marcador de contenido"/>
          <p:cNvSpPr>
            <a:spLocks noGrp="1"/>
          </p:cNvSpPr>
          <p:nvPr>
            <p:ph idx="1"/>
          </p:nvPr>
        </p:nvSpPr>
        <p:spPr>
          <a:xfrm>
            <a:off x="6129338" y="908050"/>
            <a:ext cx="5888037"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San Pablo en la primera carta a los Corintios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(1 </a:t>
            </a:r>
            <a:r>
              <a:rPr lang="es-ES_tradnl" sz="3200" i="1" smtClean="0">
                <a:solidFill>
                  <a:schemeClr val="bg1"/>
                </a:solidFill>
                <a:latin typeface="Times New Roman" pitchFamily="18" charset="0"/>
                <a:cs typeface="Times New Roman" pitchFamily="18" charset="0"/>
              </a:rPr>
              <a:t>Co</a:t>
            </a:r>
            <a:r>
              <a:rPr lang="es-ES_tradnl" sz="3200" smtClean="0">
                <a:solidFill>
                  <a:schemeClr val="bg1"/>
                </a:solidFill>
                <a:latin typeface="Times New Roman" pitchFamily="18" charset="0"/>
                <a:cs typeface="Times New Roman" pitchFamily="18" charset="0"/>
              </a:rPr>
              <a:t> 3,10-15) presenta la purificación cristiana, en esta vida y en la futura, a través de la imagen del fuego; fuego que de algún modo emana de Jesucristo, Salvador, Juez, y Fundamento de la vida cristiana.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antiquísima y unánime práctica de ofrecer sufragios por los difuntos, especialmente mediante el santo Sacrificio eucarístico, es indicio claro de la fe de la Iglesia en la purificación ultraterrena. </a:t>
            </a:r>
            <a:endParaRPr lang="es-ES" sz="3200" smtClean="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0B07B77-E6F8-44AB-8CD3-3EFA2AAB1957}" type="slidenum">
              <a:rPr lang="es-ES" smtClean="0"/>
              <a:pPr>
                <a:defRPr/>
              </a:pPr>
              <a:t>36</a:t>
            </a:fld>
            <a:endParaRPr lang="es-ES"/>
          </a:p>
        </p:txBody>
      </p:sp>
      <p:pic>
        <p:nvPicPr>
          <p:cNvPr id="378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966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4" descr="http://visualiseur.bnf.fr/ConsulterElementNum?O=IFN-0802237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199" t="3473" r="20451" b="8807"/>
          <a:stretch>
            <a:fillRect/>
          </a:stretch>
        </p:blipFill>
        <p:spPr bwMode="auto">
          <a:xfrm>
            <a:off x="1417638" y="1111250"/>
            <a:ext cx="4622800" cy="743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1647825" y="912813"/>
            <a:ext cx="46815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efecto, no tendría sentido rezar por los difuntos si estuviesen o bien salvados en el cielo o bien condenados en el infierno.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protestantes en su mayoría niegan la existencia del purgatorio, ya que les parece una confianza excesiva en las obras humanas y en la capacidad de la Iglesia de interceder por los que han dejado este mundo.</a:t>
            </a:r>
            <a:endParaRPr lang="es-AR" sz="3200" smtClean="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EABC6D3-3189-4603-9D29-C6386A08287D}" type="slidenum">
              <a:rPr lang="es-ES" smtClean="0"/>
              <a:pPr>
                <a:defRPr/>
              </a:pPr>
              <a:t>37</a:t>
            </a:fld>
            <a:endParaRPr lang="es-ES"/>
          </a:p>
        </p:txBody>
      </p:sp>
      <p:pic>
        <p:nvPicPr>
          <p:cNvPr id="389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01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descr="http://visualiseur.bnf.fr/ConsulterElementNum?O=IFN-08022379&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208" t="11990" r="21790" b="10120"/>
          <a:stretch>
            <a:fillRect/>
          </a:stretch>
        </p:blipFill>
        <p:spPr bwMode="auto">
          <a:xfrm>
            <a:off x="6292850" y="987425"/>
            <a:ext cx="5451475" cy="74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6524625" y="889000"/>
            <a:ext cx="542131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Más que un </a:t>
            </a:r>
            <a:r>
              <a:rPr lang="es-ES_tradnl" sz="3200" b="1" i="1" smtClean="0">
                <a:solidFill>
                  <a:srgbClr val="FFFF00"/>
                </a:solidFill>
                <a:latin typeface="Times New Roman" pitchFamily="18" charset="0"/>
                <a:cs typeface="Times New Roman" pitchFamily="18" charset="0"/>
              </a:rPr>
              <a:t>lugar</a:t>
            </a:r>
            <a:r>
              <a:rPr lang="es-ES_tradnl" sz="3200" smtClean="0">
                <a:solidFill>
                  <a:schemeClr val="bg1"/>
                </a:solidFill>
                <a:latin typeface="Times New Roman" pitchFamily="18" charset="0"/>
                <a:cs typeface="Times New Roman" pitchFamily="18" charset="0"/>
              </a:rPr>
              <a:t>, el purgatorio debe ser considerado como un </a:t>
            </a:r>
            <a:r>
              <a:rPr lang="es-ES_tradnl" sz="3200" b="1" i="1" smtClean="0">
                <a:solidFill>
                  <a:srgbClr val="FFFF00"/>
                </a:solidFill>
                <a:latin typeface="Times New Roman" pitchFamily="18" charset="0"/>
                <a:cs typeface="Times New Roman" pitchFamily="18" charset="0"/>
              </a:rPr>
              <a:t>estado</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de temporánea y dolorosa lejanía de Dios, en el que se perdonan los pecados veniales, se purifica la inclinación al mal que el pecado deja en el alma, y se supera la “pena temporal” debida al pecado.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pecado no sólo ofende a Dios, y daña al mismo pecador, sino que, por medio de la </a:t>
            </a:r>
            <a:r>
              <a:rPr lang="es-ES_tradnl" sz="3200" b="1" smtClean="0">
                <a:solidFill>
                  <a:srgbClr val="FFFF00"/>
                </a:solidFill>
                <a:latin typeface="Times New Roman" pitchFamily="18" charset="0"/>
                <a:cs typeface="Times New Roman" pitchFamily="18" charset="0"/>
              </a:rPr>
              <a:t>comunión de los santos</a:t>
            </a:r>
            <a:r>
              <a:rPr lang="es-ES_tradnl" sz="3200" smtClean="0">
                <a:solidFill>
                  <a:schemeClr val="bg1"/>
                </a:solidFill>
                <a:latin typeface="Times New Roman" pitchFamily="18" charset="0"/>
                <a:cs typeface="Times New Roman" pitchFamily="18" charset="0"/>
              </a:rPr>
              <a:t>, daña a la Iglesia, al mundo, a la humanidad. </a:t>
            </a:r>
            <a:endParaRPr lang="es-ES" sz="3200" smtClean="0">
              <a:solidFill>
                <a:schemeClr val="bg1"/>
              </a:solidFill>
              <a:latin typeface="Times New Roman" pitchFamily="18" charset="0"/>
              <a:cs typeface="Times New Roman" pitchFamily="18" charset="0"/>
            </a:endParaRP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11965C5-28B4-422D-B7C0-A0F498E1714B}" type="slidenum">
              <a:rPr lang="es-ES" smtClean="0"/>
              <a:pPr>
                <a:defRPr/>
              </a:pPr>
              <a:t>38</a:t>
            </a:fld>
            <a:endParaRPr lang="es-ES"/>
          </a:p>
        </p:txBody>
      </p:sp>
      <p:pic>
        <p:nvPicPr>
          <p:cNvPr id="399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63" y="917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63" y="60213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descr="http://visualiseur.bnf.fr/ConsulterElementNum?O=IFN-0802237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736" t="1611" r="17976" b="1160"/>
          <a:stretch>
            <a:fillRect/>
          </a:stretch>
        </p:blipFill>
        <p:spPr bwMode="auto">
          <a:xfrm>
            <a:off x="1576388" y="941388"/>
            <a:ext cx="4592637" cy="76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Marcador de contenido"/>
          <p:cNvSpPr>
            <a:spLocks noGrp="1"/>
          </p:cNvSpPr>
          <p:nvPr>
            <p:ph idx="1"/>
          </p:nvPr>
        </p:nvSpPr>
        <p:spPr>
          <a:xfrm>
            <a:off x="1700213" y="917575"/>
            <a:ext cx="44132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oración de la Iglesia por los difuntos restablece de algún modo el orden y la justicia: principalmente por medio de la Santa Misa, las limosnas, las indulgencias y las obras de penitencia </a:t>
            </a:r>
            <a:r>
              <a:rPr lang="es-ES_tradnl" sz="3200" b="1" smtClean="0">
                <a:solidFill>
                  <a:srgbClr val="FFFF00"/>
                </a:solidFill>
                <a:latin typeface="Times New Roman" pitchFamily="18" charset="0"/>
                <a:cs typeface="Times New Roman" pitchFamily="18" charset="0"/>
              </a:rPr>
              <a:t>(cfr. </a:t>
            </a: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1032).</a:t>
            </a:r>
          </a:p>
          <a:p>
            <a:pPr>
              <a:lnSpc>
                <a:spcPct val="85000"/>
              </a:lnSpc>
            </a:pPr>
            <a:endParaRPr lang="es-AR" sz="3200" b="1" smtClean="0">
              <a:solidFill>
                <a:srgbClr val="FFFF00"/>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teólogos enseñan que en el purgatorio se sufre mucho, según la situación de cada uno. </a:t>
            </a:r>
            <a:endParaRPr lang="es-ES" sz="3200" smtClean="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53EC787-461E-42C9-A6B8-89CA54736E0E}" type="slidenum">
              <a:rPr lang="es-ES" smtClean="0"/>
              <a:pPr>
                <a:defRPr/>
              </a:pPr>
              <a:t>39</a:t>
            </a:fld>
            <a:endParaRPr lang="es-ES"/>
          </a:p>
        </p:txBody>
      </p:sp>
      <p:pic>
        <p:nvPicPr>
          <p:cNvPr id="409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917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 descr="http://visualiseur.bnf.fr/ConsulterElementNum?O=IFN-0802238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767" t="9212" r="17798" b="8076"/>
          <a:stretch>
            <a:fillRect/>
          </a:stretch>
        </p:blipFill>
        <p:spPr bwMode="auto">
          <a:xfrm>
            <a:off x="6256338" y="917575"/>
            <a:ext cx="5548312" cy="775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6546850" y="839788"/>
            <a:ext cx="525462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Todos los hombres, vivos y muertos, justos y pecadores, resucitarán cuando Él venga al final de los tiempos.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 la muerte el alma se separa del cuerpo; con la resurrección, cuerpo y alma se unen de nuevo entre sí, para siempre.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Contra los gnósticos del II siglo, se ha hablado de la resurrección </a:t>
            </a:r>
            <a:r>
              <a:rPr lang="es-ES_tradnl" sz="3200" b="1" i="1" smtClean="0">
                <a:solidFill>
                  <a:srgbClr val="FFFF00"/>
                </a:solidFill>
                <a:latin typeface="Times New Roman" pitchFamily="18" charset="0"/>
                <a:cs typeface="Times New Roman" pitchFamily="18" charset="0"/>
              </a:rPr>
              <a:t>de la</a:t>
            </a:r>
            <a:r>
              <a:rPr lang="es-ES_tradnl" sz="3200" b="1" smtClean="0">
                <a:solidFill>
                  <a:srgbClr val="FFFF00"/>
                </a:solidFill>
                <a:latin typeface="Times New Roman" pitchFamily="18" charset="0"/>
                <a:cs typeface="Times New Roman" pitchFamily="18" charset="0"/>
              </a:rPr>
              <a:t> </a:t>
            </a:r>
            <a:r>
              <a:rPr lang="es-ES_tradnl" sz="3200" b="1" i="1" smtClean="0">
                <a:solidFill>
                  <a:srgbClr val="FFFF00"/>
                </a:solidFill>
                <a:latin typeface="Times New Roman" pitchFamily="18" charset="0"/>
                <a:cs typeface="Times New Roman" pitchFamily="18" charset="0"/>
              </a:rPr>
              <a:t>carne</a:t>
            </a:r>
            <a:r>
              <a:rPr lang="es-ES_tradnl" sz="3200" smtClean="0">
                <a:solidFill>
                  <a:schemeClr val="bg1"/>
                </a:solidFill>
                <a:latin typeface="Times New Roman" pitchFamily="18" charset="0"/>
                <a:cs typeface="Times New Roman" pitchFamily="18" charset="0"/>
              </a:rPr>
              <a:t> en su aspecto más material, temporal, mudable y aparentemente caduco.</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839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E01702F-4FF1-4824-8DB7-98C0C8A60068}" type="slidenum">
              <a:rPr lang="es-ES" smtClean="0"/>
              <a:pPr>
                <a:defRPr/>
              </a:pPr>
              <a:t>4</a:t>
            </a:fld>
            <a:endParaRPr lang="es-ES"/>
          </a:p>
        </p:txBody>
      </p:sp>
      <p:pic>
        <p:nvPicPr>
          <p:cNvPr id="51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083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173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descr="http://visualiseur.bnf.fr/ConsulterElementNum?O=IFN-0781580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1667" t="13660" r="27319" b="14111"/>
          <a:stretch>
            <a:fillRect/>
          </a:stretch>
        </p:blipFill>
        <p:spPr bwMode="auto">
          <a:xfrm>
            <a:off x="1504950" y="984250"/>
            <a:ext cx="4824413"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9 Marcador de contenido"/>
          <p:cNvSpPr>
            <a:spLocks noGrp="1"/>
          </p:cNvSpPr>
          <p:nvPr>
            <p:ph idx="1"/>
          </p:nvPr>
        </p:nvSpPr>
        <p:spPr>
          <a:xfrm>
            <a:off x="8201025" y="917575"/>
            <a:ext cx="37163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Sin embargo se trata de un dolor con significado, «un dolor bienaventurado».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ello, se invita a los cristianos a buscar la purificación de los pecados en la vida presente mediante la contrición, la mortificación, la reparación y la vida santa.</a:t>
            </a:r>
            <a:endParaRPr lang="es-ES" sz="3200" smtClean="0">
              <a:solidFill>
                <a:schemeClr val="bg1"/>
              </a:solidFill>
              <a:latin typeface="Times New Roman" pitchFamily="18" charset="0"/>
              <a:cs typeface="Times New Roman" pitchFamily="18" charset="0"/>
            </a:endParaRPr>
          </a:p>
        </p:txBody>
      </p:sp>
      <p:sp>
        <p:nvSpPr>
          <p:cNvPr id="419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DB47B5A-CD01-4856-BD4F-A06D8C9F3F41}" type="slidenum">
              <a:rPr lang="es-ES" smtClean="0"/>
              <a:pPr>
                <a:defRPr/>
              </a:pPr>
              <a:t>40</a:t>
            </a:fld>
            <a:endParaRPr lang="es-ES"/>
          </a:p>
        </p:txBody>
      </p:sp>
      <p:pic>
        <p:nvPicPr>
          <p:cNvPr id="419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325" y="917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descr="http://visualiseur.bnf.fr/ConsulterElementNum?O=IFN-08022382&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609" t="8778" r="17210" b="9335"/>
          <a:stretch>
            <a:fillRect/>
          </a:stretch>
        </p:blipFill>
        <p:spPr bwMode="auto">
          <a:xfrm>
            <a:off x="1863725" y="933450"/>
            <a:ext cx="5761038" cy="77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9 Marcador de contenido"/>
          <p:cNvSpPr>
            <a:spLocks noGrp="1"/>
          </p:cNvSpPr>
          <p:nvPr>
            <p:ph idx="1"/>
          </p:nvPr>
        </p:nvSpPr>
        <p:spPr>
          <a:xfrm>
            <a:off x="1793875" y="2784475"/>
            <a:ext cx="5226050" cy="6335713"/>
          </a:xfrm>
        </p:spPr>
        <p:txBody>
          <a:bodyPr/>
          <a:lstStyle/>
          <a:p>
            <a:pPr>
              <a:lnSpc>
                <a:spcPct val="85000"/>
              </a:lnSpc>
              <a:defRPr/>
            </a:pPr>
            <a:r>
              <a:rPr lang="es-ES_tradnl" sz="3200" b="1" i="1" dirty="0" smtClean="0">
                <a:solidFill>
                  <a:srgbClr val="FFFF00"/>
                </a:solidFill>
                <a:latin typeface="Times New Roman" pitchFamily="18" charset="0"/>
                <a:cs typeface="Times New Roman" pitchFamily="18" charset="0"/>
              </a:rPr>
              <a:t>Catecismo</a:t>
            </a:r>
            <a:r>
              <a:rPr lang="es-ES_tradnl" sz="3200" b="1" dirty="0" smtClean="0">
                <a:solidFill>
                  <a:srgbClr val="FFFF00"/>
                </a:solidFill>
                <a:latin typeface="Times New Roman" pitchFamily="18" charset="0"/>
                <a:cs typeface="Times New Roman" pitchFamily="18" charset="0"/>
              </a:rPr>
              <a:t>, 1239:</a:t>
            </a:r>
          </a:p>
          <a:p>
            <a:pPr marL="0" indent="0">
              <a:lnSpc>
                <a:spcPct val="85000"/>
              </a:lnSpc>
              <a:buFont typeface="Arial" charset="0"/>
              <a:buNone/>
              <a:defRPr/>
            </a:pPr>
            <a:r>
              <a:rPr lang="es-ES_tradnl" sz="3200" b="1" dirty="0">
                <a:solidFill>
                  <a:srgbClr val="FFFF00"/>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«La Iglesia confía a los niños muertos sin haber recibido el Bautismo a la misericordia de Dios. </a:t>
            </a:r>
          </a:p>
          <a:p>
            <a:pPr marL="0" indent="0">
              <a:lnSpc>
                <a:spcPct val="85000"/>
              </a:lnSpc>
              <a:buFont typeface="Arial" charset="0"/>
              <a:buNone/>
              <a:defRPr/>
            </a:pPr>
            <a:r>
              <a:rPr lang="es-ES_tradnl" sz="3200" dirty="0">
                <a:solidFill>
                  <a:schemeClr val="bg1"/>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Hay motivos para pensar que Dios de algún modo los acoge, </a:t>
            </a:r>
          </a:p>
          <a:p>
            <a:pPr marL="0" indent="0">
              <a:lnSpc>
                <a:spcPct val="85000"/>
              </a:lnSpc>
              <a:buFont typeface="Arial" charset="0"/>
              <a:buNone/>
              <a:defRPr/>
            </a:pPr>
            <a:r>
              <a:rPr lang="es-ES_tradnl" sz="3200" dirty="0">
                <a:solidFill>
                  <a:schemeClr val="bg1"/>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sea por el gran cariño que Jesús mostró a los niños, </a:t>
            </a:r>
          </a:p>
          <a:p>
            <a:pPr marL="0" indent="0">
              <a:lnSpc>
                <a:spcPct val="85000"/>
              </a:lnSpc>
              <a:buFont typeface="Arial" charset="0"/>
              <a:buNone/>
              <a:defRPr/>
            </a:pPr>
            <a:r>
              <a:rPr lang="es-ES_tradnl" sz="3200" dirty="0">
                <a:solidFill>
                  <a:schemeClr val="bg1"/>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sea porque ha enviado a su Hijo con el deseo que todos los hombres se salven . </a:t>
            </a:r>
            <a:endParaRPr lang="es-ES" sz="3200" dirty="0" smtClean="0">
              <a:solidFill>
                <a:schemeClr val="bg1"/>
              </a:solidFill>
              <a:latin typeface="Times New Roman" pitchFamily="18" charset="0"/>
              <a:cs typeface="Times New Roman" pitchFamily="18" charset="0"/>
            </a:endParaRPr>
          </a:p>
        </p:txBody>
      </p:sp>
      <p:sp>
        <p:nvSpPr>
          <p:cNvPr id="430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30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2784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BC78B2F-A423-4247-AAFB-DB5DF4663B9F}" type="slidenum">
              <a:rPr lang="es-ES" smtClean="0"/>
              <a:pPr>
                <a:defRPr/>
              </a:pPr>
              <a:t>41</a:t>
            </a:fld>
            <a:endParaRPr lang="es-ES"/>
          </a:p>
        </p:txBody>
      </p:sp>
      <p:sp>
        <p:nvSpPr>
          <p:cNvPr id="12" name="8 Título"/>
          <p:cNvSpPr txBox="1">
            <a:spLocks/>
          </p:cNvSpPr>
          <p:nvPr/>
        </p:nvSpPr>
        <p:spPr bwMode="auto">
          <a:xfrm>
            <a:off x="1144588" y="839788"/>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5. </a:t>
            </a:r>
            <a:r>
              <a:rPr lang="es-ES_tradnl" sz="5000" b="1" i="1" cap="small" dirty="0">
                <a:solidFill>
                  <a:srgbClr val="FFFF00"/>
                </a:solidFill>
              </a:rPr>
              <a:t>Los niños que mueren </a:t>
            </a:r>
            <a:r>
              <a:rPr lang="es-ES_tradnl" sz="5000" b="1" i="1" cap="small" dirty="0" smtClean="0">
                <a:solidFill>
                  <a:srgbClr val="FFFF00"/>
                </a:solidFill>
              </a:rPr>
              <a:t/>
            </a:r>
            <a:br>
              <a:rPr lang="es-ES_tradnl" sz="5000" b="1" i="1" cap="small" dirty="0" smtClean="0">
                <a:solidFill>
                  <a:srgbClr val="FFFF00"/>
                </a:solidFill>
              </a:rPr>
            </a:br>
            <a:r>
              <a:rPr lang="es-ES_tradnl" sz="5000" b="1" i="1" cap="small" dirty="0" smtClean="0">
                <a:solidFill>
                  <a:srgbClr val="FFFF00"/>
                </a:solidFill>
              </a:rPr>
              <a:t>sin </a:t>
            </a:r>
            <a:r>
              <a:rPr lang="es-ES_tradnl" sz="5000" b="1" i="1" cap="small" dirty="0">
                <a:solidFill>
                  <a:srgbClr val="FFFF00"/>
                </a:solidFill>
              </a:rPr>
              <a:t>el </a:t>
            </a:r>
            <a:r>
              <a:rPr lang="es-ES_tradnl" sz="5000" b="1" i="1" cap="small" dirty="0" smtClean="0">
                <a:solidFill>
                  <a:srgbClr val="FFFF00"/>
                </a:solidFill>
              </a:rPr>
              <a:t>Bautismo</a:t>
            </a:r>
            <a:endParaRPr lang="es-AR" sz="5000" b="1" i="1" cap="small" dirty="0">
              <a:solidFill>
                <a:srgbClr val="FFFF00"/>
              </a:solidFill>
            </a:endParaRPr>
          </a:p>
        </p:txBody>
      </p:sp>
      <p:pic>
        <p:nvPicPr>
          <p:cNvPr id="43019" name="Picture 2" descr="http://visualiseur.bnf.fr/ConsulterElementNum?O=IFN-0802238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986" t="11514" r="27383" b="16695"/>
          <a:stretch>
            <a:fillRect/>
          </a:stretch>
        </p:blipFill>
        <p:spPr bwMode="auto">
          <a:xfrm>
            <a:off x="7493000" y="2860675"/>
            <a:ext cx="430847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9 Marcador de contenido"/>
          <p:cNvSpPr>
            <a:spLocks noGrp="1"/>
          </p:cNvSpPr>
          <p:nvPr>
            <p:ph idx="1"/>
          </p:nvPr>
        </p:nvSpPr>
        <p:spPr>
          <a:xfrm>
            <a:off x="7477125" y="984250"/>
            <a:ext cx="446881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Al mismo tiempo el hecho de fiarse de la misericordia divina no es razón para diferir la administración del Sacramento del Bautismo a los niños recién nacidos (CIC 867), que confiere una particular configuración con Cristo: «significa y realiza la muerte al pecado y la entrada en la vida de la Santísima Trinidad a través de la configuración con el Misterio pascual»</a:t>
            </a:r>
            <a:endParaRPr lang="es-ES" sz="3200" smtClean="0">
              <a:solidFill>
                <a:schemeClr val="bg1"/>
              </a:solidFill>
              <a:latin typeface="Times New Roman" pitchFamily="18" charset="0"/>
              <a:cs typeface="Times New Roman" pitchFamily="18" charset="0"/>
            </a:endParaRPr>
          </a:p>
        </p:txBody>
      </p:sp>
      <p:sp>
        <p:nvSpPr>
          <p:cNvPr id="440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40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4BA8916-932E-4853-AE2A-16F2DEF90D7F}" type="slidenum">
              <a:rPr lang="es-ES" smtClean="0"/>
              <a:pPr>
                <a:defRPr/>
              </a:pPr>
              <a:t>42</a:t>
            </a:fld>
            <a:endParaRPr lang="es-ES"/>
          </a:p>
        </p:txBody>
      </p:sp>
      <p:pic>
        <p:nvPicPr>
          <p:cNvPr id="44042" name="Picture 4" descr="http://visualiseur.bnf.fr/ConsulterElementNum?O=IFN-0801514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980" t="10973" r="15565" b="14993"/>
          <a:stretch>
            <a:fillRect/>
          </a:stretch>
        </p:blipFill>
        <p:spPr bwMode="auto">
          <a:xfrm>
            <a:off x="1425575" y="984250"/>
            <a:ext cx="5767388" cy="74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1614488" y="1057275"/>
            <a:ext cx="4686300" cy="6335713"/>
          </a:xfrm>
        </p:spPr>
        <p:txBody>
          <a:bodyPr/>
          <a:lstStyle/>
          <a:p>
            <a:pPr eaLnBrk="1" hangingPunct="1">
              <a:lnSpc>
                <a:spcPct val="80000"/>
              </a:lnSpc>
              <a:defRPr/>
            </a:pPr>
            <a:r>
              <a:rPr lang="es-ES" sz="3200" dirty="0" smtClean="0">
                <a:solidFill>
                  <a:schemeClr val="bg1"/>
                </a:solidFill>
                <a:latin typeface="Times New Roman" pitchFamily="18" charset="0"/>
                <a:cs typeface="Times New Roman" pitchFamily="18" charset="0"/>
              </a:rPr>
              <a:t>La declaración de la Comisión Teológica Internacional  </a:t>
            </a:r>
            <a:r>
              <a:rPr lang="es-ES" sz="3200" b="1" dirty="0" smtClean="0">
                <a:solidFill>
                  <a:schemeClr val="bg1"/>
                </a:solidFill>
                <a:latin typeface="Times New Roman" pitchFamily="18" charset="0"/>
                <a:cs typeface="Times New Roman" pitchFamily="18" charset="0"/>
              </a:rPr>
              <a:t>LA ESPERANZA DE SALVACIÓN </a:t>
            </a:r>
            <a:br>
              <a:rPr lang="es-ES" sz="3200" b="1" dirty="0" smtClean="0">
                <a:solidFill>
                  <a:schemeClr val="bg1"/>
                </a:solidFill>
                <a:latin typeface="Times New Roman" pitchFamily="18" charset="0"/>
                <a:cs typeface="Times New Roman" pitchFamily="18" charset="0"/>
              </a:rPr>
            </a:br>
            <a:r>
              <a:rPr lang="es-ES" sz="3200" b="1" dirty="0" smtClean="0">
                <a:solidFill>
                  <a:schemeClr val="bg1"/>
                </a:solidFill>
                <a:latin typeface="Times New Roman" pitchFamily="18" charset="0"/>
                <a:cs typeface="Times New Roman" pitchFamily="18" charset="0"/>
              </a:rPr>
              <a:t>PARA LOS NIÑOS QUE MUEREN SIN BAUTISMO</a:t>
            </a:r>
            <a:r>
              <a:rPr lang="es-ES" sz="3200" b="1" dirty="0">
                <a:solidFill>
                  <a:schemeClr val="bg1"/>
                </a:solidFill>
                <a:latin typeface="Times New Roman" pitchFamily="18" charset="0"/>
                <a:cs typeface="Times New Roman" pitchFamily="18" charset="0"/>
              </a:rPr>
              <a:t> </a:t>
            </a:r>
            <a:r>
              <a:rPr lang="es-ES" sz="3200" dirty="0" smtClean="0">
                <a:solidFill>
                  <a:schemeClr val="bg1"/>
                </a:solidFill>
                <a:latin typeface="Times New Roman" pitchFamily="18" charset="0"/>
                <a:cs typeface="Times New Roman" pitchFamily="18" charset="0"/>
              </a:rPr>
              <a:t>que</a:t>
            </a:r>
          </a:p>
          <a:p>
            <a:pPr eaLnBrk="1" hangingPunct="1">
              <a:lnSpc>
                <a:spcPct val="80000"/>
              </a:lnSpc>
              <a:defRPr/>
            </a:pPr>
            <a:endParaRPr lang="es-ES" sz="3200" dirty="0" smtClean="0">
              <a:solidFill>
                <a:schemeClr val="bg1"/>
              </a:solidFill>
              <a:latin typeface="Times New Roman" pitchFamily="18" charset="0"/>
              <a:cs typeface="Times New Roman" pitchFamily="18" charset="0"/>
            </a:endParaRPr>
          </a:p>
          <a:p>
            <a:pPr eaLnBrk="1" hangingPunct="1">
              <a:lnSpc>
                <a:spcPct val="80000"/>
              </a:lnSpc>
              <a:defRPr/>
            </a:pPr>
            <a:r>
              <a:rPr lang="es-ES" sz="3200" dirty="0">
                <a:solidFill>
                  <a:schemeClr val="bg1"/>
                </a:solidFill>
                <a:latin typeface="Times New Roman" pitchFamily="18" charset="0"/>
                <a:cs typeface="Times New Roman" pitchFamily="18" charset="0"/>
              </a:rPr>
              <a:t>e</a:t>
            </a:r>
            <a:r>
              <a:rPr lang="es-ES" sz="3200" dirty="0" smtClean="0">
                <a:solidFill>
                  <a:schemeClr val="bg1"/>
                </a:solidFill>
                <a:latin typeface="Times New Roman" pitchFamily="18" charset="0"/>
                <a:cs typeface="Times New Roman" pitchFamily="18" charset="0"/>
              </a:rPr>
              <a:t>l Santo Padre autorizó su publicación, el 19 de enero de 2007,</a:t>
            </a:r>
          </a:p>
          <a:p>
            <a:pPr eaLnBrk="1" hangingPunct="1">
              <a:lnSpc>
                <a:spcPct val="80000"/>
              </a:lnSpc>
              <a:defRPr/>
            </a:pPr>
            <a:endParaRPr lang="es-ES" sz="3200" kern="0" dirty="0" smtClean="0">
              <a:solidFill>
                <a:schemeClr val="bg1"/>
              </a:solidFill>
              <a:latin typeface="Times New Roman" pitchFamily="18" charset="0"/>
              <a:cs typeface="Times New Roman" pitchFamily="18" charset="0"/>
            </a:endParaRPr>
          </a:p>
          <a:p>
            <a:pPr marL="480060" indent="-480060">
              <a:lnSpc>
                <a:spcPct val="80000"/>
              </a:lnSpc>
              <a:buFontTx/>
              <a:buChar char="•"/>
              <a:defRPr/>
            </a:pPr>
            <a:r>
              <a:rPr lang="es-ES" sz="3200" dirty="0" smtClean="0">
                <a:solidFill>
                  <a:schemeClr val="bg1"/>
                </a:solidFill>
                <a:latin typeface="Times New Roman" pitchFamily="18" charset="0"/>
                <a:cs typeface="Times New Roman" pitchFamily="18" charset="0"/>
              </a:rPr>
              <a:t>expresa </a:t>
            </a:r>
            <a:r>
              <a:rPr lang="es-ES" sz="3200" dirty="0">
                <a:solidFill>
                  <a:schemeClr val="bg1"/>
                </a:solidFill>
                <a:latin typeface="Times New Roman" pitchFamily="18" charset="0"/>
                <a:cs typeface="Times New Roman" pitchFamily="18" charset="0"/>
              </a:rPr>
              <a:t>que la teoría del </a:t>
            </a:r>
            <a:r>
              <a:rPr lang="es-ES" sz="3200" i="1" dirty="0">
                <a:solidFill>
                  <a:schemeClr val="bg1"/>
                </a:solidFill>
                <a:latin typeface="Times New Roman" pitchFamily="18" charset="0"/>
                <a:cs typeface="Times New Roman" pitchFamily="18" charset="0"/>
              </a:rPr>
              <a:t>limbo</a:t>
            </a:r>
            <a:r>
              <a:rPr lang="es-ES" sz="3200" dirty="0">
                <a:solidFill>
                  <a:schemeClr val="bg1"/>
                </a:solidFill>
                <a:latin typeface="Times New Roman" pitchFamily="18" charset="0"/>
                <a:cs typeface="Times New Roman" pitchFamily="18" charset="0"/>
              </a:rPr>
              <a:t> carece de fundamento bíblico y que no es una explicación adecuada.</a:t>
            </a:r>
            <a:r>
              <a:rPr lang="es-ES" sz="3200" b="1" dirty="0">
                <a:solidFill>
                  <a:schemeClr val="bg1"/>
                </a:solidFill>
              </a:rPr>
              <a:t> </a:t>
            </a:r>
            <a:endParaRPr lang="es-ES" sz="3200" dirty="0" smtClean="0">
              <a:solidFill>
                <a:schemeClr val="bg1"/>
              </a:solidFill>
              <a:latin typeface="Times New Roman" pitchFamily="18" charset="0"/>
              <a:cs typeface="Times New Roman" pitchFamily="18" charset="0"/>
            </a:endParaRPr>
          </a:p>
        </p:txBody>
      </p:sp>
      <p:sp>
        <p:nvSpPr>
          <p:cNvPr id="450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50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49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368AB22-EDBB-49D1-80F7-41F40C40E86E}" type="slidenum">
              <a:rPr lang="es-ES" smtClean="0"/>
              <a:pPr>
                <a:defRPr/>
              </a:pPr>
              <a:t>43</a:t>
            </a:fld>
            <a:endParaRPr lang="es-ES"/>
          </a:p>
        </p:txBody>
      </p:sp>
      <p:pic>
        <p:nvPicPr>
          <p:cNvPr id="4506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84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3849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4" descr="http://visualiseur.bnf.fr/ConsulterElementNum?O=IFN-08022384&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6194" t="10974" r="24341" b="9355"/>
          <a:stretch>
            <a:fillRect/>
          </a:stretch>
        </p:blipFill>
        <p:spPr bwMode="auto">
          <a:xfrm>
            <a:off x="6486525" y="949325"/>
            <a:ext cx="5314950" cy="778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7015163" y="1128713"/>
            <a:ext cx="4786312" cy="6335712"/>
          </a:xfrm>
        </p:spPr>
        <p:txBody>
          <a:bodyPr/>
          <a:lstStyle/>
          <a:p>
            <a:pPr marL="480060" indent="-480060">
              <a:lnSpc>
                <a:spcPct val="80000"/>
              </a:lnSpc>
              <a:buFontTx/>
              <a:buChar char="•"/>
              <a:defRPr/>
            </a:pPr>
            <a:r>
              <a:rPr lang="es-ES" sz="3200" dirty="0" smtClean="0">
                <a:solidFill>
                  <a:schemeClr val="bg1"/>
                </a:solidFill>
                <a:latin typeface="Times New Roman" pitchFamily="18" charset="0"/>
                <a:cs typeface="Times New Roman" pitchFamily="18" charset="0"/>
              </a:rPr>
              <a:t>Manifiesta </a:t>
            </a:r>
            <a:r>
              <a:rPr lang="es-ES" sz="3200" dirty="0">
                <a:solidFill>
                  <a:schemeClr val="bg1"/>
                </a:solidFill>
                <a:latin typeface="Times New Roman" pitchFamily="18" charset="0"/>
                <a:cs typeface="Times New Roman" pitchFamily="18" charset="0"/>
              </a:rPr>
              <a:t>la esperanza de la Iglesia de Dios que por los méritos de Cristo Salvador, también los niños muertos sin Bautismo alcanzan la visión de Dios y son partícipes de la comunión de los santos.</a:t>
            </a:r>
          </a:p>
          <a:p>
            <a:pPr>
              <a:lnSpc>
                <a:spcPct val="85000"/>
              </a:lnSpc>
              <a:defRPr/>
            </a:pPr>
            <a:endParaRPr lang="es-ES" sz="3200" dirty="0" smtClean="0">
              <a:solidFill>
                <a:schemeClr val="bg1"/>
              </a:solidFill>
              <a:latin typeface="Times New Roman" pitchFamily="18" charset="0"/>
              <a:cs typeface="Times New Roman" pitchFamily="18" charset="0"/>
            </a:endParaRPr>
          </a:p>
        </p:txBody>
      </p:sp>
      <p:sp>
        <p:nvSpPr>
          <p:cNvPr id="460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60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4B1DE9E-F885-41AE-841D-A16D1464F6B2}" type="slidenum">
              <a:rPr lang="es-ES" smtClean="0"/>
              <a:pPr>
                <a:defRPr/>
              </a:pPr>
              <a:t>44</a:t>
            </a:fld>
            <a:endParaRPr lang="es-ES"/>
          </a:p>
        </p:txBody>
      </p:sp>
      <p:pic>
        <p:nvPicPr>
          <p:cNvPr id="46090" name="Picture 2" descr="http://visualiseur.bnf.fr/ConsulterElementNum?O=IFN-0802238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971" t="10593" r="23431" b="11406"/>
          <a:stretch>
            <a:fillRect/>
          </a:stretch>
        </p:blipFill>
        <p:spPr bwMode="auto">
          <a:xfrm>
            <a:off x="1431925" y="976313"/>
            <a:ext cx="5329238" cy="772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4" descr="http://visualiseur.bnf.fr/ConsulterElementNum?O=IFN-08022386&amp;E=JPEG&amp;Deb=1&amp;Fin=1&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10043" t="12776" r="25523" b="11183"/>
          <a:stretch>
            <a:fillRect/>
          </a:stretch>
        </p:blipFill>
        <p:spPr bwMode="auto">
          <a:xfrm>
            <a:off x="6977063" y="5286375"/>
            <a:ext cx="230346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6" descr="http://visualiseur.bnf.fr/ConsulterElementNum?O=IFN-08022387&amp;E=JPEG&amp;Deb=1&amp;Fin=1&amp;Param=C">
            <a:hlinkClick r:id="rId4"/>
          </p:cNvPr>
          <p:cNvPicPr>
            <a:picLocks noChangeAspect="1" noChangeArrowheads="1"/>
          </p:cNvPicPr>
          <p:nvPr/>
        </p:nvPicPr>
        <p:blipFill>
          <a:blip r:embed="rId7" cstate="email">
            <a:extLst>
              <a:ext uri="{28A0092B-C50C-407E-A947-70E740481C1C}">
                <a14:useLocalDpi xmlns:a14="http://schemas.microsoft.com/office/drawing/2010/main" val="0"/>
              </a:ext>
            </a:extLst>
          </a:blip>
          <a:srcRect l="10490" t="12024" r="24471" b="11317"/>
          <a:stretch>
            <a:fillRect/>
          </a:stretch>
        </p:blipFill>
        <p:spPr bwMode="auto">
          <a:xfrm>
            <a:off x="9472613" y="5286375"/>
            <a:ext cx="22574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627562"/>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8 Título"/>
          <p:cNvSpPr>
            <a:spLocks noGrp="1"/>
          </p:cNvSpPr>
          <p:nvPr>
            <p:ph type="title"/>
          </p:nvPr>
        </p:nvSpPr>
        <p:spPr>
          <a:xfrm>
            <a:off x="1574800" y="1631950"/>
            <a:ext cx="10729913" cy="1600200"/>
          </a:xfrm>
        </p:spPr>
        <p:txBody>
          <a:bodyPr/>
          <a:lstStyle/>
          <a:p>
            <a:pPr algn="l"/>
            <a:r>
              <a:rPr lang="es-ES" sz="5000" b="1" i="1" smtClean="0">
                <a:solidFill>
                  <a:srgbClr val="FFFF00"/>
                </a:solidFill>
              </a:rPr>
              <a:t>Bibliografía básica</a:t>
            </a:r>
            <a:br>
              <a:rPr lang="es-ES" sz="5000" b="1" i="1" smtClean="0">
                <a:solidFill>
                  <a:srgbClr val="FFFF00"/>
                </a:solidFill>
              </a:rPr>
            </a:br>
            <a:r>
              <a:rPr lang="es-ES" sz="5000" b="1" i="1" smtClean="0">
                <a:solidFill>
                  <a:srgbClr val="FFFF00"/>
                </a:solidFill>
              </a:rPr>
              <a:t/>
            </a:r>
            <a:br>
              <a:rPr lang="es-ES" sz="5000" b="1" i="1" smtClean="0">
                <a:solidFill>
                  <a:srgbClr val="FFFF00"/>
                </a:solidFill>
              </a:rPr>
            </a:br>
            <a:r>
              <a:rPr lang="es-ES_tradnl" sz="5400" b="1" i="1" smtClean="0">
                <a:solidFill>
                  <a:srgbClr val="FFFF00"/>
                </a:solidFill>
              </a:rPr>
              <a:t>Lecturas recomendadas</a:t>
            </a:r>
            <a:r>
              <a:rPr lang="es-AR" sz="5400" b="1" i="1" smtClean="0">
                <a:solidFill>
                  <a:srgbClr val="FFFF00"/>
                </a:solidFill>
              </a:rPr>
              <a:t/>
            </a:r>
            <a:br>
              <a:rPr lang="es-AR" sz="5400" b="1" i="1" smtClean="0">
                <a:solidFill>
                  <a:srgbClr val="FFFF00"/>
                </a:solidFill>
              </a:rPr>
            </a:br>
            <a:endParaRPr lang="es-AR" sz="5000" smtClean="0">
              <a:solidFill>
                <a:srgbClr val="FFFF00"/>
              </a:solidFill>
            </a:endParaRPr>
          </a:p>
        </p:txBody>
      </p:sp>
      <p:sp>
        <p:nvSpPr>
          <p:cNvPr id="10" name="9 Marcador de contenido"/>
          <p:cNvSpPr>
            <a:spLocks noGrp="1"/>
          </p:cNvSpPr>
          <p:nvPr>
            <p:ph idx="1"/>
          </p:nvPr>
        </p:nvSpPr>
        <p:spPr>
          <a:xfrm>
            <a:off x="1576388" y="1847850"/>
            <a:ext cx="10153650" cy="6337300"/>
          </a:xfrm>
        </p:spPr>
        <p:txBody>
          <a:bodyPr/>
          <a:lstStyle/>
          <a:p>
            <a:pPr>
              <a:lnSpc>
                <a:spcPct val="85000"/>
              </a:lnSpc>
              <a:defRPr/>
            </a:pPr>
            <a:r>
              <a:rPr lang="es-ES_tradnl" sz="3200" i="1" dirty="0" smtClean="0">
                <a:solidFill>
                  <a:schemeClr val="bg1"/>
                </a:solidFill>
              </a:rPr>
              <a:t>Catecismo </a:t>
            </a:r>
            <a:r>
              <a:rPr lang="es-ES_tradnl" sz="3200" i="1" dirty="0">
                <a:solidFill>
                  <a:schemeClr val="bg1"/>
                </a:solidFill>
              </a:rPr>
              <a:t>de la Iglesia Católica</a:t>
            </a:r>
            <a:r>
              <a:rPr lang="es-ES_tradnl" sz="3200" dirty="0">
                <a:solidFill>
                  <a:schemeClr val="bg1"/>
                </a:solidFill>
              </a:rPr>
              <a:t>, 988-1050</a:t>
            </a:r>
            <a:r>
              <a:rPr lang="es-ES_tradnl" sz="3200" dirty="0" smtClean="0">
                <a:solidFill>
                  <a:schemeClr val="bg1"/>
                </a:solidFill>
              </a:rPr>
              <a:t>.</a:t>
            </a:r>
          </a:p>
          <a:p>
            <a:pPr marL="0" indent="0">
              <a:lnSpc>
                <a:spcPct val="85000"/>
              </a:lnSpc>
              <a:buFont typeface="Arial" charset="0"/>
              <a:buNone/>
              <a:defRPr/>
            </a:pPr>
            <a:endParaRPr lang="es-ES_tradnl" sz="3200" dirty="0">
              <a:solidFill>
                <a:schemeClr val="bg1"/>
              </a:solidFill>
            </a:endParaRPr>
          </a:p>
          <a:p>
            <a:pPr>
              <a:lnSpc>
                <a:spcPct val="85000"/>
              </a:lnSpc>
              <a:defRPr/>
            </a:pPr>
            <a:endParaRPr lang="es-ES_tradnl" sz="3200" dirty="0" smtClean="0">
              <a:solidFill>
                <a:schemeClr val="bg1"/>
              </a:solidFill>
            </a:endParaRPr>
          </a:p>
          <a:p>
            <a:pPr>
              <a:defRPr/>
            </a:pPr>
            <a:r>
              <a:rPr lang="es-ES_tradnl" sz="3200" cap="small" dirty="0" smtClean="0">
                <a:solidFill>
                  <a:schemeClr val="bg1"/>
                </a:solidFill>
              </a:rPr>
              <a:t>Juan </a:t>
            </a:r>
            <a:r>
              <a:rPr lang="es-ES_tradnl" sz="3200" cap="small" dirty="0">
                <a:solidFill>
                  <a:schemeClr val="bg1"/>
                </a:solidFill>
              </a:rPr>
              <a:t>Pablo</a:t>
            </a:r>
            <a:r>
              <a:rPr lang="es-ES_tradnl" sz="3200" dirty="0">
                <a:solidFill>
                  <a:schemeClr val="bg1"/>
                </a:solidFill>
              </a:rPr>
              <a:t> II, </a:t>
            </a:r>
            <a:r>
              <a:rPr lang="es-ES_tradnl" sz="3200" i="1" dirty="0">
                <a:solidFill>
                  <a:schemeClr val="bg1"/>
                </a:solidFill>
              </a:rPr>
              <a:t>Catequesis sobre el Credo IV: Credo en la vida eterna</a:t>
            </a:r>
            <a:r>
              <a:rPr lang="es-ES_tradnl" sz="3200" dirty="0">
                <a:solidFill>
                  <a:schemeClr val="bg1"/>
                </a:solidFill>
              </a:rPr>
              <a:t>, Palabra, Madrid 2000 (audiencias desde el 25-V-1999 hasta el 4-VIII-1999).</a:t>
            </a:r>
            <a:endParaRPr lang="es-AR" sz="3200" dirty="0">
              <a:solidFill>
                <a:schemeClr val="bg1"/>
              </a:solidFill>
            </a:endParaRPr>
          </a:p>
          <a:p>
            <a:pPr>
              <a:defRPr/>
            </a:pPr>
            <a:r>
              <a:rPr lang="es-ES_tradnl" sz="3200" cap="small" dirty="0">
                <a:solidFill>
                  <a:schemeClr val="bg1"/>
                </a:solidFill>
              </a:rPr>
              <a:t>Benedicto</a:t>
            </a:r>
            <a:r>
              <a:rPr lang="es-ES_tradnl" sz="3200" dirty="0">
                <a:solidFill>
                  <a:schemeClr val="bg1"/>
                </a:solidFill>
              </a:rPr>
              <a:t> XVI, Encíclica </a:t>
            </a:r>
            <a:r>
              <a:rPr lang="es-ES_tradnl" sz="3200" i="1" dirty="0" err="1">
                <a:solidFill>
                  <a:schemeClr val="bg1"/>
                </a:solidFill>
              </a:rPr>
              <a:t>Spe</a:t>
            </a:r>
            <a:r>
              <a:rPr lang="es-ES_tradnl" sz="3200" i="1" dirty="0">
                <a:solidFill>
                  <a:schemeClr val="bg1"/>
                </a:solidFill>
              </a:rPr>
              <a:t> </a:t>
            </a:r>
            <a:r>
              <a:rPr lang="es-ES_tradnl" sz="3200" i="1" dirty="0" err="1">
                <a:solidFill>
                  <a:schemeClr val="bg1"/>
                </a:solidFill>
              </a:rPr>
              <a:t>salvi</a:t>
            </a:r>
            <a:r>
              <a:rPr lang="es-ES_tradnl" sz="3200" dirty="0">
                <a:solidFill>
                  <a:schemeClr val="bg1"/>
                </a:solidFill>
              </a:rPr>
              <a:t>, 30-XI-2007.</a:t>
            </a:r>
            <a:r>
              <a:rPr lang="es-ES_tradnl" sz="3200" cap="small" dirty="0">
                <a:solidFill>
                  <a:schemeClr val="bg1"/>
                </a:solidFill>
              </a:rPr>
              <a:t> </a:t>
            </a:r>
            <a:endParaRPr lang="es-AR" sz="3200" dirty="0">
              <a:solidFill>
                <a:schemeClr val="bg1"/>
              </a:solidFill>
            </a:endParaRPr>
          </a:p>
          <a:p>
            <a:pPr>
              <a:defRPr/>
            </a:pPr>
            <a:r>
              <a:rPr lang="es-ES_tradnl" sz="3200" cap="small" dirty="0">
                <a:solidFill>
                  <a:schemeClr val="bg1"/>
                </a:solidFill>
              </a:rPr>
              <a:t>San Josemaría, </a:t>
            </a:r>
            <a:r>
              <a:rPr lang="es-ES_tradnl" sz="3200" dirty="0">
                <a:solidFill>
                  <a:schemeClr val="bg1"/>
                </a:solidFill>
              </a:rPr>
              <a:t>Homilía </a:t>
            </a:r>
            <a:r>
              <a:rPr lang="es-ES_tradnl" sz="3200" i="1" dirty="0">
                <a:solidFill>
                  <a:schemeClr val="bg1"/>
                </a:solidFill>
              </a:rPr>
              <a:t>La esperanza del cristiano</a:t>
            </a:r>
            <a:r>
              <a:rPr lang="es-ES_tradnl" sz="3200" dirty="0">
                <a:solidFill>
                  <a:schemeClr val="bg1"/>
                </a:solidFill>
              </a:rPr>
              <a:t>, </a:t>
            </a:r>
            <a:r>
              <a:rPr lang="es-ES_tradnl" sz="3200" i="1" dirty="0">
                <a:solidFill>
                  <a:schemeClr val="bg1"/>
                </a:solidFill>
              </a:rPr>
              <a:t>Amigos de Dios</a:t>
            </a:r>
            <a:r>
              <a:rPr lang="es-ES_tradnl" sz="3200" dirty="0">
                <a:solidFill>
                  <a:schemeClr val="bg1"/>
                </a:solidFill>
              </a:rPr>
              <a:t>, 205-221.</a:t>
            </a:r>
            <a:endParaRPr lang="es-AR" sz="3200" dirty="0">
              <a:solidFill>
                <a:schemeClr val="bg1"/>
              </a:solidFill>
            </a:endParaRPr>
          </a:p>
          <a:p>
            <a:pPr>
              <a:lnSpc>
                <a:spcPct val="85000"/>
              </a:lnSpc>
              <a:defRPr/>
            </a:pPr>
            <a:endParaRPr lang="es-ES_tradnl" sz="3200" dirty="0">
              <a:solidFill>
                <a:schemeClr val="bg1"/>
              </a:solidFill>
            </a:endParaRPr>
          </a:p>
        </p:txBody>
      </p:sp>
      <p:sp>
        <p:nvSpPr>
          <p:cNvPr id="8" name="7 Marcador de número de diapositiva"/>
          <p:cNvSpPr>
            <a:spLocks noGrp="1"/>
          </p:cNvSpPr>
          <p:nvPr>
            <p:ph type="sldNum" sz="quarter" idx="12"/>
          </p:nvPr>
        </p:nvSpPr>
        <p:spPr/>
        <p:txBody>
          <a:bodyPr/>
          <a:lstStyle/>
          <a:p>
            <a:pPr>
              <a:defRPr/>
            </a:pPr>
            <a:fld id="{F40452B6-AE2A-4AEF-9E73-AD35DEE7E708}" type="slidenum">
              <a:rPr lang="es-ES" smtClean="0"/>
              <a:pPr>
                <a:defRPr/>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9 Marcador de contenido"/>
          <p:cNvSpPr>
            <a:spLocks noGrp="1"/>
          </p:cNvSpPr>
          <p:nvPr>
            <p:ph idx="1"/>
          </p:nvPr>
        </p:nvSpPr>
        <p:spPr>
          <a:xfrm>
            <a:off x="1287463" y="1848272"/>
            <a:ext cx="10658475" cy="6337300"/>
          </a:xfrm>
        </p:spPr>
        <p:txBody>
          <a:bodyPr/>
          <a:lstStyle/>
          <a:p>
            <a:pPr marL="480060" indent="-480060" algn="ctr">
              <a:lnSpc>
                <a:spcPct val="80000"/>
              </a:lnSpc>
              <a:buNone/>
              <a:defRPr/>
            </a:pPr>
            <a:r>
              <a:rPr lang="es-AR" sz="3200" b="1" dirty="0">
                <a:solidFill>
                  <a:schemeClr val="bg1"/>
                </a:solidFill>
                <a:effectLst>
                  <a:outerShdw blurRad="38100" dist="38100" dir="2700000" algn="tl">
                    <a:srgbClr val="000000">
                      <a:alpha val="43137"/>
                    </a:srgbClr>
                  </a:outerShdw>
                </a:effectLst>
              </a:rPr>
              <a:t>Presentación 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a:solidFill>
                  <a:schemeClr val="bg1"/>
                </a:solidFill>
                <a:effectLst>
                  <a:outerShdw blurRad="38100" dist="38100" dir="2700000" algn="tl">
                    <a:srgbClr val="000000">
                      <a:alpha val="43137"/>
                    </a:srgbClr>
                  </a:outerShdw>
                </a:effectLst>
              </a:rPr>
              <a:t>JMG</a:t>
            </a:r>
            <a:endParaRPr lang="es-AR" sz="3200" dirty="0">
              <a:solidFill>
                <a:schemeClr val="bg1"/>
              </a:solidFill>
              <a:latin typeface="Times New Roman" pitchFamily="18" charset="0"/>
              <a:cs typeface="Times New Roman" pitchFamily="18" charset="0"/>
            </a:endParaRPr>
          </a:p>
          <a:p>
            <a:pPr>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www.oracionesydevociones.info</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www.encuentra.com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juanmariagallardo@gmail.com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secretariaifti@gmail.com</a:t>
            </a:r>
            <a:endParaRPr lang="es-AR" sz="3200" dirty="0" smtClean="0">
              <a:solidFill>
                <a:schemeClr val="bg1"/>
              </a:solidFill>
              <a:latin typeface="Times New Roman" pitchFamily="18" charset="0"/>
              <a:cs typeface="Times New Roman" pitchFamily="18" charset="0"/>
            </a:endParaRPr>
          </a:p>
          <a:p>
            <a:endParaRPr lang="es-AR" dirty="0" smtClean="0"/>
          </a:p>
        </p:txBody>
      </p:sp>
      <p:sp>
        <p:nvSpPr>
          <p:cNvPr id="8" name="7 Marcador de número de diapositiva"/>
          <p:cNvSpPr>
            <a:spLocks noGrp="1"/>
          </p:cNvSpPr>
          <p:nvPr>
            <p:ph type="sldNum" sz="quarter" idx="12"/>
          </p:nvPr>
        </p:nvSpPr>
        <p:spPr/>
        <p:txBody>
          <a:bodyPr/>
          <a:lstStyle/>
          <a:p>
            <a:pPr>
              <a:defRPr/>
            </a:pPr>
            <a:fld id="{B21F457B-3DB4-43AA-8C53-0F11C384DAAB}" type="slidenum">
              <a:rPr lang="es-ES" smtClean="0"/>
              <a:pPr>
                <a:defRPr/>
              </a:pPr>
              <a:t>46</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576388" y="839788"/>
            <a:ext cx="5060950"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El cuerpo resucitado será </a:t>
            </a:r>
          </a:p>
          <a:p>
            <a:pPr marL="0" indent="0">
              <a:lnSpc>
                <a:spcPct val="85000"/>
              </a:lnSpc>
              <a:buFont typeface="Arial" charset="0"/>
              <a:buNone/>
              <a:defRPr/>
            </a:pPr>
            <a:r>
              <a:rPr lang="es-ES_tradnl" sz="3200" dirty="0">
                <a:solidFill>
                  <a:schemeClr val="bg1"/>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real y material; pero no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	terreno, ni mortal.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b="1" dirty="0" smtClean="0">
                <a:solidFill>
                  <a:srgbClr val="FFFF00"/>
                </a:solidFill>
                <a:latin typeface="Times New Roman" pitchFamily="18" charset="0"/>
                <a:cs typeface="Times New Roman" pitchFamily="18" charset="0"/>
              </a:rPr>
              <a:t>San Pablo </a:t>
            </a:r>
            <a:r>
              <a:rPr lang="es-ES_tradnl" sz="3200" dirty="0" smtClean="0">
                <a:solidFill>
                  <a:schemeClr val="bg1"/>
                </a:solidFill>
                <a:latin typeface="Times New Roman" pitchFamily="18" charset="0"/>
                <a:cs typeface="Times New Roman" pitchFamily="18" charset="0"/>
              </a:rPr>
              <a:t>habla del cuerpo resucitado como “glorioso” y “espiritual” .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La resurrección de los hombres tendrá lugar después de la muerte.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Por la recepción del Bautismo y de la Eucaristía, la resurrección ha comenzado ya de algún modo.</a:t>
            </a:r>
            <a:endParaRPr lang="es-ES" sz="3200" dirty="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27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591913E-59A8-492E-8F95-6BE6978B6D93}" type="slidenum">
              <a:rPr lang="es-ES" smtClean="0"/>
              <a:pPr>
                <a:defRPr/>
              </a:pPr>
              <a:t>5</a:t>
            </a:fld>
            <a:endParaRPr lang="es-ES"/>
          </a:p>
        </p:txBody>
      </p:sp>
      <p:pic>
        <p:nvPicPr>
          <p:cNvPr id="61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789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3849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84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 descr="http://visualiseur.bnf.fr/ConsulterElementNum?O=IFN-0800516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3046" r="16586" b="6003"/>
          <a:stretch>
            <a:fillRect/>
          </a:stretch>
        </p:blipFill>
        <p:spPr bwMode="auto">
          <a:xfrm>
            <a:off x="6678613" y="1055688"/>
            <a:ext cx="5084762"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7194550" y="839788"/>
            <a:ext cx="47513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Según </a:t>
            </a:r>
            <a:r>
              <a:rPr lang="es-ES_tradnl" sz="3200" b="1" smtClean="0">
                <a:solidFill>
                  <a:srgbClr val="FFFF00"/>
                </a:solidFill>
                <a:latin typeface="Times New Roman" pitchFamily="18" charset="0"/>
                <a:cs typeface="Times New Roman" pitchFamily="18" charset="0"/>
              </a:rPr>
              <a:t>Santo Tomás</a:t>
            </a:r>
            <a:r>
              <a:rPr lang="es-ES_tradnl" sz="3200" smtClean="0">
                <a:solidFill>
                  <a:schemeClr val="bg1"/>
                </a:solidFill>
                <a:latin typeface="Times New Roman" pitchFamily="18" charset="0"/>
                <a:cs typeface="Times New Roman" pitchFamily="18" charset="0"/>
              </a:rPr>
              <a:t>, en la resurrección, el alma informará el cuerpo tan profundamente, que en éste quedarán reflejadas sus cualidades morales y espirituales.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este sentido la resurrección final hará posible el juicio definitivo de vivos y muertos.</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Respecto a la doctrina de la resurrección se pueden añadir </a:t>
            </a:r>
            <a:r>
              <a:rPr lang="es-ES_tradnl" sz="3200" b="1" smtClean="0">
                <a:solidFill>
                  <a:srgbClr val="FFFF00"/>
                </a:solidFill>
                <a:latin typeface="Times New Roman" pitchFamily="18" charset="0"/>
                <a:cs typeface="Times New Roman" pitchFamily="18" charset="0"/>
              </a:rPr>
              <a:t>cuatro reflexiones:</a:t>
            </a:r>
            <a:endParaRPr lang="es-ES" sz="3200" b="1" smtClean="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1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9159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8228888-3C3B-4F1E-9AE1-253EC09E15F9}" type="slidenum">
              <a:rPr lang="es-ES" smtClean="0"/>
              <a:pPr>
                <a:defRPr/>
              </a:pPr>
              <a:t>6</a:t>
            </a:fld>
            <a:endParaRPr lang="es-ES"/>
          </a:p>
        </p:txBody>
      </p:sp>
      <p:pic>
        <p:nvPicPr>
          <p:cNvPr id="71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4373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6450"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http://visualiseur.bnf.fr/ConsulterElementNum?O=IFN-08005154&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3271" t="3271" b="5942"/>
          <a:stretch>
            <a:fillRect/>
          </a:stretch>
        </p:blipFill>
        <p:spPr bwMode="auto">
          <a:xfrm>
            <a:off x="1504950" y="1055688"/>
            <a:ext cx="5327650" cy="753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1576388" y="1054100"/>
            <a:ext cx="5184775"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1.-  </a:t>
            </a:r>
            <a:r>
              <a:rPr lang="es-ES_tradnl" sz="3200" smtClean="0">
                <a:solidFill>
                  <a:schemeClr val="bg1"/>
                </a:solidFill>
                <a:latin typeface="Times New Roman" pitchFamily="18" charset="0"/>
                <a:cs typeface="Times New Roman" pitchFamily="18" charset="0"/>
              </a:rPr>
              <a:t>la doctrina de la resurrección final excluye las teorías de la </a:t>
            </a:r>
            <a:r>
              <a:rPr lang="es-ES_tradnl" sz="3200" b="1" i="1" smtClean="0">
                <a:solidFill>
                  <a:srgbClr val="FFFF00"/>
                </a:solidFill>
                <a:latin typeface="Times New Roman" pitchFamily="18" charset="0"/>
                <a:cs typeface="Times New Roman" pitchFamily="18" charset="0"/>
              </a:rPr>
              <a:t>reencarnación</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según las cuales el alma humana, después de la muerte, emigra hacia otro cuerpo, repetidas veces si hace falta, hasta quedar definitivamente purificada.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 respecto, el Concilio Vaticano II ha hablado de «único curso de nuestra vida», pues «está establecido que los hombres mueran una sola vez» (</a:t>
            </a:r>
            <a:r>
              <a:rPr lang="es-ES_tradnl" sz="3200" i="1" smtClean="0">
                <a:solidFill>
                  <a:schemeClr val="bg1"/>
                </a:solidFill>
                <a:latin typeface="Times New Roman" pitchFamily="18" charset="0"/>
                <a:cs typeface="Times New Roman" pitchFamily="18" charset="0"/>
              </a:rPr>
              <a:t>Hb</a:t>
            </a:r>
            <a:r>
              <a:rPr lang="es-ES_tradnl" sz="3200" smtClean="0">
                <a:solidFill>
                  <a:schemeClr val="bg1"/>
                </a:solidFill>
                <a:latin typeface="Times New Roman" pitchFamily="18" charset="0"/>
                <a:cs typeface="Times New Roman" pitchFamily="18" charset="0"/>
              </a:rPr>
              <a:t> 9,27);</a:t>
            </a:r>
            <a:endParaRPr lang="es-ES" sz="3200" smtClean="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82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1054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F89FD1C-1AA6-44F6-BD53-5C6526130AD7}" type="slidenum">
              <a:rPr lang="es-ES" smtClean="0"/>
              <a:pPr>
                <a:defRPr/>
              </a:pPr>
              <a:t>7</a:t>
            </a:fld>
            <a:endParaRPr lang="es-ES"/>
          </a:p>
        </p:txBody>
      </p:sp>
      <p:pic>
        <p:nvPicPr>
          <p:cNvPr id="82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888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 descr="http://visualiseur.bnf.fr/ConsulterElementNum?O=IFN-8100052&amp;E=JPEG&amp;Deb=12&amp;Fin=12&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9995" t="7065" r="7344" b="8107"/>
          <a:stretch>
            <a:fillRect/>
          </a:stretch>
        </p:blipFill>
        <p:spPr bwMode="auto">
          <a:xfrm>
            <a:off x="7288213" y="912813"/>
            <a:ext cx="429736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 descr="http://visualiseur.bnf.fr/ConsulterElementNum?O=IFN-8100137&amp;E=JPEG&amp;Deb=4&amp;Fin=4&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979" t="4323" r="3342" b="4404"/>
          <a:stretch>
            <a:fillRect/>
          </a:stretch>
        </p:blipFill>
        <p:spPr bwMode="auto">
          <a:xfrm>
            <a:off x="7362825" y="5232400"/>
            <a:ext cx="4281488"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7048500" y="985838"/>
            <a:ext cx="4897438"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2.-  </a:t>
            </a:r>
            <a:r>
              <a:rPr lang="es-ES_tradnl" sz="3200" smtClean="0">
                <a:solidFill>
                  <a:schemeClr val="bg1"/>
                </a:solidFill>
                <a:latin typeface="Times New Roman" pitchFamily="18" charset="0"/>
                <a:cs typeface="Times New Roman" pitchFamily="18" charset="0"/>
              </a:rPr>
              <a:t>una manifestación clara de la fe de la Iglesia en la resurrección del propio cuerpo es la veneración de las </a:t>
            </a:r>
            <a:r>
              <a:rPr lang="es-ES_tradnl" sz="3200" b="1" smtClean="0">
                <a:solidFill>
                  <a:srgbClr val="FFFF00"/>
                </a:solidFill>
                <a:latin typeface="Times New Roman" pitchFamily="18" charset="0"/>
                <a:cs typeface="Times New Roman" pitchFamily="18" charset="0"/>
              </a:rPr>
              <a:t>reliquias de los Santos</a:t>
            </a:r>
            <a:r>
              <a:rPr lang="es-ES_tradnl" sz="3200" smtClean="0">
                <a:solidFill>
                  <a:schemeClr val="bg1"/>
                </a:solidFill>
                <a:latin typeface="Times New Roman" pitchFamily="18" charset="0"/>
                <a:cs typeface="Times New Roman" pitchFamily="18" charset="0"/>
              </a:rPr>
              <a:t>;</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3</a:t>
            </a:r>
            <a:r>
              <a:rPr lang="es-ES_tradnl" sz="3200" b="1" i="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aunque </a:t>
            </a:r>
            <a:r>
              <a:rPr lang="es-ES_tradnl" sz="3200" b="1" smtClean="0">
                <a:solidFill>
                  <a:srgbClr val="FFFF00"/>
                </a:solidFill>
                <a:latin typeface="Times New Roman" pitchFamily="18" charset="0"/>
                <a:cs typeface="Times New Roman" pitchFamily="18" charset="0"/>
              </a:rPr>
              <a:t>la cremación </a:t>
            </a:r>
            <a:r>
              <a:rPr lang="es-ES_tradnl" sz="3200" smtClean="0">
                <a:solidFill>
                  <a:schemeClr val="bg1"/>
                </a:solidFill>
                <a:latin typeface="Times New Roman" pitchFamily="18" charset="0"/>
                <a:cs typeface="Times New Roman" pitchFamily="18" charset="0"/>
              </a:rPr>
              <a:t>del cadáver humano no es ilícita, a no ser que haya sido elegida por razones contrarias a la fe (CIC, 1176), la Iglesia aconseja vivamente conservar la piadosa costumbre de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sepultar los cadáveres. </a:t>
            </a: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1054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6DEF9F1-1D4D-4718-9521-9FACE928E0F9}" type="slidenum">
              <a:rPr lang="es-ES" smtClean="0"/>
              <a:pPr>
                <a:defRPr/>
              </a:pPr>
              <a:t>8</a:t>
            </a:fld>
            <a:endParaRPr lang="es-ES"/>
          </a:p>
        </p:txBody>
      </p:sp>
      <p:pic>
        <p:nvPicPr>
          <p:cNvPr id="92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4084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 descr="http://visualiseur.bnf.fr/ConsulterElementNum?O=IFN-02201203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568" t="8836" r="28217" b="22713"/>
          <a:stretch>
            <a:fillRect/>
          </a:stretch>
        </p:blipFill>
        <p:spPr bwMode="auto">
          <a:xfrm>
            <a:off x="1482725" y="923925"/>
            <a:ext cx="5278438" cy="769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9 Marcador de contenido"/>
          <p:cNvSpPr>
            <a:spLocks noGrp="1"/>
          </p:cNvSpPr>
          <p:nvPr>
            <p:ph idx="1"/>
          </p:nvPr>
        </p:nvSpPr>
        <p:spPr>
          <a:xfrm>
            <a:off x="1647825" y="839788"/>
            <a:ext cx="53292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efecto, los cuerpos de los difuntos deben ser tratados con respecto y caridad en la fe y la esperanza de la resurrección.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Enterrar a los muertos es una obra de misericordia corporal, que honra a los hijos de Dios, templos del Espíritu Santo;</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4.- </a:t>
            </a:r>
            <a:r>
              <a:rPr lang="es-ES_tradnl" sz="3200" smtClean="0">
                <a:solidFill>
                  <a:schemeClr val="bg1"/>
                </a:solidFill>
                <a:latin typeface="Times New Roman" pitchFamily="18" charset="0"/>
                <a:cs typeface="Times New Roman" pitchFamily="18" charset="0"/>
              </a:rPr>
              <a:t>la resurrección de los muertos coincide con lo que la Sagrada Escritura llama la venida de </a:t>
            </a:r>
            <a:r>
              <a:rPr lang="es-ES_tradnl" sz="3200" b="1" smtClean="0">
                <a:solidFill>
                  <a:srgbClr val="FFFF00"/>
                </a:solidFill>
                <a:latin typeface="Times New Roman" pitchFamily="18" charset="0"/>
                <a:cs typeface="Times New Roman" pitchFamily="18" charset="0"/>
              </a:rPr>
              <a:t>«los nuevos cielos y la tierra nueva».</a:t>
            </a:r>
            <a:endParaRPr lang="es-ES" sz="3200" b="1" smtClean="0">
              <a:solidFill>
                <a:srgbClr val="FFFF00"/>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02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8BA6B75-FFFD-4AA7-86A7-8BADFA8AF45D}" type="slidenum">
              <a:rPr lang="es-ES" smtClean="0"/>
              <a:pPr>
                <a:defRPr/>
              </a:pPr>
              <a:t>9</a:t>
            </a:fld>
            <a:endParaRPr lang="es-ES"/>
          </a:p>
        </p:txBody>
      </p:sp>
      <p:pic>
        <p:nvPicPr>
          <p:cNvPr id="102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38639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http://visualiseur.bnf.fr/ConsulterElementNum?O=IFN-810005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912813"/>
            <a:ext cx="48768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 descr="http://visualiseur.bnf.fr/ConsulterElementNum?O=IFN-07846131&amp;E=JPEG&amp;Deb=1&amp;Fin=1&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t="3102" r="59250" b="66928"/>
          <a:stretch>
            <a:fillRect/>
          </a:stretch>
        </p:blipFill>
        <p:spPr bwMode="auto">
          <a:xfrm>
            <a:off x="6977063" y="6537325"/>
            <a:ext cx="213518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6" descr="http://visualiseur.bnf.fr/ConsulterElementNum?O=IFN-07846128&amp;E=JPEG&amp;Deb=1&amp;Fin=1&amp;Param=C">
            <a:hlinkClick r:id="rId4"/>
          </p:cNvPr>
          <p:cNvPicPr>
            <a:picLocks noChangeAspect="1" noChangeArrowheads="1"/>
          </p:cNvPicPr>
          <p:nvPr/>
        </p:nvPicPr>
        <p:blipFill>
          <a:blip r:embed="rId7" cstate="email">
            <a:extLst>
              <a:ext uri="{28A0092B-C50C-407E-A947-70E740481C1C}">
                <a14:useLocalDpi xmlns:a14="http://schemas.microsoft.com/office/drawing/2010/main" val="0"/>
              </a:ext>
            </a:extLst>
          </a:blip>
          <a:srcRect l="10184" t="12624" r="31444" b="41071"/>
          <a:stretch>
            <a:fillRect/>
          </a:stretch>
        </p:blipFill>
        <p:spPr bwMode="auto">
          <a:xfrm>
            <a:off x="9713913" y="6537325"/>
            <a:ext cx="2087562"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6543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8418</TotalTime>
  <Words>2343</Words>
  <Application>Microsoft Office PowerPoint</Application>
  <PresentationFormat>Papel A3 (297 x 420 mm)</PresentationFormat>
  <Paragraphs>251</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La FE cristiana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  Lecturas recomendadas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158</cp:revision>
  <dcterms:created xsi:type="dcterms:W3CDTF">2010-08-10T14:04:34Z</dcterms:created>
  <dcterms:modified xsi:type="dcterms:W3CDTF">2011-09-16T15:12:10Z</dcterms:modified>
</cp:coreProperties>
</file>