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5" r:id="rId3"/>
    <p:sldId id="309" r:id="rId4"/>
    <p:sldId id="314" r:id="rId5"/>
    <p:sldId id="315" r:id="rId6"/>
    <p:sldId id="316" r:id="rId7"/>
    <p:sldId id="318" r:id="rId8"/>
    <p:sldId id="319" r:id="rId9"/>
    <p:sldId id="310" r:id="rId10"/>
    <p:sldId id="320" r:id="rId11"/>
    <p:sldId id="321" r:id="rId12"/>
    <p:sldId id="322" r:id="rId13"/>
    <p:sldId id="325" r:id="rId14"/>
    <p:sldId id="326" r:id="rId15"/>
    <p:sldId id="327" r:id="rId16"/>
    <p:sldId id="328" r:id="rId17"/>
    <p:sldId id="329" r:id="rId18"/>
    <p:sldId id="330" r:id="rId19"/>
    <p:sldId id="331" r:id="rId20"/>
    <p:sldId id="332" r:id="rId21"/>
    <p:sldId id="333" r:id="rId22"/>
    <p:sldId id="334" r:id="rId23"/>
    <p:sldId id="335" r:id="rId24"/>
    <p:sldId id="337" r:id="rId25"/>
    <p:sldId id="338" r:id="rId26"/>
    <p:sldId id="311" r:id="rId27"/>
    <p:sldId id="339" r:id="rId28"/>
    <p:sldId id="340" r:id="rId29"/>
    <p:sldId id="341" r:id="rId30"/>
    <p:sldId id="342" r:id="rId31"/>
    <p:sldId id="343" r:id="rId32"/>
    <p:sldId id="344" r:id="rId33"/>
    <p:sldId id="345" r:id="rId34"/>
    <p:sldId id="346" r:id="rId35"/>
    <p:sldId id="347" r:id="rId36"/>
    <p:sldId id="348" r:id="rId37"/>
    <p:sldId id="312" r:id="rId38"/>
    <p:sldId id="350" r:id="rId39"/>
    <p:sldId id="351" r:id="rId40"/>
    <p:sldId id="352" r:id="rId41"/>
    <p:sldId id="313" r:id="rId42"/>
    <p:sldId id="353" r:id="rId43"/>
    <p:sldId id="355" r:id="rId44"/>
    <p:sldId id="356" r:id="rId45"/>
    <p:sldId id="301" r:id="rId46"/>
    <p:sldId id="308" r:id="rId47"/>
  </p:sldIdLst>
  <p:sldSz cx="12801600" cy="9601200" type="A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639763" indent="-182563" algn="l" rtl="0" fontAlgn="base">
      <a:spcBef>
        <a:spcPct val="0"/>
      </a:spcBef>
      <a:spcAft>
        <a:spcPct val="0"/>
      </a:spcAft>
      <a:defRPr kern="1200">
        <a:solidFill>
          <a:schemeClr val="tx1"/>
        </a:solidFill>
        <a:latin typeface="Arial" charset="0"/>
        <a:ea typeface="+mn-ea"/>
        <a:cs typeface="Arial" charset="0"/>
      </a:defRPr>
    </a:lvl2pPr>
    <a:lvl3pPr marL="1279525" indent="-365125" algn="l" rtl="0" fontAlgn="base">
      <a:spcBef>
        <a:spcPct val="0"/>
      </a:spcBef>
      <a:spcAft>
        <a:spcPct val="0"/>
      </a:spcAft>
      <a:defRPr kern="1200">
        <a:solidFill>
          <a:schemeClr val="tx1"/>
        </a:solidFill>
        <a:latin typeface="Arial" charset="0"/>
        <a:ea typeface="+mn-ea"/>
        <a:cs typeface="Arial" charset="0"/>
      </a:defRPr>
    </a:lvl3pPr>
    <a:lvl4pPr marL="1919288" indent="-547688" algn="l" rtl="0" fontAlgn="base">
      <a:spcBef>
        <a:spcPct val="0"/>
      </a:spcBef>
      <a:spcAft>
        <a:spcPct val="0"/>
      </a:spcAft>
      <a:defRPr kern="1200">
        <a:solidFill>
          <a:schemeClr val="tx1"/>
        </a:solidFill>
        <a:latin typeface="Arial" charset="0"/>
        <a:ea typeface="+mn-ea"/>
        <a:cs typeface="Arial" charset="0"/>
      </a:defRPr>
    </a:lvl4pPr>
    <a:lvl5pPr marL="2559050" indent="-73025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760" autoAdjust="0"/>
  </p:normalViewPr>
  <p:slideViewPr>
    <p:cSldViewPr>
      <p:cViewPr>
        <p:scale>
          <a:sx n="55" d="100"/>
          <a:sy n="55" d="100"/>
        </p:scale>
        <p:origin x="-1200" y="-72"/>
      </p:cViewPr>
      <p:guideLst>
        <p:guide orient="horz" pos="3069"/>
        <p:guide pos="4032"/>
      </p:guideLst>
    </p:cSldViewPr>
  </p:slideViewPr>
  <p:notesTextViewPr>
    <p:cViewPr>
      <p:scale>
        <a:sx n="100" d="100"/>
        <a:sy n="100" d="100"/>
      </p:scale>
      <p:origin x="0" y="0"/>
    </p:cViewPr>
  </p:notesTextViewPr>
  <p:sorterViewPr>
    <p:cViewPr>
      <p:scale>
        <a:sx n="66" d="100"/>
        <a:sy n="66" d="100"/>
      </p:scale>
      <p:origin x="0" y="3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A01F7FC-4FAE-45F3-A5E0-8AE1B93F0E65}" type="datetimeFigureOut">
              <a:rPr lang="es-AR"/>
              <a:pPr>
                <a:defRPr/>
              </a:pPr>
              <a:t>16/09/2011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D2C2909-C0A2-48DB-9EAA-CB9FD831FA66}" type="slidenum">
              <a:rPr lang="es-AR"/>
              <a:pPr>
                <a:defRPr/>
              </a:pPr>
              <a:t>‹Nº›</a:t>
            </a:fld>
            <a:endParaRPr lang="es-AR"/>
          </a:p>
        </p:txBody>
      </p:sp>
    </p:spTree>
    <p:extLst>
      <p:ext uri="{BB962C8B-B14F-4D97-AF65-F5344CB8AC3E}">
        <p14:creationId xmlns:p14="http://schemas.microsoft.com/office/powerpoint/2010/main" val="177220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60120" y="2982596"/>
            <a:ext cx="10881360" cy="20580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DDA59EF3-7B82-4C88-B664-C3C967711452}"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AA86D68-82AA-48C6-9F87-0498EB998047}" type="slidenum">
              <a:rPr lang="es-ES"/>
              <a:pPr>
                <a:defRPr/>
              </a:pPr>
              <a:t>‹Nº›</a:t>
            </a:fld>
            <a:endParaRPr lang="es-ES"/>
          </a:p>
        </p:txBody>
      </p:sp>
    </p:spTree>
    <p:extLst>
      <p:ext uri="{BB962C8B-B14F-4D97-AF65-F5344CB8AC3E}">
        <p14:creationId xmlns:p14="http://schemas.microsoft.com/office/powerpoint/2010/main" val="117000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9686D7D-75F1-4FD5-ACE7-AAC69C9F77E0}"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48DCEF4-908A-4502-9CEA-FDCEB95ADD12}" type="slidenum">
              <a:rPr lang="es-ES"/>
              <a:pPr>
                <a:defRPr/>
              </a:pPr>
              <a:t>‹Nº›</a:t>
            </a:fld>
            <a:endParaRPr lang="es-ES"/>
          </a:p>
        </p:txBody>
      </p:sp>
    </p:spTree>
    <p:extLst>
      <p:ext uri="{BB962C8B-B14F-4D97-AF65-F5344CB8AC3E}">
        <p14:creationId xmlns:p14="http://schemas.microsoft.com/office/powerpoint/2010/main" val="1376612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81160" y="384494"/>
            <a:ext cx="2880360" cy="81921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40080" y="384494"/>
            <a:ext cx="8427720" cy="81921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E1903D7-0513-492F-93FC-BE0523F8CF3E}"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51DFA77-7B8B-4D00-BDCF-FF2980C66404}" type="slidenum">
              <a:rPr lang="es-ES"/>
              <a:pPr>
                <a:defRPr/>
              </a:pPr>
              <a:t>‹Nº›</a:t>
            </a:fld>
            <a:endParaRPr lang="es-ES"/>
          </a:p>
        </p:txBody>
      </p:sp>
    </p:spTree>
    <p:extLst>
      <p:ext uri="{BB962C8B-B14F-4D97-AF65-F5344CB8AC3E}">
        <p14:creationId xmlns:p14="http://schemas.microsoft.com/office/powerpoint/2010/main" val="199708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3685971-5D1F-4249-AD53-49D47E1BF0E3}"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DCA0582-B661-4354-9996-E9F40EA2171C}" type="slidenum">
              <a:rPr lang="es-ES"/>
              <a:pPr>
                <a:defRPr/>
              </a:pPr>
              <a:t>‹Nº›</a:t>
            </a:fld>
            <a:endParaRPr lang="es-ES"/>
          </a:p>
        </p:txBody>
      </p:sp>
    </p:spTree>
    <p:extLst>
      <p:ext uri="{BB962C8B-B14F-4D97-AF65-F5344CB8AC3E}">
        <p14:creationId xmlns:p14="http://schemas.microsoft.com/office/powerpoint/2010/main" val="239020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11238" y="6169661"/>
            <a:ext cx="10881360" cy="1906905"/>
          </a:xfrm>
        </p:spPr>
        <p:txBody>
          <a:bodyPr anchor="t"/>
          <a:lstStyle>
            <a:lvl1pPr algn="l">
              <a:defRPr sz="5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A4BB480-B757-4C71-8AF0-3FBF23D89598}"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28616B3-3469-4FEF-9188-B92A340D1168}" type="slidenum">
              <a:rPr lang="es-ES"/>
              <a:pPr>
                <a:defRPr/>
              </a:pPr>
              <a:t>‹Nº›</a:t>
            </a:fld>
            <a:endParaRPr lang="es-ES"/>
          </a:p>
        </p:txBody>
      </p:sp>
    </p:spTree>
    <p:extLst>
      <p:ext uri="{BB962C8B-B14F-4D97-AF65-F5344CB8AC3E}">
        <p14:creationId xmlns:p14="http://schemas.microsoft.com/office/powerpoint/2010/main" val="176366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6D4CD3D5-98BE-4669-B9A9-92FA1E1A5E7C}"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5891CF8-7A3D-4C84-824E-0376B16D7819}" type="slidenum">
              <a:rPr lang="es-ES"/>
              <a:pPr>
                <a:defRPr/>
              </a:pPr>
              <a:t>‹Nº›</a:t>
            </a:fld>
            <a:endParaRPr lang="es-ES"/>
          </a:p>
        </p:txBody>
      </p:sp>
    </p:spTree>
    <p:extLst>
      <p:ext uri="{BB962C8B-B14F-4D97-AF65-F5344CB8AC3E}">
        <p14:creationId xmlns:p14="http://schemas.microsoft.com/office/powerpoint/2010/main" val="2846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1884F65-D336-4E19-BB0D-DC3AEE8A0E3D}" type="datetime1">
              <a:rPr lang="es-ES"/>
              <a:pPr>
                <a:defRPr/>
              </a:pPr>
              <a:t>16/09/2011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65BD9721-EF20-4310-8DA2-E0769C65BEDF}" type="slidenum">
              <a:rPr lang="es-ES"/>
              <a:pPr>
                <a:defRPr/>
              </a:pPr>
              <a:t>‹Nº›</a:t>
            </a:fld>
            <a:endParaRPr lang="es-ES"/>
          </a:p>
        </p:txBody>
      </p:sp>
    </p:spTree>
    <p:extLst>
      <p:ext uri="{BB962C8B-B14F-4D97-AF65-F5344CB8AC3E}">
        <p14:creationId xmlns:p14="http://schemas.microsoft.com/office/powerpoint/2010/main" val="159561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D1629D7-B834-4F20-9B8E-3594BEE54830}" type="datetime1">
              <a:rPr lang="es-ES"/>
              <a:pPr>
                <a:defRPr/>
              </a:pPr>
              <a:t>16/09/2011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71EF922-4881-414B-AAF2-D03D044C1BA4}" type="slidenum">
              <a:rPr lang="es-ES"/>
              <a:pPr>
                <a:defRPr/>
              </a:pPr>
              <a:t>‹Nº›</a:t>
            </a:fld>
            <a:endParaRPr lang="es-ES"/>
          </a:p>
        </p:txBody>
      </p:sp>
    </p:spTree>
    <p:extLst>
      <p:ext uri="{BB962C8B-B14F-4D97-AF65-F5344CB8AC3E}">
        <p14:creationId xmlns:p14="http://schemas.microsoft.com/office/powerpoint/2010/main" val="416792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245B617-1EF5-4CEF-BAA3-BF3DF1D692A7}" type="datetime1">
              <a:rPr lang="es-ES"/>
              <a:pPr>
                <a:defRPr/>
              </a:pPr>
              <a:t>16/09/2011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66C24441-6DC8-4CAD-B0D2-8734DAF47CCB}" type="slidenum">
              <a:rPr lang="es-ES"/>
              <a:pPr>
                <a:defRPr/>
              </a:pPr>
              <a:t>‹Nº›</a:t>
            </a:fld>
            <a:endParaRPr lang="es-ES"/>
          </a:p>
        </p:txBody>
      </p:sp>
    </p:spTree>
    <p:extLst>
      <p:ext uri="{BB962C8B-B14F-4D97-AF65-F5344CB8AC3E}">
        <p14:creationId xmlns:p14="http://schemas.microsoft.com/office/powerpoint/2010/main" val="136621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40081" y="382270"/>
            <a:ext cx="4211638" cy="1626870"/>
          </a:xfrm>
        </p:spPr>
        <p:txBody>
          <a:bodyPr anchor="b"/>
          <a:lstStyle>
            <a:lvl1pPr algn="l">
              <a:defRPr sz="2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E2469AE-8342-46BB-936A-01627C194AD2}"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67D2C6F-D728-4F9A-B084-A759D3102DFA}" type="slidenum">
              <a:rPr lang="es-ES"/>
              <a:pPr>
                <a:defRPr/>
              </a:pPr>
              <a:t>‹Nº›</a:t>
            </a:fld>
            <a:endParaRPr lang="es-ES"/>
          </a:p>
        </p:txBody>
      </p:sp>
    </p:spTree>
    <p:extLst>
      <p:ext uri="{BB962C8B-B14F-4D97-AF65-F5344CB8AC3E}">
        <p14:creationId xmlns:p14="http://schemas.microsoft.com/office/powerpoint/2010/main" val="114628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09203" y="6720840"/>
            <a:ext cx="7680960" cy="793433"/>
          </a:xfrm>
        </p:spPr>
        <p:txBody>
          <a:bodyPr anchor="b"/>
          <a:lstStyle>
            <a:lvl1pPr algn="l">
              <a:defRPr sz="2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509203" y="857885"/>
            <a:ext cx="7680960" cy="5760720"/>
          </a:xfrm>
        </p:spPr>
        <p:txBody>
          <a:bodyPr rtlCol="0">
            <a:normAutofit/>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es-ES" noProof="0"/>
          </a:p>
        </p:txBody>
      </p:sp>
      <p:sp>
        <p:nvSpPr>
          <p:cNvPr id="4" name="3 Marcador de texto"/>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8D129A1-5C3E-4582-8769-3CA1F359F37F}"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FA05641-E4CB-4F42-99F5-0DE8DB6F53F3}" type="slidenum">
              <a:rPr lang="es-ES"/>
              <a:pPr>
                <a:defRPr/>
              </a:pPr>
              <a:t>‹Nº›</a:t>
            </a:fld>
            <a:endParaRPr lang="es-ES"/>
          </a:p>
        </p:txBody>
      </p:sp>
    </p:spTree>
    <p:extLst>
      <p:ext uri="{BB962C8B-B14F-4D97-AF65-F5344CB8AC3E}">
        <p14:creationId xmlns:p14="http://schemas.microsoft.com/office/powerpoint/2010/main" val="336116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39763" y="384175"/>
            <a:ext cx="1152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39763" y="2239963"/>
            <a:ext cx="115220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39763" y="8899525"/>
            <a:ext cx="2987675" cy="511175"/>
          </a:xfrm>
          <a:prstGeom prst="rect">
            <a:avLst/>
          </a:prstGeom>
        </p:spPr>
        <p:txBody>
          <a:bodyPr vert="horz" lIns="128016" tIns="64008" rIns="128016" bIns="64008"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D7DDEA71-9DFA-4A0C-BC51-C11ABEB23BF3}" type="datetime1">
              <a:rPr lang="es-ES"/>
              <a:pPr>
                <a:defRPr/>
              </a:pPr>
              <a:t>16/09/2011</a:t>
            </a:fld>
            <a:endParaRPr lang="es-ES"/>
          </a:p>
        </p:txBody>
      </p:sp>
      <p:sp>
        <p:nvSpPr>
          <p:cNvPr id="5" name="4 Marcador de pie de página"/>
          <p:cNvSpPr>
            <a:spLocks noGrp="1"/>
          </p:cNvSpPr>
          <p:nvPr>
            <p:ph type="ftr" sz="quarter" idx="3"/>
          </p:nvPr>
        </p:nvSpPr>
        <p:spPr>
          <a:xfrm>
            <a:off x="4373563" y="8899525"/>
            <a:ext cx="4054475" cy="511175"/>
          </a:xfrm>
          <a:prstGeom prst="rect">
            <a:avLst/>
          </a:prstGeom>
        </p:spPr>
        <p:txBody>
          <a:bodyPr vert="horz" lIns="128016" tIns="64008" rIns="128016" bIns="64008"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9174163" y="8899525"/>
            <a:ext cx="2987675" cy="511175"/>
          </a:xfrm>
          <a:prstGeom prst="rect">
            <a:avLst/>
          </a:prstGeom>
        </p:spPr>
        <p:txBody>
          <a:bodyPr vert="horz" lIns="128016" tIns="64008" rIns="128016" bIns="64008"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71D18E5C-D76D-4238-AC01-7CBAAF64A1C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p:titleStyle>
    <p:bodyStyle>
      <a:lvl1pPr marL="479425" indent="-479425" algn="l"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400050" algn="l"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600200" indent="-319088"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dl.dropbox.com/u/13856032/COMPENDIO%20DE%20DOCTRINA%20SOCIAL%20DE%20LA%20IGLESIA.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gif"/><Relationship Id="rId7" Type="http://schemas.openxmlformats.org/officeDocument/2006/relationships/image" Target="../media/image37.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hyperlink" Target="http://fundacolectivos.wordpress.com/2011/05/10/algunas-verdades-sobre-las-acciones-populares/imagesca7d5zkx/" TargetMode="External"/><Relationship Id="rId5" Type="http://schemas.openxmlformats.org/officeDocument/2006/relationships/image" Target="../media/image36.jpeg"/><Relationship Id="rId10" Type="http://schemas.openxmlformats.org/officeDocument/2006/relationships/image" Target="../media/image40.jpeg"/><Relationship Id="rId4" Type="http://schemas.openxmlformats.org/officeDocument/2006/relationships/image" Target="../media/image35.jpe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52.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61.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8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jpeg"/></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7.jpe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3.gif"/><Relationship Id="rId7" Type="http://schemas.openxmlformats.org/officeDocument/2006/relationships/image" Target="../media/image95.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 Id="rId9" Type="http://schemas.openxmlformats.org/officeDocument/2006/relationships/image" Target="../media/image97.jpeg"/></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1.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gif"/><Relationship Id="rId7"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1071563" y="1071563"/>
            <a:ext cx="11161712" cy="2057400"/>
          </a:xfrm>
        </p:spPr>
        <p:txBody>
          <a:bodyPr/>
          <a:lstStyle/>
          <a:p>
            <a:pPr eaLnBrk="1" hangingPunct="1">
              <a:defRPr/>
            </a:pPr>
            <a:r>
              <a:rPr lang="es-AR" sz="15000" spc="-300" dirty="0" smtClean="0">
                <a:solidFill>
                  <a:srgbClr val="FFFF00"/>
                </a:solidFill>
                <a:effectLst>
                  <a:outerShdw blurRad="38100" dist="38100" dir="2700000" algn="tl">
                    <a:srgbClr val="000000">
                      <a:alpha val="43137"/>
                    </a:srgbClr>
                  </a:outerShdw>
                </a:effectLst>
              </a:rPr>
              <a:t>La </a:t>
            </a:r>
            <a:r>
              <a:rPr lang="es-AR" sz="15000" spc="-300" dirty="0" smtClean="0">
                <a:solidFill>
                  <a:srgbClr val="FFFF00"/>
                </a:solidFill>
                <a:effectLst>
                  <a:outerShdw blurRad="38100" dist="38100" dir="2700000" algn="tl">
                    <a:srgbClr val="000000">
                      <a:alpha val="43137"/>
                    </a:srgbClr>
                  </a:outerShdw>
                </a:effectLst>
                <a:latin typeface="Bernard MT Condensed" pitchFamily="18" charset="0"/>
              </a:rPr>
              <a:t>FE</a:t>
            </a:r>
            <a:r>
              <a:rPr lang="es-AR" sz="15000" spc="-300" dirty="0" smtClean="0">
                <a:solidFill>
                  <a:srgbClr val="FFFF00"/>
                </a:solidFill>
                <a:effectLst>
                  <a:outerShdw blurRad="38100" dist="38100" dir="2700000" algn="tl">
                    <a:srgbClr val="000000">
                      <a:alpha val="43137"/>
                    </a:srgbClr>
                  </a:outerShdw>
                </a:effectLst>
              </a:rPr>
              <a:t> cristiana</a:t>
            </a:r>
          </a:p>
        </p:txBody>
      </p:sp>
      <p:sp>
        <p:nvSpPr>
          <p:cNvPr id="2051" name="2 Subtítulo"/>
          <p:cNvSpPr>
            <a:spLocks noGrp="1"/>
          </p:cNvSpPr>
          <p:nvPr>
            <p:ph type="subTitle" idx="1"/>
          </p:nvPr>
        </p:nvSpPr>
        <p:spPr>
          <a:xfrm>
            <a:off x="6040438" y="3211513"/>
            <a:ext cx="5545137" cy="5621337"/>
          </a:xfrm>
        </p:spPr>
        <p:txBody>
          <a:bodyPr/>
          <a:lstStyle/>
          <a:p>
            <a:pPr algn="l" eaLnBrk="1" hangingPunct="1">
              <a:lnSpc>
                <a:spcPct val="90000"/>
              </a:lnSpc>
            </a:pPr>
            <a:r>
              <a:rPr lang="es-AR" sz="4900" smtClean="0">
                <a:solidFill>
                  <a:schemeClr val="bg1"/>
                </a:solidFill>
                <a:latin typeface="Times New Roman" pitchFamily="18" charset="0"/>
                <a:cs typeface="Times New Roman" pitchFamily="18" charset="0"/>
              </a:rPr>
              <a:t>Un curso del</a:t>
            </a:r>
            <a:endParaRPr lang="es-AR" sz="3200" smtClean="0">
              <a:solidFill>
                <a:srgbClr val="FFFF00"/>
              </a:solidFill>
              <a:latin typeface="Elephant" pitchFamily="18" charset="0"/>
              <a:cs typeface="Times New Roman" pitchFamily="18" charset="0"/>
            </a:endParaRPr>
          </a:p>
          <a:p>
            <a:pPr algn="l" eaLnBrk="1" hangingPunct="1">
              <a:lnSpc>
                <a:spcPct val="90000"/>
              </a:lnSpc>
            </a:pPr>
            <a:r>
              <a:rPr lang="es-AR" sz="6900" smtClean="0">
                <a:solidFill>
                  <a:srgbClr val="FFFF00"/>
                </a:solidFill>
                <a:latin typeface="Elephant" pitchFamily="18" charset="0"/>
                <a:cs typeface="Times New Roman" pitchFamily="18" charset="0"/>
              </a:rPr>
              <a:t>I</a:t>
            </a:r>
            <a:r>
              <a:rPr lang="es-AR" sz="4900" smtClean="0">
                <a:solidFill>
                  <a:schemeClr val="bg1"/>
                </a:solidFill>
                <a:latin typeface="Times New Roman" pitchFamily="18" charset="0"/>
                <a:cs typeface="Times New Roman" pitchFamily="18" charset="0"/>
              </a:rPr>
              <a:t>NSTITUTO de </a:t>
            </a:r>
          </a:p>
          <a:p>
            <a:pPr algn="l" eaLnBrk="1" hangingPunct="1">
              <a:lnSpc>
                <a:spcPct val="90000"/>
              </a:lnSpc>
            </a:pPr>
            <a:r>
              <a:rPr lang="es-AR" sz="6900" smtClean="0">
                <a:solidFill>
                  <a:srgbClr val="FFFF00"/>
                </a:solidFill>
                <a:latin typeface="Elephant" pitchFamily="18" charset="0"/>
                <a:cs typeface="Times New Roman" pitchFamily="18" charset="0"/>
              </a:rPr>
              <a:t>F</a:t>
            </a:r>
            <a:r>
              <a:rPr lang="es-AR" sz="4900" smtClean="0">
                <a:solidFill>
                  <a:schemeClr val="bg1"/>
                </a:solidFill>
                <a:latin typeface="Times New Roman" pitchFamily="18" charset="0"/>
                <a:cs typeface="Times New Roman" pitchFamily="18" charset="0"/>
              </a:rPr>
              <a:t>ORMACIÓN </a:t>
            </a:r>
          </a:p>
          <a:p>
            <a:pPr algn="l" eaLnBrk="1" hangingPunct="1">
              <a:lnSpc>
                <a:spcPct val="90000"/>
              </a:lnSpc>
            </a:pPr>
            <a:r>
              <a:rPr lang="es-AR" sz="6900" smtClean="0">
                <a:solidFill>
                  <a:srgbClr val="FFFF00"/>
                </a:solidFill>
                <a:latin typeface="Elephant" pitchFamily="18" charset="0"/>
                <a:cs typeface="Times New Roman" pitchFamily="18" charset="0"/>
              </a:rPr>
              <a:t>T</a:t>
            </a:r>
            <a:r>
              <a:rPr lang="es-AR" sz="4900" smtClean="0">
                <a:solidFill>
                  <a:schemeClr val="bg1"/>
                </a:solidFill>
                <a:latin typeface="Times New Roman" pitchFamily="18" charset="0"/>
                <a:cs typeface="Times New Roman" pitchFamily="18" charset="0"/>
              </a:rPr>
              <a:t>EOLÓGICA por </a:t>
            </a:r>
          </a:p>
          <a:p>
            <a:pPr algn="l" eaLnBrk="1" hangingPunct="1">
              <a:lnSpc>
                <a:spcPct val="90000"/>
              </a:lnSpc>
            </a:pPr>
            <a:r>
              <a:rPr lang="es-AR" sz="6900" smtClean="0">
                <a:solidFill>
                  <a:srgbClr val="FFFF00"/>
                </a:solidFill>
                <a:latin typeface="Elephant" pitchFamily="18" charset="0"/>
                <a:cs typeface="Times New Roman" pitchFamily="18" charset="0"/>
              </a:rPr>
              <a:t>I</a:t>
            </a:r>
            <a:r>
              <a:rPr lang="es-AR" sz="4900" smtClean="0">
                <a:solidFill>
                  <a:schemeClr val="bg1"/>
                </a:solidFill>
                <a:latin typeface="Times New Roman" pitchFamily="18" charset="0"/>
                <a:cs typeface="Times New Roman" pitchFamily="18" charset="0"/>
              </a:rPr>
              <a:t>NTERNET</a:t>
            </a:r>
            <a:endParaRPr lang="es-AR" sz="4900" b="1" smtClean="0">
              <a:solidFill>
                <a:schemeClr val="bg1"/>
              </a:solidFill>
              <a:latin typeface="Times New Roman" pitchFamily="18" charset="0"/>
              <a:cs typeface="Times New Roman" pitchFamily="18" charset="0"/>
            </a:endParaRPr>
          </a:p>
          <a:p>
            <a:pPr algn="l" eaLnBrk="1" hangingPunct="1">
              <a:lnSpc>
                <a:spcPct val="90000"/>
              </a:lnSpc>
            </a:pPr>
            <a:endParaRPr lang="es-ES" sz="4900" b="1" smtClean="0">
              <a:solidFill>
                <a:schemeClr val="bg1"/>
              </a:solidFill>
              <a:latin typeface="Times New Roman" pitchFamily="18" charset="0"/>
              <a:cs typeface="Times New Roman" pitchFamily="18" charset="0"/>
            </a:endParaRPr>
          </a:p>
        </p:txBody>
      </p:sp>
      <p:pic>
        <p:nvPicPr>
          <p:cNvPr id="20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688388"/>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9 Marcador de contenido" descr="esc-ift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287713"/>
            <a:ext cx="43068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Marcador de número de diapositiva"/>
          <p:cNvSpPr>
            <a:spLocks noGrp="1"/>
          </p:cNvSpPr>
          <p:nvPr>
            <p:ph type="sldNum" sz="quarter" idx="12"/>
          </p:nvPr>
        </p:nvSpPr>
        <p:spPr/>
        <p:txBody>
          <a:bodyPr/>
          <a:lstStyle/>
          <a:p>
            <a:pPr>
              <a:defRPr/>
            </a:pPr>
            <a:fld id="{A957D51B-1378-4C61-B425-DB864F2C6EE0}" type="slidenum">
              <a:rPr lang="es-ES" smtClean="0"/>
              <a:pPr>
                <a:defRPr/>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9 Marcador de contenido"/>
          <p:cNvSpPr>
            <a:spLocks noGrp="1"/>
          </p:cNvSpPr>
          <p:nvPr>
            <p:ph idx="1"/>
          </p:nvPr>
        </p:nvSpPr>
        <p:spPr>
          <a:xfrm>
            <a:off x="6040438" y="1201738"/>
            <a:ext cx="58324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Los fieles tienen</a:t>
            </a:r>
            <a:r>
              <a:rPr lang="es-ES_tradnl" sz="3200" b="1" smtClean="0">
                <a:solidFill>
                  <a:srgbClr val="FFFF00"/>
                </a:solidFill>
                <a:latin typeface="Times New Roman" pitchFamily="18" charset="0"/>
                <a:cs typeface="Times New Roman" pitchFamily="18" charset="0"/>
              </a:rPr>
              <a:t> derechos y deberes</a:t>
            </a:r>
            <a:r>
              <a:rPr lang="es-ES_tradnl" sz="3200" smtClean="0">
                <a:solidFill>
                  <a:schemeClr val="bg1"/>
                </a:solidFill>
                <a:latin typeface="Times New Roman" pitchFamily="18" charset="0"/>
                <a:cs typeface="Times New Roman" pitchFamily="18" charset="0"/>
              </a:rPr>
              <a:t>  en la Iglesia y como ciudadanos, en cuanto miembros de la sociedad humana.</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Y deberán conciliarlos entre sí.</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Deberán tener presente que en cualquier asunto temporal deben guiarse por la conciencia cristiana, dado que ninguna actividad humana, ni siquiera en el orden temporal, puede sustraerse al imperio de Dios. </a:t>
            </a:r>
            <a:endParaRPr lang="es-ES" sz="3200" smtClean="0">
              <a:solidFill>
                <a:schemeClr val="bg1"/>
              </a:solidFill>
              <a:latin typeface="Times New Roman" pitchFamily="18" charset="0"/>
              <a:cs typeface="Times New Roman" pitchFamily="18" charset="0"/>
            </a:endParaRPr>
          </a:p>
        </p:txBody>
      </p:sp>
      <p:sp>
        <p:nvSpPr>
          <p:cNvPr id="112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127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4876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3763" y="12049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7BDF24B5-0B19-4B01-A4C9-CFE65280BD42}" type="slidenum">
              <a:rPr lang="es-ES" smtClean="0"/>
              <a:pPr>
                <a:defRPr/>
              </a:pPr>
              <a:t>10</a:t>
            </a:fld>
            <a:endParaRPr lang="es-ES"/>
          </a:p>
        </p:txBody>
      </p:sp>
      <p:pic>
        <p:nvPicPr>
          <p:cNvPr id="11275" name="Picture 14" descr="http://1.bp.blogspot.com/-gNn2WvTipoc/TgoT65grnUI/AAAAAAAAAXA/ht2q7SJJ92Y/s400/com_doc_soc.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2734" b="-1225"/>
          <a:stretch>
            <a:fillRect/>
          </a:stretch>
        </p:blipFill>
        <p:spPr bwMode="auto">
          <a:xfrm>
            <a:off x="1576388" y="2640013"/>
            <a:ext cx="3894137"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6" descr="http://2.bp.blogspot.com/_lPfLxzliJGA/TGVUcvykgCI/AAAAAAAACX4/IV5-mha8IAg/s1600/rot_derechos_debere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825" y="985838"/>
            <a:ext cx="38195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38687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9 Marcador de contenido"/>
          <p:cNvSpPr>
            <a:spLocks noGrp="1"/>
          </p:cNvSpPr>
          <p:nvPr>
            <p:ph idx="1"/>
          </p:nvPr>
        </p:nvSpPr>
        <p:spPr>
          <a:xfrm>
            <a:off x="1425575" y="912813"/>
            <a:ext cx="72072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Los católicos deben vivir la enseñanza del Señor: </a:t>
            </a:r>
            <a:r>
              <a:rPr lang="es-ES_tradnl" sz="3200" b="1" smtClean="0">
                <a:solidFill>
                  <a:srgbClr val="FFFF00"/>
                </a:solidFill>
                <a:latin typeface="Times New Roman" pitchFamily="18" charset="0"/>
                <a:cs typeface="Times New Roman" pitchFamily="18" charset="0"/>
              </a:rPr>
              <a:t>«Dad, al César lo que es del César y a Dios lo que es de Dios».</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relación entre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Iglesia y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*el Estado comporta</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*una distinción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*sin separación,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*una unión sin confusión.</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relación será correcta y fructuosa si sigue </a:t>
            </a:r>
            <a:r>
              <a:rPr lang="es-ES_tradnl" sz="3200" b="1" smtClean="0">
                <a:solidFill>
                  <a:srgbClr val="FFFF00"/>
                </a:solidFill>
                <a:latin typeface="Times New Roman" pitchFamily="18" charset="0"/>
                <a:cs typeface="Times New Roman" pitchFamily="18" charset="0"/>
              </a:rPr>
              <a:t>tres principios </a:t>
            </a:r>
            <a:r>
              <a:rPr lang="es-ES_tradnl" sz="3200" smtClean="0">
                <a:solidFill>
                  <a:schemeClr val="bg1"/>
                </a:solidFill>
                <a:latin typeface="Times New Roman" pitchFamily="18" charset="0"/>
                <a:cs typeface="Times New Roman" pitchFamily="18" charset="0"/>
              </a:rPr>
              <a:t>fundamentales:</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1.- </a:t>
            </a:r>
            <a:r>
              <a:rPr lang="es-ES_tradnl" sz="3200" smtClean="0">
                <a:solidFill>
                  <a:schemeClr val="bg1"/>
                </a:solidFill>
                <a:latin typeface="Times New Roman" pitchFamily="18" charset="0"/>
                <a:cs typeface="Times New Roman" pitchFamily="18" charset="0"/>
              </a:rPr>
              <a:t>Aceptar la existencia de un </a:t>
            </a:r>
            <a:r>
              <a:rPr lang="es-ES_tradnl" sz="3200" b="1" smtClean="0">
                <a:solidFill>
                  <a:srgbClr val="FFFF00"/>
                </a:solidFill>
                <a:latin typeface="Times New Roman" pitchFamily="18" charset="0"/>
                <a:cs typeface="Times New Roman" pitchFamily="18" charset="0"/>
              </a:rPr>
              <a:t>ámbito ético </a:t>
            </a:r>
            <a:r>
              <a:rPr lang="es-ES_tradnl" sz="3200" smtClean="0">
                <a:solidFill>
                  <a:schemeClr val="bg1"/>
                </a:solidFill>
                <a:latin typeface="Times New Roman" pitchFamily="18" charset="0"/>
                <a:cs typeface="Times New Roman" pitchFamily="18" charset="0"/>
              </a:rPr>
              <a:t>que precede y informa la esfera política;</a:t>
            </a:r>
            <a:endParaRPr lang="es-ES" sz="3200" smtClean="0">
              <a:solidFill>
                <a:schemeClr val="bg1"/>
              </a:solidFill>
              <a:latin typeface="Times New Roman" pitchFamily="18" charset="0"/>
              <a:cs typeface="Times New Roman" pitchFamily="18" charset="0"/>
            </a:endParaRPr>
          </a:p>
        </p:txBody>
      </p:sp>
      <p:sp>
        <p:nvSpPr>
          <p:cNvPr id="122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229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2784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6003C58-B2CC-4163-99F3-B727442A9CF5}" type="slidenum">
              <a:rPr lang="es-ES" smtClean="0"/>
              <a:pPr>
                <a:defRPr/>
              </a:pPr>
              <a:t>11</a:t>
            </a:fld>
            <a:endParaRPr lang="es-ES"/>
          </a:p>
        </p:txBody>
      </p:sp>
      <p:pic>
        <p:nvPicPr>
          <p:cNvPr id="1229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5880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AutoShape 13" descr="data:image/jpg;base64,/9j/4AAQSkZJRgABAQAAAQABAAD/2wCEAAkGBhQQEBQUDxQUFBQUFBAUFRUUFA8UFBQUFBQVFBQVFRQXHCYeFxkjGRQUHy8gIycpLCwsFR4xNTAqNSYrLCkBCQoKDgwOFA8PFCkcFBgpKSkpKSkpKSkpKSkpKSkuKSkpKSkpKSkpKSkpKSwpKSkpKTUyKSksLCkpKSkpLCkpKf/AABEIAKUBMgMBIgACEQEDEQH/xAAcAAEBAAIDAQEAAAAAAAAAAAAAAQUGAwQHAgj/xAA5EAACAQIDBgQDBgYCAwAAAAAAAQIDEQQFIQYSMUFRYSJxgZEHE9EyQqGxweEUUmJygvAj8TM0ov/EABgBAQEBAQEAAAAAAAAAAAAAAAABAgME/8QAHBEBAQEAAwEBAQAAAAAAAAAAAAERAhIhMVFB/9oADAMBAAIRAxEAPwDw8FBBUUAAVAqIIj6sQoCwCKFLAtj0DYLYj5iVeutNHTjJXWvCbXPtcg1zI9ja+KaaXy4cd+aaVuy4s2/CfCiHGpUnLrooJ+S1Z6Bh4xhPcS1ik233/ZXO1Xi+KTtry4ensxi61KGyOFoL/jowsobzk1vSt/l5XMJickpVY71WjBKWkYpbs1omryVrO1tORt+KxO5Lxrqr8teTfTuYjEVFKyt9l8/7Wvya9hhtalX2MoVZS+TKdO0V/XBS/wAtfxNezLZatRTkkqkF96nd2848V+Ru8aCpqSd2lFJKTk1dLjZ82YyOd1IVLWW4oxdrWvfo1w1Rz2z415frQwejVsJhMRG1SkoSlwnBbkk33Wj9Uahnmzs8M7rx03wmlw7TX3X+DNTlqXj+MOCg0ygKAICgARlAEBQBBYACApGUCFAEsSxbECFgAB8BIoKKUAgFAQFAAVQCkGT2awKrYulCaThvJyvw3Y6u/Zuy9T23K4Oo2o6WSjJWfhnHhpzg105HjWzUnCV4pNzfy0nwd7K3q3Y93yLDfKpRpxbdkruTcpN9XJ8QrI4fCpx8aV730d7WVuNtVbTU5IYCmmnZ3X9Ul6ceB2KdO/BX9z6WGfKPq7L9ysutiaUEtILvaN/dmCx1GL03Vr1ijZq+BdtZfgzCYzLZfzfg/qRWmZpllN8mvKUku2hreMy1p+LWHG6Tckv7VxN5xmXWfi1XYweZQSv0M1ZWmV8RKpXjGldK8YJPR7t/FKXQ71LOY/OlBO8fErvxRlFcmnxXI6OaU7t7rcfXR+aMd/DOHne10Lxhr7znKobrq4b7Kf8AyU73dJvg0+dN9eRhDL4GFqyaWklu9ndKLUuzfHzOpmmEVOo1G+7ru34rWzi+6at7Fn4X310wUFRAUAQFIAAAEBQBAVkAgKAISxQUQFARxhAqKKAVEApCoKFRCgCoWKkQblsFgHUqxuluwW/33r2j+bfoe45PhLJOXHp0/c8r+GFD7X90F7K/6nqtav8AJheU4RXHxSSZIrNx07HHU4fa4vh+5ouO203rxpt8kn93u2+hmcTjqvyd7dfC+ik1w0HaJjNYvMacYu7WnPjcxX8R837NPTq9EeeYvaapKXiktHwt0OKttdiZeGnN6dElFd9FqZ7LjecZgul124r6mmbSYeUYsxVTabExd3Vcuv8A0z6q7UucbVUvNfQaY1jGtp68Uk/c+HO8b90voc+YQu246p2OlWxSUYxSfHek+rS0iv8AeZpHFUxe7eyVnpz56M6levvxbl9q6bfXRRf5RZ94uDUUnxs37vQ6knqMHyACgAABChgQFAEAAAhRYCApLARlBAAAA4yxRD6RpFAQIKAUKAFIBSIoHoWx+aPD0K046SvGMHx3W1eUreSS9Tv1oVXNupNSna7vvTab5SfJ9VyNTyyu9zTm1L/JJfQ9FyfBU3SiqlWLm0nanGU57z1tK6SXHqc63GAvVnUhSinvTlGCt1k0l+Z7hmdLco7sbN7qXBau1rmrbPbIzhiaVWrFR3G3FO283uvW3JLv2Nlz+vux8i8fPqV5XtZsa4JVIX3JfaaSvGTV7Ps3zMbgsC4U9VZ+d/S/M9FwGcxqNxdnxTTs9OjXPiZLD5Bhl4lSi+et2l5JjCV4xjsE+P5HSWWTa0i/Kz+h788LTjwhBeUYo6eLrRinwXsXDXikMmnCneatfgmnw6u5jsZl3h8Ojvx7M9G2jxkJXWhoePx6inbXkNRrGMi0mpcfxfTU6Sd+PUzNOj82Sc+X1/c5MbTjUVoxSS0VktHy89S6YwYAKgQoAEKQAGgAAAAgAACwAEsAAAAA4yxIVFRSkKRQAoApCgC3AA9A+E+SxxVaqqyvThGF+OrcnZeyfoe4Zdk9ClLep04qf82rfo3wPFfhTmXyYV+sp0/ZRa/VnreUZtvp6mf607OdbUU8HJfNdnKLce9nZ/oaTnfxHdSTVOPh5t/7ocHxWw1V06eIjZ01KVO1m2vvOXk7Neh53LFOvanTTbk7KMU7tmbbq49Sw2Z4etGEqMlGrDxNPRS1W8pdezN5wsvD0fNdzyLZ7Yaot2EJNzbvLnGPVL6s9gxFDRbr8SSV+tlzNJY6OY4jdi2aBnu0ju1A2XPMY91r3POsZS8b7k0kYzMsbOV7tmArvXU2HFUDC42lYkWuHDYhRTb56L9Wcu6oxvFaSafk78jqQwrnJaNRSSb5Pnx9Tnx+IUYbsdbaX5Xf62NYyw7IWxCgALBAAFAAACFIAAAEAACxCkAXAIB8H1Y+T6KigAihQi2Ah9EAFKQoGb2ex7heK01v5p/R/meobH45yTgnq0rert+qPGsJW3Jxl0av5X1Xsex5AlSe+v5XbzaMX61HoFerSnTlRmoyju7rUrNcLNnndOjQws5JxpxnByi3FJNq75o6CdadbdqymqUm51HFXtCOslfrwVu538Zi8JeLw1FJJJPeW821zvLmZ3WoyuSbV0qe/wCJJvdtfor8zmqfECMZWevkzV6+bJ+FU4a9o6exwwy6nPWUX/i5RJpjcMZnFPEw6Sto+fr1Rp1Zf8u69OP/AGjI0sCoLwXslz4+/MxcLzrpfiXR8Y7CtGuZlT4m7Y9K2pqWZx0ZUdWnTi6cUmuDur9TC5jLVRXBX4f75nKqd7edvwOlXfi8rL2NRmuMMpGUCFAEBSBACwAAACApCgAAIGGAFiFAHEj6JEpUUApFCkKAKQoApEW4FPVdmcy3sJGXFxhG/wDi0pfkzyo2bY/OPluVOb8Mk7eujM1Y9oxUVVw6hRgnKaSdlq+l2dCh8M6s4+KUYX5KS+hwbH7UQpwdOo1eGifVcmZnE7ewX2JK3Ozu7+Rjz+t66tH4ZOnxs+8qif4WOyth4RfiqadEn+bMbidv39zX1MVV2yqyerHh6zmcZfTpU5biu2uppNB7k959ztY3Op1eLf6GPcG+LsZtXH3i8XvIwuY6RbfkvMyFWoo+a4mDzDGfMl2X+3LPS+OhJWhd8m3/APJiWZLHSe52bX7mNNxzAGCiBgoEBSFEFigIgKQCAoAgKQoEAAoIAOOJSRR9FAApAKRFAqAAFBEVAVH1Cbi7rRrgz5CJVbJlWYxq+GXhnb0a7dPI2bCYWNjzzBTtUj7e+hseEzWUXq7r8TlyjfG+NrVFLgj63FbkYOWcdTpyzZ30MY02SpOK5nRxWaQhw4mHnmDkrI58FktSs9FZdXojUiOniMRKrL8NDI4bZp2Uqun9P1NgyvZ+FF7z1l1fLyR2cYjSPPto6aitOq9DAM2jaqjpw5msGpWa+QVoBEBSFABgCMAACFBRAAERgpAICkKAAA44n0RFKBQCAUh9IAAAKAUigBSCxlZp9NTYsVl8qaUmrxaTUlw1V7GuI9J2WnGvhIxqJSW7utPtoZ5NcWsUfEu52MDlU60rQWnN8l5mwYzYyUJXotOD5N6r6mawWHVOKjFWX6mG3WyrIadFcFKXWX6IyqRErM5qcLiFcc43R1KsNDKVKVjpxhe67lRqOd4LfVn3NHlhJKbgk3JO1j1LH4K8vcweZZa6b34LV2UutkWUsNj/AId08V/7FaUW3ZRpqLadubY2w+E1fBRdSjL59JaytG1SC6uK4rujM/D2q446Cd0nGb162PUM7qNKNutn5Mz2Or8tWJY90xHw3wNVuUqUouTbbhOUVd9uCMZj/g3hpJ/JrVKb6T3Zr9GXvE6PHrENuz34aYrC3lFKtBc6d3JLq4cTU5RtxNyys2Y+SFBUQAAQFIUCFARCFDKIAAPiJSIoFAKARSFAFAIoUFsBCmQy3Z/EYh2oUZz7qLUV5yei9za8s+E9ef8A5qtOn1Ub1GvNq0V7mLYuVotj0j4e5fKeF3+EVVnH1tF+2p36PwrwlNXrVq1R9IqEV72ZvGzezlGjhNygpKm3Ka3nvO74u/oTdWTGPp0HwkdaVCzsbPUypyhdLxR/FfUw+Ipe4xXV/hz7o0dexzqGh90qd7Jc9CYrjrUrrQ6+X4HfqqPVm3Ry9Rgo215s5sHlkVK8Yq/C5rGdYDNtlk1em9ej5+pgsTs/Vat8uXsen1MMranTr0lFDlMWVo+z+zDoVITqWUtbR5pNPi/0NlzZ3gvQ6ma4z5cXPjZ6ezOtHHurht6Vo3+z1duNjlW3bw07LXW52Pl9DF4LEXXdHfpVTNVyfLS0PMviDsH86qqmDjH5k29+F4xUtG95cr6ep6XG8nfl+fcxWfV92N/5bP2LPEs1+f8AMsoq4eW7Xpzpv+pOz8nwZ02j9AZlgqeIg6dZKUZcny6NPkzC5TsVg6XGjvSX3qjc/ZPQ3ObF4PGSHu+K2bw9RfLlRpu93pCMX6NcDz7O/h3JTl/CyTX8k3aS7KXBmpzS8Wkg7OOy6pQlu1YSg+64+T5nWN6ygAKiEKQBYAAfIAKKVEAFKAQUtgCq9A2A+H9HGUHiMRKbipNfLj4U7dZ6v2sbzSwNDDLdw1ClT77qlJ+cpXYB57dtdY7lOs3S35tyV9I3aivqfc6r3deVtFolfoigRXSoy+ZKz4Xa9jc8FDdgorgkUGuLNclKpqYfO6KjNNfeV/IA2yxskZHIcOpVbv7qbS78vzAJBsdWOhz4eOgBqMuaqzD5nVsAZ5tcWFzKkpQipapJya69r8jWMVmcnK2iUdEuSXJJEBydHcyXEuV7mewcd69+vuQCkduWiNY2grtwn2ugAOag7qPlH8j4rO0gDI5VLdg580ml2NeoVHJtviAWfEXMsBCtT3asVJd+Xk+RpOc7FQpxc6c5JJX3Wk/xuAWUs8aeyAHocahACgAAP//Z"/>
          <p:cNvSpPr>
            <a:spLocks noChangeAspect="1" noChangeArrowheads="1"/>
          </p:cNvSpPr>
          <p:nvPr/>
        </p:nvSpPr>
        <p:spPr bwMode="auto">
          <a:xfrm>
            <a:off x="82550" y="-773113"/>
            <a:ext cx="2914650" cy="157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3327" name="Picture 15" descr="http://batiburrillo.redliberal.com/Cesar.jpg"/>
          <p:cNvPicPr>
            <a:picLocks noChangeAspect="1" noChangeArrowheads="1"/>
          </p:cNvPicPr>
          <p:nvPr/>
        </p:nvPicPr>
        <p:blipFill rotWithShape="1">
          <a:blip r:embed="rId4">
            <a:extLst>
              <a:ext uri="{28A0092B-C50C-407E-A947-70E740481C1C}">
                <a14:useLocalDpi xmlns:a14="http://schemas.microsoft.com/office/drawing/2010/main" val="0"/>
              </a:ext>
            </a:extLst>
          </a:blip>
          <a:srcRect l="21766" r="33582"/>
          <a:stretch/>
        </p:blipFill>
        <p:spPr bwMode="auto">
          <a:xfrm>
            <a:off x="8705056" y="4872608"/>
            <a:ext cx="3185848" cy="38460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29" name="Picture 17" descr="http://4.bp.blogspot.com/_lnbl6q94mcg/SwaSHbwC-VI/AAAAAAAAD2c/MmnTy8kzYhI/s320/dios+pad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7094" y="912168"/>
            <a:ext cx="3194306" cy="3838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9 Marcador de contenido"/>
          <p:cNvSpPr>
            <a:spLocks noGrp="1"/>
          </p:cNvSpPr>
          <p:nvPr>
            <p:ph idx="1"/>
          </p:nvPr>
        </p:nvSpPr>
        <p:spPr>
          <a:xfrm>
            <a:off x="6040438" y="1057275"/>
            <a:ext cx="5689600" cy="6335713"/>
          </a:xfrm>
        </p:spPr>
        <p:txBody>
          <a:bodyPr/>
          <a:lstStyle/>
          <a:p>
            <a:pPr>
              <a:lnSpc>
                <a:spcPct val="85000"/>
              </a:lnSpc>
              <a:defRPr/>
            </a:pPr>
            <a:r>
              <a:rPr lang="es-ES_tradnl" sz="3200" b="1" dirty="0" smtClean="0">
                <a:solidFill>
                  <a:srgbClr val="FFFF00"/>
                </a:solidFill>
                <a:latin typeface="Times New Roman" pitchFamily="18" charset="0"/>
                <a:cs typeface="Times New Roman" pitchFamily="18" charset="0"/>
              </a:rPr>
              <a:t>2.- Distinguir</a:t>
            </a:r>
            <a:r>
              <a:rPr lang="es-ES_tradnl" sz="3200" dirty="0" smtClean="0">
                <a:solidFill>
                  <a:schemeClr val="bg1"/>
                </a:solidFill>
                <a:latin typeface="Times New Roman" pitchFamily="18" charset="0"/>
                <a:cs typeface="Times New Roman" pitchFamily="18" charset="0"/>
              </a:rPr>
              <a:t> </a:t>
            </a:r>
            <a:r>
              <a:rPr lang="es-ES_tradnl" sz="3200" dirty="0">
                <a:solidFill>
                  <a:schemeClr val="bg1"/>
                </a:solidFill>
                <a:latin typeface="Times New Roman" pitchFamily="18" charset="0"/>
                <a:cs typeface="Times New Roman" pitchFamily="18" charset="0"/>
              </a:rPr>
              <a:t>la misión de la religión y de la política; </a:t>
            </a:r>
            <a:endParaRPr lang="es-ES_tradnl" sz="3200" dirty="0" smtClean="0">
              <a:solidFill>
                <a:schemeClr val="bg1"/>
              </a:solidFill>
              <a:latin typeface="Times New Roman" pitchFamily="18" charset="0"/>
              <a:cs typeface="Times New Roman" pitchFamily="18" charset="0"/>
            </a:endParaRPr>
          </a:p>
          <a:p>
            <a:pPr>
              <a:lnSpc>
                <a:spcPct val="85000"/>
              </a:lnSpc>
              <a:defRPr/>
            </a:pPr>
            <a:endParaRPr lang="es-ES_tradnl" sz="3200" dirty="0">
              <a:solidFill>
                <a:schemeClr val="bg1"/>
              </a:solidFill>
              <a:latin typeface="Times New Roman" pitchFamily="18" charset="0"/>
              <a:cs typeface="Times New Roman" pitchFamily="18" charset="0"/>
            </a:endParaRPr>
          </a:p>
          <a:p>
            <a:pPr>
              <a:lnSpc>
                <a:spcPct val="85000"/>
              </a:lnSpc>
              <a:defRPr/>
            </a:pPr>
            <a:r>
              <a:rPr lang="es-ES_tradnl" sz="3200" b="1" dirty="0" smtClean="0">
                <a:solidFill>
                  <a:srgbClr val="FFFF00"/>
                </a:solidFill>
                <a:latin typeface="Times New Roman" pitchFamily="18" charset="0"/>
                <a:cs typeface="Times New Roman" pitchFamily="18" charset="0"/>
              </a:rPr>
              <a:t>3.- Favorecer </a:t>
            </a:r>
            <a:r>
              <a:rPr lang="es-ES_tradnl" sz="3200" dirty="0">
                <a:solidFill>
                  <a:schemeClr val="bg1"/>
                </a:solidFill>
                <a:latin typeface="Times New Roman" pitchFamily="18" charset="0"/>
                <a:cs typeface="Times New Roman" pitchFamily="18" charset="0"/>
              </a:rPr>
              <a:t>la colaboración entre estos dos </a:t>
            </a:r>
            <a:r>
              <a:rPr lang="es-ES_tradnl" sz="3200" dirty="0" smtClean="0">
                <a:solidFill>
                  <a:schemeClr val="bg1"/>
                </a:solidFill>
                <a:latin typeface="Times New Roman" pitchFamily="18" charset="0"/>
                <a:cs typeface="Times New Roman" pitchFamily="18" charset="0"/>
              </a:rPr>
              <a:t>ámbitos.</a:t>
            </a:r>
          </a:p>
          <a:p>
            <a:pPr>
              <a:lnSpc>
                <a:spcPct val="85000"/>
              </a:lnSpc>
              <a:defRPr/>
            </a:pPr>
            <a:endParaRPr lang="es-ES_tradnl" sz="3200" b="1" dirty="0">
              <a:solidFill>
                <a:srgbClr val="FFFF00"/>
              </a:solidFill>
              <a:latin typeface="Times New Roman" pitchFamily="18" charset="0"/>
              <a:cs typeface="Times New Roman" pitchFamily="18" charset="0"/>
            </a:endParaRPr>
          </a:p>
          <a:p>
            <a:pPr marL="0" indent="0">
              <a:lnSpc>
                <a:spcPct val="85000"/>
              </a:lnSpc>
              <a:buFont typeface="Arial" charset="0"/>
              <a:buNone/>
              <a:defRPr/>
            </a:pPr>
            <a:r>
              <a:rPr lang="es-ES_tradnl" sz="3200" b="1" dirty="0" smtClean="0">
                <a:solidFill>
                  <a:srgbClr val="FFFF00"/>
                </a:solidFill>
                <a:latin typeface="Times New Roman" pitchFamily="18" charset="0"/>
                <a:cs typeface="Times New Roman" pitchFamily="18" charset="0"/>
              </a:rPr>
              <a:t>Los </a:t>
            </a:r>
            <a:r>
              <a:rPr lang="es-ES_tradnl" sz="3200" b="1" dirty="0">
                <a:solidFill>
                  <a:srgbClr val="FFFF00"/>
                </a:solidFill>
                <a:latin typeface="Times New Roman" pitchFamily="18" charset="0"/>
                <a:cs typeface="Times New Roman" pitchFamily="18" charset="0"/>
              </a:rPr>
              <a:t>valores morales deben informar la vida </a:t>
            </a:r>
            <a:r>
              <a:rPr lang="es-ES_tradnl" sz="3200" b="1" dirty="0" smtClean="0">
                <a:solidFill>
                  <a:srgbClr val="FFFF00"/>
                </a:solidFill>
                <a:latin typeface="Times New Roman" pitchFamily="18" charset="0"/>
                <a:cs typeface="Times New Roman" pitchFamily="18" charset="0"/>
              </a:rPr>
              <a:t>política</a:t>
            </a:r>
            <a:r>
              <a:rPr lang="es-ES_tradnl" sz="3200" dirty="0">
                <a:solidFill>
                  <a:schemeClr val="bg1"/>
                </a:solidFill>
                <a:latin typeface="Times New Roman" pitchFamily="18" charset="0"/>
                <a:cs typeface="Times New Roman" pitchFamily="18" charset="0"/>
              </a:rPr>
              <a:t> </a:t>
            </a:r>
            <a:endParaRPr lang="es-ES_tradnl" sz="3200" dirty="0" smtClean="0">
              <a:solidFill>
                <a:schemeClr val="bg1"/>
              </a:solidFill>
              <a:latin typeface="Times New Roman" pitchFamily="18" charset="0"/>
              <a:cs typeface="Times New Roman" pitchFamily="18" charset="0"/>
            </a:endParaRPr>
          </a:p>
          <a:p>
            <a:pPr marL="0" indent="0">
              <a:lnSpc>
                <a:spcPct val="85000"/>
              </a:lnSpc>
              <a:buFont typeface="Arial" charset="0"/>
              <a:buNone/>
              <a:defRPr/>
            </a:pPr>
            <a:endParaRPr lang="es-ES_tradnl" sz="3200" dirty="0">
              <a:solidFill>
                <a:schemeClr val="bg1"/>
              </a:solidFill>
              <a:latin typeface="Times New Roman" pitchFamily="18" charset="0"/>
              <a:cs typeface="Times New Roman" pitchFamily="18" charset="0"/>
            </a:endParaRPr>
          </a:p>
          <a:p>
            <a:pPr>
              <a:lnSpc>
                <a:spcPct val="85000"/>
              </a:lnSpc>
              <a:defRPr/>
            </a:pPr>
            <a:r>
              <a:rPr lang="es-ES_tradnl" sz="3200" dirty="0">
                <a:solidFill>
                  <a:schemeClr val="bg1"/>
                </a:solidFill>
                <a:latin typeface="Times New Roman" pitchFamily="18" charset="0"/>
                <a:cs typeface="Times New Roman" pitchFamily="18" charset="0"/>
              </a:rPr>
              <a:t>E</a:t>
            </a:r>
            <a:r>
              <a:rPr lang="es-ES_tradnl" sz="3200" dirty="0" smtClean="0">
                <a:solidFill>
                  <a:schemeClr val="bg1"/>
                </a:solidFill>
                <a:latin typeface="Times New Roman" pitchFamily="18" charset="0"/>
                <a:cs typeface="Times New Roman" pitchFamily="18" charset="0"/>
              </a:rPr>
              <a:t>l </a:t>
            </a:r>
            <a:r>
              <a:rPr lang="es-ES_tradnl" sz="3200" dirty="0">
                <a:solidFill>
                  <a:schemeClr val="bg1"/>
                </a:solidFill>
                <a:latin typeface="Times New Roman" pitchFamily="18" charset="0"/>
                <a:cs typeface="Times New Roman" pitchFamily="18" charset="0"/>
              </a:rPr>
              <a:t>Estado </a:t>
            </a:r>
            <a:r>
              <a:rPr lang="es-ES_tradnl" sz="3200" dirty="0" smtClean="0">
                <a:solidFill>
                  <a:schemeClr val="bg1"/>
                </a:solidFill>
                <a:latin typeface="Times New Roman" pitchFamily="18" charset="0"/>
                <a:cs typeface="Times New Roman" pitchFamily="18" charset="0"/>
              </a:rPr>
              <a:t>tiene </a:t>
            </a:r>
            <a:r>
              <a:rPr lang="es-ES_tradnl" sz="3200" dirty="0">
                <a:solidFill>
                  <a:schemeClr val="bg1"/>
                </a:solidFill>
                <a:latin typeface="Times New Roman" pitchFamily="18" charset="0"/>
                <a:cs typeface="Times New Roman" pitchFamily="18" charset="0"/>
              </a:rPr>
              <a:t>la obligación de buscar y promover el bien </a:t>
            </a:r>
            <a:r>
              <a:rPr lang="es-ES_tradnl" sz="3200" dirty="0" smtClean="0">
                <a:solidFill>
                  <a:schemeClr val="bg1"/>
                </a:solidFill>
                <a:latin typeface="Times New Roman" pitchFamily="18" charset="0"/>
                <a:cs typeface="Times New Roman" pitchFamily="18" charset="0"/>
              </a:rPr>
              <a:t>común.</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Para eso regulará el </a:t>
            </a:r>
            <a:r>
              <a:rPr lang="es-ES_tradnl" sz="3200" dirty="0">
                <a:solidFill>
                  <a:schemeClr val="bg1"/>
                </a:solidFill>
                <a:latin typeface="Times New Roman" pitchFamily="18" charset="0"/>
                <a:cs typeface="Times New Roman" pitchFamily="18" charset="0"/>
              </a:rPr>
              <a:t>comportamiento de los </a:t>
            </a:r>
            <a:r>
              <a:rPr lang="es-ES_tradnl" sz="3200" dirty="0" smtClean="0">
                <a:solidFill>
                  <a:schemeClr val="bg1"/>
                </a:solidFill>
                <a:latin typeface="Times New Roman" pitchFamily="18" charset="0"/>
                <a:cs typeface="Times New Roman" pitchFamily="18" charset="0"/>
              </a:rPr>
              <a:t>ciudadanos.</a:t>
            </a:r>
            <a:endParaRPr lang="es-ES_tradnl" sz="3200" b="1" dirty="0" smtClean="0">
              <a:solidFill>
                <a:srgbClr val="FFFF00"/>
              </a:solidFill>
              <a:latin typeface="Times New Roman" pitchFamily="18" charset="0"/>
              <a:cs typeface="Times New Roman" pitchFamily="18" charset="0"/>
            </a:endParaRPr>
          </a:p>
          <a:p>
            <a:pPr marL="0" indent="0">
              <a:lnSpc>
                <a:spcPct val="85000"/>
              </a:lnSpc>
              <a:buFont typeface="Arial" charset="0"/>
              <a:buNone/>
              <a:defRPr/>
            </a:pPr>
            <a:endParaRPr lang="es-AR" sz="3200" b="1" dirty="0">
              <a:solidFill>
                <a:schemeClr val="bg1"/>
              </a:solidFill>
              <a:latin typeface="Times New Roman" pitchFamily="18" charset="0"/>
              <a:cs typeface="Times New Roman" pitchFamily="18" charset="0"/>
            </a:endParaRPr>
          </a:p>
        </p:txBody>
      </p:sp>
      <p:sp>
        <p:nvSpPr>
          <p:cNvPr id="133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332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3113" y="5427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038161A-3782-4243-9DA0-0FB809EEB22D}" type="slidenum">
              <a:rPr lang="es-ES" smtClean="0"/>
              <a:pPr>
                <a:defRPr/>
              </a:pPr>
              <a:t>12</a:t>
            </a:fld>
            <a:endParaRPr lang="es-ES"/>
          </a:p>
        </p:txBody>
      </p:sp>
      <p:pic>
        <p:nvPicPr>
          <p:cNvPr id="13322" name="Picture 12" descr="http://static.bajamusica.com/images2/AGAPE/81/44/6FB0548B886B5B429F11633A046C/tn_doctrinasocialdelafmt.jpg"/>
          <p:cNvPicPr>
            <a:picLocks noChangeAspect="1" noChangeArrowheads="1"/>
          </p:cNvPicPr>
          <p:nvPr/>
        </p:nvPicPr>
        <p:blipFill>
          <a:blip r:embed="rId4">
            <a:extLst>
              <a:ext uri="{28A0092B-C50C-407E-A947-70E740481C1C}">
                <a14:useLocalDpi xmlns:a14="http://schemas.microsoft.com/office/drawing/2010/main" val="0"/>
              </a:ext>
            </a:extLst>
          </a:blip>
          <a:srcRect t="10823" b="36024"/>
          <a:stretch>
            <a:fillRect/>
          </a:stretch>
        </p:blipFill>
        <p:spPr bwMode="auto">
          <a:xfrm>
            <a:off x="1504950" y="912813"/>
            <a:ext cx="4103688"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2" descr="http://eldiscurso.com/eldiscurso/wp-content/uploads/2010/10/Justicia.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33575" y="3968750"/>
            <a:ext cx="30988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1688" y="71770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http://www.cooperadores-bilbao.com/web/wp-content/uploads/2009/11/catolicos-y-vida-publica.jpg"/>
          <p:cNvPicPr>
            <a:picLocks noChangeAspect="1" noChangeArrowheads="1"/>
          </p:cNvPicPr>
          <p:nvPr/>
        </p:nvPicPr>
        <p:blipFill>
          <a:blip r:embed="rId6" cstate="email">
            <a:extLst>
              <a:ext uri="{28A0092B-C50C-407E-A947-70E740481C1C}">
                <a14:useLocalDpi xmlns:a14="http://schemas.microsoft.com/office/drawing/2010/main" val="0"/>
              </a:ext>
            </a:extLst>
          </a:blip>
          <a:srcRect b="40211"/>
          <a:stretch>
            <a:fillRect/>
          </a:stretch>
        </p:blipFill>
        <p:spPr bwMode="auto">
          <a:xfrm>
            <a:off x="1504950" y="6916738"/>
            <a:ext cx="410368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9 Marcador de contenido"/>
          <p:cNvSpPr>
            <a:spLocks noGrp="1"/>
          </p:cNvSpPr>
          <p:nvPr>
            <p:ph idx="1"/>
          </p:nvPr>
        </p:nvSpPr>
        <p:spPr>
          <a:xfrm>
            <a:off x="1627188" y="912813"/>
            <a:ext cx="5349875" cy="6335712"/>
          </a:xfrm>
        </p:spPr>
        <p:txBody>
          <a:bodyPr/>
          <a:lstStyle/>
          <a:p>
            <a:pPr marL="0" indent="0">
              <a:lnSpc>
                <a:spcPct val="85000"/>
              </a:lnSpc>
              <a:buFont typeface="Arial" charset="0"/>
              <a:buNone/>
              <a:defRPr/>
            </a:pPr>
            <a:r>
              <a:rPr lang="es-ES_tradnl" sz="3200" b="1" dirty="0" smtClean="0">
                <a:solidFill>
                  <a:srgbClr val="FFFF00"/>
                </a:solidFill>
                <a:latin typeface="Times New Roman" pitchFamily="18" charset="0"/>
                <a:cs typeface="Times New Roman" pitchFamily="18" charset="0"/>
              </a:rPr>
              <a:t>La </a:t>
            </a:r>
            <a:r>
              <a:rPr lang="es-ES_tradnl" sz="3200" b="1" dirty="0">
                <a:solidFill>
                  <a:srgbClr val="FFFF00"/>
                </a:solidFill>
                <a:latin typeface="Times New Roman" pitchFamily="18" charset="0"/>
                <a:cs typeface="Times New Roman" pitchFamily="18" charset="0"/>
              </a:rPr>
              <a:t>Iglesia y el Estado se diferencian por su naturaleza y por sus </a:t>
            </a:r>
            <a:r>
              <a:rPr lang="es-ES_tradnl" sz="3200" b="1" dirty="0" smtClean="0">
                <a:solidFill>
                  <a:srgbClr val="FFFF00"/>
                </a:solidFill>
                <a:latin typeface="Times New Roman" pitchFamily="18" charset="0"/>
                <a:cs typeface="Times New Roman" pitchFamily="18" charset="0"/>
              </a:rPr>
              <a:t>fines</a:t>
            </a:r>
          </a:p>
          <a:p>
            <a:pPr marL="0" indent="0">
              <a:lnSpc>
                <a:spcPct val="85000"/>
              </a:lnSpc>
              <a:buFont typeface="Arial" charset="0"/>
              <a:buNone/>
              <a:defRPr/>
            </a:pPr>
            <a:endParaRPr lang="es-AR" sz="3200" b="1" dirty="0">
              <a:solidFill>
                <a:schemeClr val="bg1"/>
              </a:solidFill>
              <a:latin typeface="Times New Roman" pitchFamily="18" charset="0"/>
              <a:cs typeface="Times New Roman" pitchFamily="18" charset="0"/>
            </a:endParaRPr>
          </a:p>
          <a:p>
            <a:pPr>
              <a:lnSpc>
                <a:spcPct val="85000"/>
              </a:lnSpc>
              <a:defRPr/>
            </a:pPr>
            <a:r>
              <a:rPr lang="es-ES_tradnl" sz="3200" dirty="0">
                <a:solidFill>
                  <a:schemeClr val="bg1"/>
                </a:solidFill>
                <a:latin typeface="Times New Roman" pitchFamily="18" charset="0"/>
                <a:cs typeface="Times New Roman" pitchFamily="18" charset="0"/>
              </a:rPr>
              <a:t>La Iglesia ha recibido de Cristo el mandato apostólico: «id, pues, y haced discípulos a todos los pueblos, </a:t>
            </a:r>
            <a:r>
              <a:rPr lang="es-ES_tradnl" sz="3200" dirty="0" smtClean="0">
                <a:solidFill>
                  <a:schemeClr val="bg1"/>
                </a:solidFill>
                <a:latin typeface="Times New Roman" pitchFamily="18" charset="0"/>
                <a:cs typeface="Times New Roman" pitchFamily="18" charset="0"/>
              </a:rPr>
              <a:t>bautizándoles …».</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Con </a:t>
            </a:r>
            <a:r>
              <a:rPr lang="es-ES_tradnl" sz="3200" dirty="0">
                <a:solidFill>
                  <a:schemeClr val="bg1"/>
                </a:solidFill>
                <a:latin typeface="Times New Roman" pitchFamily="18" charset="0"/>
                <a:cs typeface="Times New Roman" pitchFamily="18" charset="0"/>
              </a:rPr>
              <a:t>su doctrina y con su actividad apostólica, la Iglesia contribuye a la recta ordenación de las cosas temporales, de modo que sirvan al hombre para alcanzar su fin último y no lo desvíen de él</a:t>
            </a:r>
            <a:r>
              <a:rPr lang="es-ES_tradnl" sz="3200" dirty="0" smtClean="0">
                <a:solidFill>
                  <a:schemeClr val="bg1"/>
                </a:solidFill>
                <a:latin typeface="Times New Roman" pitchFamily="18" charset="0"/>
                <a:cs typeface="Times New Roman" pitchFamily="18" charset="0"/>
              </a:rPr>
              <a:t>.</a:t>
            </a:r>
            <a:endParaRPr lang="es-ES" sz="3200" dirty="0" smtClean="0">
              <a:solidFill>
                <a:schemeClr val="bg1"/>
              </a:solidFill>
              <a:latin typeface="Times New Roman" pitchFamily="18" charset="0"/>
              <a:cs typeface="Times New Roman" pitchFamily="18" charset="0"/>
            </a:endParaRPr>
          </a:p>
        </p:txBody>
      </p:sp>
      <p:sp>
        <p:nvSpPr>
          <p:cNvPr id="1434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434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53768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2789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0419A16-913E-4B8D-A7C5-82E968C9B5DC}" type="slidenum">
              <a:rPr lang="es-ES" smtClean="0"/>
              <a:pPr>
                <a:defRPr/>
              </a:pPr>
              <a:t>13</a:t>
            </a:fld>
            <a:endParaRPr lang="es-ES"/>
          </a:p>
        </p:txBody>
      </p:sp>
      <p:pic>
        <p:nvPicPr>
          <p:cNvPr id="14347" name="Picture 12" descr="http://www.yamita.org/postales/data/media/3/Id%20por%20todo%20el%20mundo%20y%20predicad%20el%20evangeli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50088" y="1055688"/>
            <a:ext cx="46799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4" descr="http://3.bp.blogspot.com/__Xx3C8g5WVg/TT4mMVMZGNI/AAAAAAAAADU/y6vgTwky_MU/s1600/Wallpaper%2BId%2Bpor%2Btodo%2Bel%2Bmundo%2By%2Bpredicad%2Bel%2Bevangelio%2Ba%2Btoda%2Bcriatur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0088" y="5160963"/>
            <a:ext cx="467995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9 Marcador de contenido"/>
          <p:cNvSpPr>
            <a:spLocks noGrp="1"/>
          </p:cNvSpPr>
          <p:nvPr>
            <p:ph idx="1"/>
          </p:nvPr>
        </p:nvSpPr>
        <p:spPr>
          <a:xfrm>
            <a:off x="6977063" y="839788"/>
            <a:ext cx="49688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Los medios que la Iglesia utiliza para llevar a cabo su misión son, ante todo, espirituales: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predicación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del Evangelio,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administración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 los sacramentos,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oración.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También necesita utilizar medios materiales, adecuados a la naturaleza de sus miembros que son personas humanas; estos medios han de ser siempre conformes al Evangelio. </a:t>
            </a:r>
            <a:endParaRPr lang="es-ES" sz="3200" smtClean="0">
              <a:solidFill>
                <a:schemeClr val="bg1"/>
              </a:solidFill>
              <a:latin typeface="Times New Roman" pitchFamily="18" charset="0"/>
              <a:cs typeface="Times New Roman" pitchFamily="18" charset="0"/>
            </a:endParaRPr>
          </a:p>
        </p:txBody>
      </p:sp>
      <p:sp>
        <p:nvSpPr>
          <p:cNvPr id="153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536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8826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26603B4C-3547-44FA-AC74-5BAF6D2797BA}" type="slidenum">
              <a:rPr lang="es-ES" smtClean="0"/>
              <a:pPr>
                <a:defRPr/>
              </a:pPr>
              <a:t>14</a:t>
            </a:fld>
            <a:endParaRPr lang="es-ES"/>
          </a:p>
        </p:txBody>
      </p:sp>
      <p:pic>
        <p:nvPicPr>
          <p:cNvPr id="1537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825" y="51609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http://patriciolabbe.files.wordpress.com/2010/01/mappamondo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1354138"/>
            <a:ext cx="5751513"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http://iglesiamisioneracristosalva.com/image/4197386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256" y="5065033"/>
            <a:ext cx="5133875" cy="34051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9 Marcador de contenido"/>
          <p:cNvSpPr>
            <a:spLocks noGrp="1"/>
          </p:cNvSpPr>
          <p:nvPr>
            <p:ph idx="1"/>
          </p:nvPr>
        </p:nvSpPr>
        <p:spPr>
          <a:xfrm>
            <a:off x="1689100" y="984250"/>
            <a:ext cx="5964238"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La Iglesia necesita  </a:t>
            </a:r>
            <a:r>
              <a:rPr lang="es-ES_tradnl" sz="3200" b="1" smtClean="0">
                <a:solidFill>
                  <a:srgbClr val="FFFF00"/>
                </a:solidFill>
                <a:latin typeface="Times New Roman" pitchFamily="18" charset="0"/>
                <a:cs typeface="Times New Roman" pitchFamily="18" charset="0"/>
              </a:rPr>
              <a:t>independencia</a:t>
            </a:r>
            <a:r>
              <a:rPr lang="es-ES_tradnl" sz="3200" smtClean="0">
                <a:solidFill>
                  <a:schemeClr val="bg1"/>
                </a:solidFill>
                <a:latin typeface="Times New Roman" pitchFamily="18" charset="0"/>
                <a:cs typeface="Times New Roman" pitchFamily="18" charset="0"/>
              </a:rPr>
              <a:t> para realizar su misión en el mundo.</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No necesita un predominio de carácter político o económico.</a:t>
            </a:r>
            <a:endParaRPr lang="es-ES"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El Estado </a:t>
            </a:r>
            <a:r>
              <a:rPr lang="es-ES_tradnl" sz="3200" smtClean="0">
                <a:solidFill>
                  <a:schemeClr val="bg1"/>
                </a:solidFill>
                <a:latin typeface="Times New Roman" pitchFamily="18" charset="0"/>
                <a:cs typeface="Times New Roman" pitchFamily="18" charset="0"/>
              </a:rPr>
              <a:t>es una institución que deriva de la natural sociabilidad humana.</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Su finalidad es el </a:t>
            </a:r>
            <a:r>
              <a:rPr lang="es-ES_tradnl" sz="3200" b="1" smtClean="0">
                <a:solidFill>
                  <a:srgbClr val="FFFF00"/>
                </a:solidFill>
                <a:latin typeface="Times New Roman" pitchFamily="18" charset="0"/>
                <a:cs typeface="Times New Roman" pitchFamily="18" charset="0"/>
              </a:rPr>
              <a:t>bien común </a:t>
            </a:r>
            <a:r>
              <a:rPr lang="es-ES_tradnl" sz="3200" smtClean="0">
                <a:solidFill>
                  <a:schemeClr val="bg1"/>
                </a:solidFill>
                <a:latin typeface="Times New Roman" pitchFamily="18" charset="0"/>
                <a:cs typeface="Times New Roman" pitchFamily="18" charset="0"/>
              </a:rPr>
              <a:t>temporal de la sociedad civil.</a:t>
            </a:r>
          </a:p>
          <a:p>
            <a:pPr>
              <a:lnSpc>
                <a:spcPct val="85000"/>
              </a:lnSpc>
            </a:pPr>
            <a:r>
              <a:rPr lang="es-ES_tradnl" sz="3200" smtClean="0">
                <a:solidFill>
                  <a:schemeClr val="bg1"/>
                </a:solidFill>
                <a:latin typeface="Times New Roman" pitchFamily="18" charset="0"/>
                <a:cs typeface="Times New Roman" pitchFamily="18" charset="0"/>
              </a:rPr>
              <a:t>Este bien no es sólo material;  también espiritual, pues los miembros de la sociedad son personas con cuerpo y alma. </a:t>
            </a:r>
            <a:endParaRPr lang="es-ES" sz="3200" smtClean="0">
              <a:solidFill>
                <a:schemeClr val="bg1"/>
              </a:solidFill>
              <a:latin typeface="Times New Roman" pitchFamily="18" charset="0"/>
              <a:cs typeface="Times New Roman" pitchFamily="18" charset="0"/>
            </a:endParaRPr>
          </a:p>
        </p:txBody>
      </p:sp>
      <p:sp>
        <p:nvSpPr>
          <p:cNvPr id="1639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639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4229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4D9E10F-B0AB-47E8-A811-FC5EBBDF5117}" type="slidenum">
              <a:rPr lang="es-ES" smtClean="0"/>
              <a:pPr>
                <a:defRPr/>
              </a:pPr>
              <a:t>15</a:t>
            </a:fld>
            <a:endParaRPr lang="es-ES"/>
          </a:p>
        </p:txBody>
      </p:sp>
      <p:pic>
        <p:nvPicPr>
          <p:cNvPr id="19468" name="Picture 12" descr="http://bautistareformado.files.wordpress.com/2010/02/mision_clip_image00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24700" y="1056184"/>
            <a:ext cx="4076700" cy="5114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70" name="Picture 14" descr="http://www.vidarealframingham.net/site/wp-content/uploads/2010/06/MISION-IGLESIA.jpg"/>
          <p:cNvPicPr>
            <a:picLocks noChangeAspect="1" noChangeArrowheads="1"/>
          </p:cNvPicPr>
          <p:nvPr/>
        </p:nvPicPr>
        <p:blipFill rotWithShape="1">
          <a:blip r:embed="rId5">
            <a:extLst>
              <a:ext uri="{28A0092B-C50C-407E-A947-70E740481C1C}">
                <a14:useLocalDpi xmlns:a14="http://schemas.microsoft.com/office/drawing/2010/main" val="0"/>
              </a:ext>
            </a:extLst>
          </a:blip>
          <a:srcRect l="3501" t="10597" r="22250" b="31097"/>
          <a:stretch/>
        </p:blipFill>
        <p:spPr bwMode="auto">
          <a:xfrm>
            <a:off x="7686650" y="6651624"/>
            <a:ext cx="4186758" cy="1616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2413" y="2784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2413" y="61134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70326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9 Marcador de contenido"/>
          <p:cNvSpPr>
            <a:spLocks noGrp="1"/>
          </p:cNvSpPr>
          <p:nvPr>
            <p:ph idx="1"/>
          </p:nvPr>
        </p:nvSpPr>
        <p:spPr>
          <a:xfrm>
            <a:off x="6972300" y="985838"/>
            <a:ext cx="494030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El progreso social requiere medios materiales y otros muchos bienes de carácter espiritual: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paz,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*el orden,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justicia,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libertad,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seguridad, etc.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Estos bienes sólo pueden alcanzarse mediante el ejercicio de las virtudes sociales, que el Estado debe promover y tutelar (p. ej. la moralidad pública).</a:t>
            </a:r>
            <a:endParaRPr lang="es-ES" sz="3200" smtClean="0">
              <a:solidFill>
                <a:schemeClr val="bg1"/>
              </a:solidFill>
              <a:latin typeface="Times New Roman" pitchFamily="18" charset="0"/>
              <a:cs typeface="Times New Roman" pitchFamily="18" charset="0"/>
            </a:endParaRPr>
          </a:p>
        </p:txBody>
      </p:sp>
      <p:sp>
        <p:nvSpPr>
          <p:cNvPr id="1741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741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56689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9890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1B7A07A-6C7E-4453-BAF6-4792DC95F0BD}" type="slidenum">
              <a:rPr lang="es-ES" smtClean="0"/>
              <a:pPr>
                <a:defRPr/>
              </a:pPr>
              <a:t>16</a:t>
            </a:fld>
            <a:endParaRPr lang="es-ES"/>
          </a:p>
        </p:txBody>
      </p:sp>
      <p:pic>
        <p:nvPicPr>
          <p:cNvPr id="17419" name="Picture 12" descr="http://fundacolectivos.files.wordpress.com/2011/05/imagescau5cpuo.jpg?w=175&amp;h=1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213" y="5911850"/>
            <a:ext cx="2452687"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4" descr="http://fundacolectivos.files.wordpress.com/2011/05/imagesca1ctus01.jpg?w=194&amp;h=134"/>
          <p:cNvPicPr>
            <a:picLocks noChangeAspect="1" noChangeArrowheads="1"/>
          </p:cNvPicPr>
          <p:nvPr/>
        </p:nvPicPr>
        <p:blipFill>
          <a:blip r:embed="rId5">
            <a:extLst>
              <a:ext uri="{28A0092B-C50C-407E-A947-70E740481C1C}">
                <a14:useLocalDpi xmlns:a14="http://schemas.microsoft.com/office/drawing/2010/main" val="0"/>
              </a:ext>
            </a:extLst>
          </a:blip>
          <a:srcRect r="2972" b="8057"/>
          <a:stretch>
            <a:fillRect/>
          </a:stretch>
        </p:blipFill>
        <p:spPr bwMode="auto">
          <a:xfrm>
            <a:off x="4240213" y="3914775"/>
            <a:ext cx="2452687"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6" descr="http://fundacolectivos.files.wordpress.com/2011/05/imagesca7d5zkx.jpg?w=161&amp;h=16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213" y="1004888"/>
            <a:ext cx="23764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AutoShape 18" descr="data:image/jpg;base64,/9j/4AAQSkZJRgABAQAAAQABAAD/2wCEAAkGBhAQEBQUEBIWFRUVFBYVFRYVFRQUExcaFhQVFBcXFRYXHCYfFxkkGhQXHy8gIycpLCwsFR4xNTAqNSYrLCkBCQoKDgwOGg8PGiwkHyIsLC01LCksKSwvLC8sLCkuLSwqLCwsLS0sLCwsLC0uLCkpLDUsLCwpLCwsKSwpKTUsLP/AABEIALcBEwMBIgACEQEDEQH/xAAcAAEAAgIDAQAAAAAAAAAAAAAAAQcFBgIECAP/xABIEAABAwICBgYGBwQJBAMAAAABAAIDBBEFMQYHEiFBURMiYXGBkSMyQlKhsQgUYnKCksEzk8LSFyVTVHOistHwQ2N0gzQ1s//EABsBAQACAwEBAAAAAAAAAAAAAAAEBQMGBwIB/8QAOREAAgIBAQUFBQYEBwAAAAAAAAECAwQRBRIhMVEGQWFxkYGhsdHwExQiMsHhIzNy8RYkNDVSgqL/2gAMAwEAAhEDEQA/ALxQooKAhclxXJACoCkqAgF0uoKICbpdQiAm6bSi6xeN6SU1G3aqJA2+Tc3u+60byvjaS1Z7hCU3uwWr8DKbS4TVLWC73BoHFxAHmVU2Oa3Z33bSMETfefZ0h7hk34rSK/FJqh21PK+Q/acSPAZBQp5sI/l4my4nZrJtW9a1Fer+vaXhW6xcOiznDjyjBefgLLCT65aQepDM7tOw0fF11UCXUaWbY+RfVdmMSH5237dPgW1/TPB/dpPzMRuuen408vg5h+ZCqUNJyUFePvdvX3Gf/D+z3yj/AOn8y7KPWzh8nrGSP77N3m0lbFh+kdLUfsZmPPIOF/LNeclIdY3GYyPEdxWWOdJc0Qruy1El/Cm17z05tqbqg8G0/rqWwbLttHsS3ePA5jzVi6Pa0KWoIbP6CQ7usbxk9j+HjZS68qE+HJmt5mwsrF1lpvR6r5G73S64MeDvC5KUUZN0uoRATdSuKkICUREAREQBERAEREAUFSoKAhclxXJACuIUlAgIKIUQBQ54Gah7wASTYAXJOQ71UOnusJ1QXQUriIgSHvB3ydjSMmfNYrbY1rVk/AwLc2zcr9r6Gc0x1otiLoqKz3jc6U72N5ho9o9uQ7VVlZWyTPL5Xl7jm5xuV8Vt2iWruettJJeKHMEjrv8AuA8O0qplOy+Wh0KnHw9kU70uD6vm/L5I1ampXyODI2l7jk1oJPkFueC6p6uazp3NgaeB60nkNw81aOB6N01GzZgjDebs3n7zsysmApleFFcZmt5naa6b3cdbq6vi/kjTcP1VUEdi8PlI99xA/K2wWwUujVHEAGU8Qt9ht/MhZNFLjXCPJGuW5mRc9bJt+0+DKGICwjYO5rR+i+UuEwO9aGM3zuxv+y7iL3ojBvyXezXMQ0Aw+b1qdrTzZdh/yrWMW1OxnfSzFp92QbTfzDerKSyxSphPmibRtPLof4LH5Piveeesb0SrKO/TxEN99vWjP4hl42WHXpt8QcLEAg5g7we8LQ9KNVkM15KS0Umez/0neHsnu3KDbhNcYehtWB2mjJqGUtPFcvajRtFtPaihIbfpIeMbjl9x3DuyVx4DpFBWxCSB1/eadz2Hk4cF5/xDDpaeQxzMLHjMH5g8R2hfXBsampJRJA4tcMx7LhycOIWOnJlW92fIm7S2LRmx+2o0UufDk/rqej0WB0U0rir4dpnVe3dJGTctP6tPArPK2jJSWqOeW1Tqm4TWjQUhQpC9GMlERAEREAREQBERAFBUqCgIXJcVyQEFAhQICChKFavp/pR9SpjsH0sl2R9nN/h87LzKSitWZqKZ32KuHNmp6ztNNpzqSnduG6Zw4nPowfn5Ktlyc4k3JuTmTmb8T2re9WuhYqHfWJ23iYfRtOT3Dj90HzKpXvZFh0yMaNj4fHu9WzuaAau9vZqKtu7OOIjPk545ch5q0msAFhu+SkBSreqtVx0RzrOzrc2z7Sx+S7kERFlIQREQBERAEREAXyqKhsbS57g1rQS4k2AAzJKVNS2Npc8hrWi5JNgAOJKpfTrTt1a7o4SWwNPcZCPad2ch5rDdcqlqyy2ds6zOs3Y8Eub6fufHT3S5tfKBG0CKO4Y4jru7exvILVVIF1Ymj+qoy0z31JLJXt9E33OILxxJ5clUKM75NnRZX4uyaIwk9FyXXxfzNJwPGpaOZssRsW5jg5vFruYV+YBjkVZAyaLJ24g5tcM2ntBXnuvoXwSOjkaWvYbOB/TsOY7Ctk1eaUmjqQx59DKQ12/c12TX/oVlxrnXLclyK7bmzY5lP3ir8yXqvrkXkpC4tK5BXBzklERAEREAREQBERAFBUqCgIXJcVyQEFAoUhAcHHtVB6caQfXax7wbxt9HHy2WnPxNz5K2tYGMfVaGVzT1n+jb3v3E+AuqGCrc2zlBG69lsNNyyZeS/UyejmCOrKlkLfaN3H3Wj1j/AM4legqGjZDG2OMbLWNDWjsC0XVHgXRwOqHDrSnZZ9xp/VwPkFYVlnxKtyGveys7QZzyMl1xf4YcPb3hERSzXQiJdAEREAREQBfKoqWRtc57g1rQSXE2AAzJSpqWRtc97g1rQS5x3AAZkqldOtOXVzjHFdtO07hkZCPacOXILBdcqlq+ZZ7N2bZnWbseCXN9CdOdOnVzujiu2Bp3DIyH3nDlyC1EC5/4UAurX1favuh2airb6TONhyZuG9w9/wCSqoxnkT4m/wB1+NsfGUYryXe34jV/q96LZqKtvpM44z7HIu+38lYikBFcV1xrWiOb5eXbl2Oy18fgVzrX0X24/rcY6zABLbizIO8L+Sqiy9L1MDZGOY4Xa4FpHMEWK88Y9hLqWplhd7DiAebTvafEWVdm1br30bp2azvtK3jTfGPLy/YuDVxpD9aowHm8kPo38yLdRx7x8ituaqP1YYx0Fc1h9WYdGe/eWnz3fiV4NKm41m/XqzWttYf3XLklyfFe39yURFIKYIiIAiIgCIiAKCpUFAQuS4rkgICBSuIQFVa5cRJkghGQa6Q95OyPgD5quoIS97WjNzg0d7iAPmtk1k1nSYlNyZsxj8LQT8SvhoHQ9NiNOOAftn8ALvmAqS38dzXidQwEsTZil0i5evE3HWlpHPguHUraJ4Y/bEVyxr+q2NxO527Oyqn+nPG/7wz9zF/Ktw+klWb6KLslefHYaPkVV2iGhlTikr4qXZ22RmQ7ZLQQHNba9s7u4q6S0WhzGUnJtvvLK0K1/T9MyPEmsdG5wHTMbsOZfcC5o3ObztYjtyV77Yte4tn2W53XiWaEseWuFi0lrhxBBsR5q98e01fFopTODz0tRE2mDvas3aZIfyx2vzcvp5MLrE14zvldDhj+jiYSDOAC+QjcSy+5rORzPYtNwvWxi8EgeKySSx3sld0jD2EOy8LLU2RlxAaCSTYAAkknIAcV2MRwiemcG1EUkTiLhsjHMJHMBw3hAer9ANN4sWpBKwbL2nZljvcsda+7m05g/wCy1XXXp5V4YKUUbwx0plL7sa/c3YAttAgb3FVzqFx0wYqIierUxujPLab6Rh7+q4fiKyP0jazar6eO/qU+14vkdw4bmBAYL+nLG/7wz9zF/Kt10C18SSzNhxJrAH7mzMBaGnh0jb22T7wy5Ks9E9BZsRhqZIpGMFMwOPSXAdfaOyHZA9XjzXawjBxCLne859nYFguuVS48y02bs2zOs3Y8Irm+hYGnOnL653RxEtgadwyMhGTndnILULqSVreNY3tXZGer7R59g7FVRjPInqb/AHXY2x8ZKPsXe2WfVYM/DMKdiJLenPRfVwQ17WdI5vXINw52yTbldYPRfXBjNTW00Lp27Ms8THehiHVc8B28N3brrI6W48JtE6EXu4yshN8/QiQH4Nb5rT9T1J0mNUg917n/AJI3u+YCuK61WtEc3y8uzLtdlj4/DyPSOmGlcOGUr6ibeBuYwW2nvPqsbf4ngAV5yx3XFi1VIXNqXwNv1Y4DsBo+8Os49pKzOvvSUz4gKZp6lK0AjgZHgOcfAFrfAqvMPwaoqSRTwySlou4Rsc8gczsg2CyEQsXQTXdWU8zWV8jp4HGznOAMsf2g4b3DmDfdktz1uUDS+CpjILZWbNxvBsA5hB7QfgvPjmlpscxnfNXPo/Wms0ZAcbvo59jfnskjZ/yybPc1YMiO9W0W2xr3Tm1y6vT1Ndpqh0b2vabFjg4Htabj5L0nQVAkiY8ZOa1w8QD+q80K+tXVZ0uGwE5taWfkcW/ooWDLi4my9q6dYV29Hp6/2NlREVoaIEREAREQBERAFBUqCgIXJcVyQBcVyK4oDzzpcf6wqv8AyJf9Z/2Wa1UNBxFt+EUluzcFhNLf/n1X/kS/63LOapz/AFiP8J/6Kjr/AJ68zqeb/tctP+C+Bg/pGVm1iEEfuUwPi+R/6NC1XV5rAODune2ASvlY1jSXbIZYlxJAHWudnduyXf14VW3jU44MbCwfumuPxcVquGaL1tUwvpqaWVoOyXRxue24ANrgZ7x5q8OWHQqah0j3Pebue4uceZcSSfNWFrLhdBhmDQOuCKaSVw4Xkcx3nvK72r/UlVzTskxCMwwMcHFjrdLJY+rsj1W3zJ8FkvpJQETUTrbujlaPBzD8iEBifo+4EyfEXyvAP1eLaYDwe9waHeADvEhb99IPDmPwxkpHWinZsnjZ4LXDuO4/hVY6l9MYcOrnfWHbMU8fRl/Bjg4Oa51vZzHith146xaasjipaOQStD+llkb6lw0ta1p4+sSfBAaNqweRjFFb+3aPA3B+BKz2vKUy409rRcsiiZYfd2v4l0NTtIHYtFI47LKdsk8jjk1rGFovy6zmjxWX0jmjqMQqalu/pZOqTmGgBosDlksF1yqXHmWmzdm2Z1m7HhFc30MXgsUlPA+La3SOa+QDiWAhoJ4gXO7mV2QL7hn5nyULftTmF0tUZag9d8EgY1p9UEt2g/tOYHcqqMZ5E9Tf778fZGNuxXku9v67zRdYOAy0FJTmU7MlQ55LBbqsYGW2vtEu+CrsMJBIG4ZnlfK6tz6R9VespY/dp3O/PIR/AtO0PwL6zQ4o4C7oaeORvMbMoe634GuVxXXGtaI5vl5duXY7LXx+Bj5saLsLipifUq5ZQOQdFG35h3mtt+j/AExdi+1wZBKT47LP4lWpKuP6N1Jepq5LerExl/vPJP8AoWQiFaaZ1hmxGrkObqmU+HSEAeQC9E6k8GZT4RC8NAfPtSvPE9ZzWXPY0D4rzjpVA6OuqmuFi2omB/eOV26qNZ1BDhbIaqdsUlOHCzr9dpc5zSy3rHrWtnuQFd678OZDjE2wABIyOUgCw2nNs495LSfFZ/VXc4LiozAMZA4X2Tc/ALQ9PtJRiOIT1LRsteQGA5hjGhjb9pDbnvVo6s6F0WjdZL/bPeR3MDY/nteS8WfkfkScT+fD+pfE1FXbqnP9Wt/xJPmqSV26p/8A65v+LJ8wqrC/mew3/tP/AKJf1L4M3JERXBzcIiIAiIgCIiAKCpUFAQpChSEAKgKSgQFB6wqPo8SqB7zhIPxtB+d1z1c1YjxKG/t7TPzNNviAs3rioNmpiltufGWk9rCf0d8Fo+HVRhmjkHsPa/8AK4H5BUln8O7XxOoYv+b2Wo9Yae1LQ1rWTUCTF61wy+sPH5Ts/wAKvbUNSbGDMda3STSv77ODB3+osHPqDpqt7qj67L6Zxl3Rst6Ql+7f2qydE9HmYfRxUzHFzYgRtEWLiXFxJAy3uV2jmDWj0MvZVvr10ZdV4b0sYJkpndJYbyWEbMg8Bsu/CVZChzARvQ+HiGy5xRlxAAuTuCvjTTUPSuc+emqBSssXPY9pfE3iSwg3aPs7+xVzQ4JHTudsu6Q3ID7FtxzAOV1guuVS17y02Zs2zOs3Y8IrmyMFw807HC5u8APAO6wO0Aee/f3gLvXUtbc2G++4AZ+C3yh1MPqacGoqHwOdvLGNa4gHIOJOfYFVRhPInqb9ffjbIx1FLyXe39d5X2m+DzU9FST7XUqts2HAN2S257QSVnfo64oWV08BO6WDb/FE8fwvcrP0n1ZQ11BTUZlcxtNsbL2taXENjMe8E2F8/BYjRLUnFhtZHUxVcjnR7XVLGBrg5paWkg9vwVzXWq46I5xl5dmXY7LH+3gVnr9rNvGC2/7OCJnde7z/AK1tP0f8HE1FiG1lNaC/Z0b7/wD6LY9LNSEOI1ktTJVyNdIW9UMYQ0NaGgAk9i2TQHQWPCIHwxyOk25DIXOAafVa0Cw7s+1eyIeTKundHI5jhZzHOaR2tJB+IV8/Rup7UtW+290zG357Md7f5/iu5jmoCmqqmaf61IzpZHSFjY2kNLztEAk795K3DQLQiPCKd0EcjpA6UyFzmhrt7Wttu5BnxQFGa89GXU2JumA9HVDpGn7QAbI3vuA78Sri69k6UaLU2I05gqWbTTvBBs5jhezmngd/cciqgqPo2y7Z6OtZsX3bUTtu3bZ1roCocIwuWqnjhhbtSSODWgczz5AZnsC9KaU4dHh2BNpo8mtjiB94k7T3eJDj4rt6A6rKTCeu0mWcixmcLWBzbG29mjmd5PPgsLrkxEeggB4ukcPDZbfzcsGRLdrbLPZFP22ZXHx19OJWKvbVnSmPDIb+1tv8HPJHwsqKawkgDMmw7zuC9I4NR9DTxRjdsRtb5NAUHBj+Js2rtVdpTCrq9fT+53URFamhBERAEREAREQBQVKgoCFIUIgJKBQUCA0/WjhBnoXOaLuhd0nbYAh/wN/BUkvTM8TXtLXC4cCCDxB3ELzxpHgzqOpkhdezT1SeLTvafLd4FVebXxUzeuy2WnGWO+7iv1+vEtfVbjfT0QjcevAdg9rc2Hy3eC3RUFoPpH9Sq2vd+zf1JB2E7neBsfNX1HIHAEG4IuCON1Kxbd+Hiii27hPFym0vwy4r9Uc18ausZExz5HBrWi7nHcAFFZWMiY58jg1rQS4nIBUnpvpu+ufsMJbA09VuReRk9/6Dgvd1yqjq+ZG2bs2zOs0jwiub6fuTpvpw+vfsR3bA09VuRefef+g4LVWtJNhvJ3ADed/II1hJAAuSQABvJJyACtzV/q/FPaoqm+mzYw5R34nm/wCSqoQnkT1ZvuRkY2x8ZRivJd7fV/MjV/q/EGzUVTbykXYw2Ij7Tzf8vNWAEspVxXWq1ojnGVlWZVjttfF+7yCIiyEUIiIAiIgCIiA4vdYXJXn7TDGvrdZLIPV2thn3W7gfHefFWhrM0lFNSmJh9LMC0fZb7TvLd4qlVWZtvKCN47L4W6pZMu/gv1Zser/CTUV8QtdsZ6V3KzN4+NlfTVoWqjAOhpjO8EPm9W/BjcvM7/Jb81ScWvcr495SbfzFk5bUeUeHzJREUoogiIgCIiAIiIAoKlQUAQIgQEIpKhAQQtE1paL/AFiETxi8kIO0Bm6PM95Gfmt8XFzbrxZBTi4sk4mTPGujbDmjzIrQ1c6dsbEYKp4b0bSY3u4sAvsntHDmFgNYmhxo5jLEPQSO3WH7Nx3lp7Cb277cFpypk548zpVlWPtjFT69/en3m1ab6cPr37DLtgaeq3i8j23/AKDgtWawkgAXJNhbeTfgO1GMLiAASTuAG8knkFbur/V+KcCepF5iLsYcowefN/ySEZ5E9WecjIxtj4yjFeS72+r+Y1f6vxTgT1TbzHexh3iMdvN/yW/2UAKVcwrUFojm+VlWZVjtterfu8giIvZGCIiAIiIAiIgF10cYxeKlhfLK6zWjxJ4AcyTuXPE8TipozJM4NY3Mn4ADiTyVH6ZaXyYhLfe2Jv7Nnzc7m4/BR771UvEt9lbMnnWdILm/0XiY/SHHJK2ofNJm7c1vBrR6rR4fEldjRHRx1dUtjA6g60p5MGY7zkFiqWlfK9rI2lz3ENa0ZklXvoXos2gpwzcZHdaR3M8h9kZDxVdRW7p70jdNrZ0NnYyqq4Sa0S6LqZ2CIMaGtFg0AADIACwAX1CgKQrk5prqSiIgCIiAIiIAiIgCgqVCAlERAQVCkqEAREQHWxDD4543RytDmOFiD/zcVR2mWhktBJfe6Fx6j+X2X8nfNX0vhW0MczHMlaHMcLFrhcFYLqVavEttmbTswLNVxi+a+XieamSFpBabEG4I3EEcQrN0Q1piwirj2CYZf+wDLvCxOmGrSWmJkpQZIcy3eZGfzN7c1o6qk7MeRvk68PbFOvP4r69D0xT1DZGhzHBzSLgggg9xC+gK884HpRVURvBIQ3ix3WjP4eHeFYeC634HACqjdG73mddniPWHkVY15cJ8+DNPzez2VjvWtb8fDn6FiIsbh+kdJOB0M8br8A4bXlmsiHKUmnyNfnCUHpJaeZKJdLr6eQi+M9Wxgu9zWgcXENHxWuYtrIoKe46TpXe7F1vjkPNeJTjHmzPTj23PSuLfkjaLrA6SaaUtC09I7aktujbvee/3R2lVvj2tWqnu2AdAzK4O1Lb72TfDzWlySucSXEkneSSSSe0nNQbcxLhA2jA7NWSallPRdFz9vQy+kuldRXv2pXWYD1I2+q3/AHd2lYqCBz3BrGlznGwA3knkF28GwKesk2IGFx4nJre1zuCuTQ/QWGhG0bSTEdaS24cwwHIduZUaumd8tWX+btHG2XV9lWlr3RXxf1xOroHoI2jb0swBncO8Rg+y3t5lbpZQApVvCCgtEc5ycmzJsdlj1bCkKFIXsjkoiIAiIgCIiAIiIAoClQEBKIiAgqFJUIAimyWQEIpslkBxIWpaS6uKWrJe30Mp37TANlx+23I943rb7KLLzKEZrSSM9GRbjy36pNPwKDxzQStpDd8Zez347vb4jNvj5rXl6cLFhcV0Loqm/SwM2j7Teo/8zbKBZgrnBm2YnamS/DkQ18V8jz6Cu9S47VRfs55WgcA91vK6squ1NQH9jO9nY4NeP0KwdTqerWn0ckLx2lzD8iozx7ocvcXcdtbOyOE5L/sjXotNsQaLCqk8SD8wvlNpZXPvtVUu/PrkfJZ/+iPEP+1+8P8AKpbqixDnCP8A2O/Rq+bl/Rnv71spcU4e406epfIbyPc4/acXfMr5KyqLUw//AK1S0dkbLnzcf0WxYZqroId72umP/cd1fytsPNeliWy5mC3tDg0rSHHyXz0KcocMmndswxvkPJrSfM8Fv2j2qN7rOrXbI/s4zdx7HPyHh5qz6TD44m7MTGsbyaA0fBffZUuvDjHjLia7m9pMi78NK3F6v1OphuFQ00YjhYGNHAD4nme1dtTZLKaloaxKTk9ZPVkIpsll9PhCkJZSgCIiAIiIAiIgCIiAIiIAiIgCiyIgJREQBERAEREAREQBERAEREAREQBERAEREAREQBERAEREAREQBERAEREB/9k="/>
          <p:cNvSpPr>
            <a:spLocks noChangeAspect="1" noChangeArrowheads="1"/>
          </p:cNvSpPr>
          <p:nvPr/>
        </p:nvSpPr>
        <p:spPr bwMode="auto">
          <a:xfrm>
            <a:off x="82550" y="-84931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7423" name="Picture 20" descr="http://static.shock.com.co/sites/shock.com.co/files/5db7f8a7b21dfba3d3b231e6a150a4eb.jpg"/>
          <p:cNvPicPr>
            <a:picLocks noChangeAspect="1" noChangeArrowheads="1"/>
          </p:cNvPicPr>
          <p:nvPr/>
        </p:nvPicPr>
        <p:blipFill>
          <a:blip r:embed="rId8" cstate="email">
            <a:extLst>
              <a:ext uri="{28A0092B-C50C-407E-A947-70E740481C1C}">
                <a14:useLocalDpi xmlns:a14="http://schemas.microsoft.com/office/drawing/2010/main" val="0"/>
              </a:ext>
            </a:extLst>
          </a:blip>
          <a:srcRect l="14975" r="18468"/>
          <a:stretch>
            <a:fillRect/>
          </a:stretch>
        </p:blipFill>
        <p:spPr bwMode="auto">
          <a:xfrm>
            <a:off x="1779588" y="5911850"/>
            <a:ext cx="226536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2" descr="Poder de policia y moralidad publica"/>
          <p:cNvPicPr>
            <a:picLocks noChangeAspect="1" noChangeArrowheads="1"/>
          </p:cNvPicPr>
          <p:nvPr/>
        </p:nvPicPr>
        <p:blipFill>
          <a:blip r:embed="rId9">
            <a:extLst>
              <a:ext uri="{28A0092B-C50C-407E-A947-70E740481C1C}">
                <a14:useLocalDpi xmlns:a14="http://schemas.microsoft.com/office/drawing/2010/main" val="0"/>
              </a:ext>
            </a:extLst>
          </a:blip>
          <a:srcRect t="17654" b="41322"/>
          <a:stretch>
            <a:fillRect/>
          </a:stretch>
        </p:blipFill>
        <p:spPr bwMode="auto">
          <a:xfrm>
            <a:off x="1779588" y="3868738"/>
            <a:ext cx="22733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24" descr="http://www.sanjuanbautistacali.com/jpg/paz.jpg"/>
          <p:cNvPicPr>
            <a:picLocks noChangeAspect="1" noChangeArrowheads="1"/>
          </p:cNvPicPr>
          <p:nvPr/>
        </p:nvPicPr>
        <p:blipFill>
          <a:blip r:embed="rId10" cstate="email">
            <a:extLst>
              <a:ext uri="{28A0092B-C50C-407E-A947-70E740481C1C}">
                <a14:useLocalDpi xmlns:a14="http://schemas.microsoft.com/office/drawing/2010/main" val="0"/>
              </a:ext>
            </a:extLst>
          </a:blip>
          <a:srcRect l="6030" t="9087" r="5881" b="10925"/>
          <a:stretch>
            <a:fillRect/>
          </a:stretch>
        </p:blipFill>
        <p:spPr bwMode="auto">
          <a:xfrm>
            <a:off x="1779588" y="1274763"/>
            <a:ext cx="24606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9 Marcador de contenido"/>
          <p:cNvSpPr>
            <a:spLocks noGrp="1"/>
          </p:cNvSpPr>
          <p:nvPr>
            <p:ph idx="1"/>
          </p:nvPr>
        </p:nvSpPr>
        <p:spPr>
          <a:xfrm>
            <a:off x="1616075" y="927100"/>
            <a:ext cx="4424363" cy="6335713"/>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La diversidad </a:t>
            </a:r>
            <a:r>
              <a:rPr lang="es-ES_tradnl" sz="3200" smtClean="0">
                <a:solidFill>
                  <a:schemeClr val="bg1"/>
                </a:solidFill>
                <a:latin typeface="Times New Roman" pitchFamily="18" charset="0"/>
                <a:cs typeface="Times New Roman" pitchFamily="18" charset="0"/>
              </a:rPr>
              <a:t>entre el ámbito religioso y político implica:</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que el Estado no goza de “sacralidad” ni debe gobernar las conciencias,</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 y que la Iglesia no posee un poder político coercitivo:</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pertenencia a ella es voluntaria y su potestad es de carácter espiritual.</a:t>
            </a:r>
            <a:endParaRPr lang="es-ES" sz="3200" smtClean="0">
              <a:solidFill>
                <a:schemeClr val="bg1"/>
              </a:solidFill>
              <a:latin typeface="Times New Roman" pitchFamily="18" charset="0"/>
              <a:cs typeface="Times New Roman" pitchFamily="18" charset="0"/>
            </a:endParaRPr>
          </a:p>
        </p:txBody>
      </p:sp>
      <p:sp>
        <p:nvSpPr>
          <p:cNvPr id="184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844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8C3BC70-7411-420A-9865-33960116E937}" type="slidenum">
              <a:rPr lang="es-ES" smtClean="0"/>
              <a:pPr>
                <a:defRPr/>
              </a:pPr>
              <a:t>17</a:t>
            </a:fld>
            <a:endParaRPr lang="es-ES"/>
          </a:p>
        </p:txBody>
      </p:sp>
      <p:pic>
        <p:nvPicPr>
          <p:cNvPr id="18442" name="Picture 13" descr="ayuda%2520iglesia%2520estado%25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984250"/>
            <a:ext cx="53768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2" descr="http://2.bp.blogspot.com/_ArvLVvjfASs/SmOKuQajTNI/AAAAAAAAAGE/VkvwD_VPP-A/s400/Madre_Teres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7650" y="5016500"/>
            <a:ext cx="25431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4" descr="http://2.bp.blogspot.com/_ArvLVvjfASs/SmOJQt9eHNI/AAAAAAAAAF0/FKE72AiqRHQ/s400/padre_hurtado.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00800" y="5016500"/>
            <a:ext cx="255111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2713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50339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6888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9 Marcador de contenido"/>
          <p:cNvSpPr>
            <a:spLocks noGrp="1"/>
          </p:cNvSpPr>
          <p:nvPr>
            <p:ph idx="1"/>
          </p:nvPr>
        </p:nvSpPr>
        <p:spPr>
          <a:xfrm>
            <a:off x="6327775" y="985838"/>
            <a:ext cx="5329238" cy="6335712"/>
          </a:xfrm>
        </p:spPr>
        <p:txBody>
          <a:bodyPr/>
          <a:lstStyle/>
          <a:p>
            <a:pPr>
              <a:lnSpc>
                <a:spcPct val="85000"/>
              </a:lnSpc>
              <a:defRPr/>
            </a:pPr>
            <a:r>
              <a:rPr lang="es-ES_tradnl" sz="3200" dirty="0" smtClean="0">
                <a:solidFill>
                  <a:schemeClr val="bg1"/>
                </a:solidFill>
                <a:latin typeface="Times New Roman" pitchFamily="18" charset="0"/>
                <a:cs typeface="Times New Roman" pitchFamily="18" charset="0"/>
              </a:rPr>
              <a:t>Cuando  </a:t>
            </a:r>
            <a:r>
              <a:rPr lang="es-ES_tradnl" sz="3200" dirty="0">
                <a:solidFill>
                  <a:schemeClr val="bg1"/>
                </a:solidFill>
                <a:latin typeface="Times New Roman" pitchFamily="18" charset="0"/>
                <a:cs typeface="Times New Roman" pitchFamily="18" charset="0"/>
              </a:rPr>
              <a:t>Estado e Iglesia se ajustan a sus propias </a:t>
            </a:r>
            <a:r>
              <a:rPr lang="es-ES_tradnl" sz="3200" dirty="0" smtClean="0">
                <a:solidFill>
                  <a:schemeClr val="bg1"/>
                </a:solidFill>
                <a:latin typeface="Times New Roman" pitchFamily="18" charset="0"/>
                <a:cs typeface="Times New Roman" pitchFamily="18" charset="0"/>
              </a:rPr>
              <a:t>funciones se favorecen </a:t>
            </a:r>
            <a:br>
              <a:rPr lang="es-ES_tradnl" sz="3200" dirty="0" smtClean="0">
                <a:solidFill>
                  <a:schemeClr val="bg1"/>
                </a:solidFill>
                <a:latin typeface="Times New Roman" pitchFamily="18" charset="0"/>
                <a:cs typeface="Times New Roman" pitchFamily="18" charset="0"/>
              </a:rPr>
            </a:br>
            <a:r>
              <a:rPr lang="es-ES_tradnl" sz="3200" b="1" dirty="0" smtClean="0">
                <a:solidFill>
                  <a:srgbClr val="FFFF00"/>
                </a:solidFill>
                <a:latin typeface="Times New Roman" pitchFamily="18" charset="0"/>
                <a:cs typeface="Times New Roman" pitchFamily="18" charset="0"/>
              </a:rPr>
              <a:t>dos </a:t>
            </a:r>
            <a:r>
              <a:rPr lang="es-ES_tradnl" sz="3200" b="1" dirty="0">
                <a:solidFill>
                  <a:srgbClr val="FFFF00"/>
                </a:solidFill>
                <a:latin typeface="Times New Roman" pitchFamily="18" charset="0"/>
                <a:cs typeface="Times New Roman" pitchFamily="18" charset="0"/>
              </a:rPr>
              <a:t>importantes derechos</a:t>
            </a:r>
            <a:r>
              <a:rPr lang="es-ES_tradnl" sz="3200" dirty="0">
                <a:solidFill>
                  <a:schemeClr val="bg1"/>
                </a:solidFill>
                <a:latin typeface="Times New Roman" pitchFamily="18" charset="0"/>
                <a:cs typeface="Times New Roman" pitchFamily="18" charset="0"/>
              </a:rPr>
              <a:t>: </a:t>
            </a:r>
          </a:p>
          <a:p>
            <a:pPr marL="0" indent="0">
              <a:lnSpc>
                <a:spcPct val="85000"/>
              </a:lnSpc>
              <a:buFont typeface="Arial" charset="0"/>
              <a:buNone/>
              <a:defRPr/>
            </a:pPr>
            <a:r>
              <a:rPr lang="es-ES_tradnl" sz="3200" dirty="0" smtClean="0">
                <a:solidFill>
                  <a:schemeClr val="bg1"/>
                </a:solidFill>
                <a:latin typeface="Times New Roman" pitchFamily="18" charset="0"/>
                <a:cs typeface="Times New Roman" pitchFamily="18" charset="0"/>
              </a:rPr>
              <a:t/>
            </a:r>
            <a:br>
              <a:rPr lang="es-ES_tradnl" sz="3200" dirty="0" smtClean="0">
                <a:solidFill>
                  <a:schemeClr val="bg1"/>
                </a:solidFill>
                <a:latin typeface="Times New Roman" pitchFamily="18" charset="0"/>
                <a:cs typeface="Times New Roman" pitchFamily="18" charset="0"/>
              </a:rPr>
            </a:br>
            <a:r>
              <a:rPr lang="es-ES_tradnl" sz="3200" b="1" dirty="0" smtClean="0">
                <a:solidFill>
                  <a:srgbClr val="FFFF00"/>
                </a:solidFill>
                <a:latin typeface="Times New Roman" pitchFamily="18" charset="0"/>
                <a:cs typeface="Times New Roman" pitchFamily="18" charset="0"/>
              </a:rPr>
              <a:t>*1.-  </a:t>
            </a:r>
            <a:r>
              <a:rPr lang="es-ES_tradnl" sz="3200" dirty="0" smtClean="0">
                <a:solidFill>
                  <a:schemeClr val="bg1"/>
                </a:solidFill>
                <a:latin typeface="Times New Roman" pitchFamily="18" charset="0"/>
                <a:cs typeface="Times New Roman" pitchFamily="18" charset="0"/>
              </a:rPr>
              <a:t>El </a:t>
            </a:r>
            <a:r>
              <a:rPr lang="es-ES_tradnl" sz="3200" dirty="0">
                <a:solidFill>
                  <a:schemeClr val="bg1"/>
                </a:solidFill>
                <a:latin typeface="Times New Roman" pitchFamily="18" charset="0"/>
                <a:cs typeface="Times New Roman" pitchFamily="18" charset="0"/>
              </a:rPr>
              <a:t>derecho a la libertad </a:t>
            </a:r>
            <a:r>
              <a:rPr lang="es-ES_tradnl" sz="3200" dirty="0" smtClean="0">
                <a:solidFill>
                  <a:schemeClr val="bg1"/>
                </a:solidFill>
                <a:latin typeface="Times New Roman" pitchFamily="18" charset="0"/>
                <a:cs typeface="Times New Roman" pitchFamily="18" charset="0"/>
              </a:rPr>
              <a:t>religiosa: es el derecho a una </a:t>
            </a:r>
            <a:r>
              <a:rPr lang="es-ES_tradnl" sz="3200" dirty="0">
                <a:solidFill>
                  <a:schemeClr val="bg1"/>
                </a:solidFill>
                <a:latin typeface="Times New Roman" pitchFamily="18" charset="0"/>
                <a:cs typeface="Times New Roman" pitchFamily="18" charset="0"/>
              </a:rPr>
              <a:t>inmunidad de coacción por parte del Estado en materia </a:t>
            </a:r>
            <a:r>
              <a:rPr lang="es-ES_tradnl" sz="3200" dirty="0" smtClean="0">
                <a:solidFill>
                  <a:schemeClr val="bg1"/>
                </a:solidFill>
                <a:latin typeface="Times New Roman" pitchFamily="18" charset="0"/>
                <a:cs typeface="Times New Roman" pitchFamily="18" charset="0"/>
              </a:rPr>
              <a:t>religiosa.</a:t>
            </a:r>
          </a:p>
          <a:p>
            <a:pPr>
              <a:lnSpc>
                <a:spcPct val="85000"/>
              </a:lnSpc>
              <a:defRPr/>
            </a:pPr>
            <a:endParaRPr lang="es-ES_tradnl" sz="3200" dirty="0">
              <a:solidFill>
                <a:schemeClr val="bg1"/>
              </a:solidFill>
              <a:latin typeface="Times New Roman" pitchFamily="18" charset="0"/>
              <a:cs typeface="Times New Roman" pitchFamily="18" charset="0"/>
            </a:endParaRPr>
          </a:p>
          <a:p>
            <a:pPr marL="0" indent="0">
              <a:lnSpc>
                <a:spcPct val="85000"/>
              </a:lnSpc>
              <a:buFont typeface="Arial" charset="0"/>
              <a:buNone/>
              <a:defRPr/>
            </a:pPr>
            <a:r>
              <a:rPr lang="es-ES_tradnl" sz="3200" b="1" dirty="0" smtClean="0">
                <a:solidFill>
                  <a:srgbClr val="FFFF00"/>
                </a:solidFill>
                <a:latin typeface="Times New Roman" pitchFamily="18" charset="0"/>
                <a:cs typeface="Times New Roman" pitchFamily="18" charset="0"/>
              </a:rPr>
              <a:t>*2.- </a:t>
            </a:r>
            <a:r>
              <a:rPr lang="es-ES_tradnl" sz="3200" dirty="0" smtClean="0">
                <a:solidFill>
                  <a:schemeClr val="bg1"/>
                </a:solidFill>
                <a:latin typeface="Times New Roman" pitchFamily="18" charset="0"/>
                <a:cs typeface="Times New Roman" pitchFamily="18" charset="0"/>
              </a:rPr>
              <a:t>El </a:t>
            </a:r>
            <a:r>
              <a:rPr lang="es-ES_tradnl" sz="3200" dirty="0">
                <a:solidFill>
                  <a:schemeClr val="bg1"/>
                </a:solidFill>
                <a:latin typeface="Times New Roman" pitchFamily="18" charset="0"/>
                <a:cs typeface="Times New Roman" pitchFamily="18" charset="0"/>
              </a:rPr>
              <a:t>derecho a la libertad de actuación de los católicos respecto a la jerarquía en materia temporal, aunque con la obligación de seguir el </a:t>
            </a:r>
            <a:r>
              <a:rPr lang="es-ES_tradnl" sz="3200" dirty="0" smtClean="0">
                <a:solidFill>
                  <a:schemeClr val="bg1"/>
                </a:solidFill>
                <a:latin typeface="Times New Roman" pitchFamily="18" charset="0"/>
                <a:cs typeface="Times New Roman" pitchFamily="18" charset="0"/>
              </a:rPr>
              <a:t>Magisterio. </a:t>
            </a:r>
            <a:endParaRPr lang="es-ES" sz="3200" dirty="0" smtClean="0">
              <a:solidFill>
                <a:schemeClr val="bg1"/>
              </a:solidFill>
              <a:latin typeface="Times New Roman" pitchFamily="18" charset="0"/>
              <a:cs typeface="Times New Roman" pitchFamily="18" charset="0"/>
            </a:endParaRPr>
          </a:p>
        </p:txBody>
      </p:sp>
      <p:sp>
        <p:nvSpPr>
          <p:cNvPr id="194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946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5838" y="928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0102844-D151-4915-8FD5-090A6393C359}" type="slidenum">
              <a:rPr lang="es-ES" smtClean="0"/>
              <a:pPr>
                <a:defRPr/>
              </a:pPr>
              <a:t>18</a:t>
            </a:fld>
            <a:endParaRPr lang="es-ES"/>
          </a:p>
        </p:txBody>
      </p:sp>
      <p:pic>
        <p:nvPicPr>
          <p:cNvPr id="19466" name="Picture 12" descr="ind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388" y="3216275"/>
            <a:ext cx="41719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AutoShape 15" descr="Z"/>
          <p:cNvSpPr>
            <a:spLocks noChangeAspect="1" noChangeArrowheads="1"/>
          </p:cNvSpPr>
          <p:nvPr/>
        </p:nvSpPr>
        <p:spPr bwMode="auto">
          <a:xfrm>
            <a:off x="6248400" y="464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9468" name="Picture 17" descr="religiosa-y-jornada-300x222"/>
          <p:cNvPicPr>
            <a:picLocks noChangeAspect="1" noChangeArrowheads="1"/>
          </p:cNvPicPr>
          <p:nvPr/>
        </p:nvPicPr>
        <p:blipFill>
          <a:blip r:embed="rId5">
            <a:extLst>
              <a:ext uri="{28A0092B-C50C-407E-A947-70E740481C1C}">
                <a14:useLocalDpi xmlns:a14="http://schemas.microsoft.com/office/drawing/2010/main" val="0"/>
              </a:ext>
            </a:extLst>
          </a:blip>
          <a:srcRect t="23482" b="22450"/>
          <a:stretch>
            <a:fillRect/>
          </a:stretch>
        </p:blipFill>
        <p:spPr bwMode="auto">
          <a:xfrm>
            <a:off x="1576388" y="1055688"/>
            <a:ext cx="4176712"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9 Marcador de contenido"/>
          <p:cNvSpPr>
            <a:spLocks noGrp="1"/>
          </p:cNvSpPr>
          <p:nvPr>
            <p:ph idx="1"/>
          </p:nvPr>
        </p:nvSpPr>
        <p:spPr>
          <a:xfrm>
            <a:off x="1647825" y="984250"/>
            <a:ext cx="5400675" cy="6335713"/>
          </a:xfrm>
        </p:spPr>
        <p:txBody>
          <a:bodyPr/>
          <a:lstStyle/>
          <a:p>
            <a:pPr>
              <a:lnSpc>
                <a:spcPct val="85000"/>
              </a:lnSpc>
              <a:defRPr/>
            </a:pPr>
            <a:r>
              <a:rPr lang="es-ES_tradnl" sz="3200" dirty="0">
                <a:solidFill>
                  <a:schemeClr val="bg1"/>
                </a:solidFill>
                <a:latin typeface="Times New Roman" pitchFamily="18" charset="0"/>
                <a:cs typeface="Times New Roman" pitchFamily="18" charset="0"/>
              </a:rPr>
              <a:t>L</a:t>
            </a:r>
            <a:r>
              <a:rPr lang="es-ES_tradnl" sz="3200" dirty="0" smtClean="0">
                <a:solidFill>
                  <a:schemeClr val="bg1"/>
                </a:solidFill>
                <a:latin typeface="Times New Roman" pitchFamily="18" charset="0"/>
                <a:cs typeface="Times New Roman" pitchFamily="18" charset="0"/>
              </a:rPr>
              <a:t>a </a:t>
            </a:r>
            <a:r>
              <a:rPr lang="es-ES_tradnl" sz="3200" dirty="0">
                <a:solidFill>
                  <a:schemeClr val="bg1"/>
                </a:solidFill>
                <a:latin typeface="Times New Roman" pitchFamily="18" charset="0"/>
                <a:cs typeface="Times New Roman" pitchFamily="18" charset="0"/>
              </a:rPr>
              <a:t>Iglesia, </a:t>
            </a:r>
            <a:r>
              <a:rPr lang="es-ES_tradnl" sz="3200" dirty="0" smtClean="0">
                <a:solidFill>
                  <a:schemeClr val="bg1"/>
                </a:solidFill>
                <a:latin typeface="Times New Roman" pitchFamily="18" charset="0"/>
                <a:cs typeface="Times New Roman" pitchFamily="18" charset="0"/>
              </a:rPr>
              <a:t>al </a:t>
            </a:r>
            <a:r>
              <a:rPr lang="es-ES_tradnl" sz="3200" dirty="0">
                <a:solidFill>
                  <a:schemeClr val="bg1"/>
                </a:solidFill>
                <a:latin typeface="Times New Roman" pitchFamily="18" charset="0"/>
                <a:cs typeface="Times New Roman" pitchFamily="18" charset="0"/>
              </a:rPr>
              <a:t>predicar la verdad </a:t>
            </a:r>
            <a:r>
              <a:rPr lang="es-ES_tradnl" sz="3200" dirty="0" smtClean="0">
                <a:solidFill>
                  <a:schemeClr val="bg1"/>
                </a:solidFill>
                <a:latin typeface="Times New Roman" pitchFamily="18" charset="0"/>
                <a:cs typeface="Times New Roman" pitchFamily="18" charset="0"/>
              </a:rPr>
              <a:t>evangélica, respeta </a:t>
            </a:r>
            <a:r>
              <a:rPr lang="es-ES_tradnl" sz="3200" dirty="0">
                <a:solidFill>
                  <a:schemeClr val="bg1"/>
                </a:solidFill>
                <a:latin typeface="Times New Roman" pitchFamily="18" charset="0"/>
                <a:cs typeface="Times New Roman" pitchFamily="18" charset="0"/>
              </a:rPr>
              <a:t>y promueve también la libertad y la responsabilidad políticas de los </a:t>
            </a:r>
            <a:r>
              <a:rPr lang="es-ES_tradnl" sz="3200" dirty="0" smtClean="0">
                <a:solidFill>
                  <a:schemeClr val="bg1"/>
                </a:solidFill>
                <a:latin typeface="Times New Roman" pitchFamily="18" charset="0"/>
                <a:cs typeface="Times New Roman" pitchFamily="18" charset="0"/>
              </a:rPr>
              <a:t>ciudadanos.</a:t>
            </a:r>
            <a:endParaRPr lang="es-AR" sz="3200" dirty="0">
              <a:solidFill>
                <a:schemeClr val="bg1"/>
              </a:solidFill>
              <a:latin typeface="Times New Roman" pitchFamily="18" charset="0"/>
              <a:cs typeface="Times New Roman" pitchFamily="18" charset="0"/>
            </a:endParaRPr>
          </a:p>
          <a:p>
            <a:pPr>
              <a:lnSpc>
                <a:spcPct val="85000"/>
              </a:lnSpc>
              <a:defRPr/>
            </a:pPr>
            <a:endParaRPr lang="es-AR" sz="3200" b="1" dirty="0">
              <a:solidFill>
                <a:schemeClr val="bg1"/>
              </a:solidFill>
              <a:latin typeface="Times New Roman" pitchFamily="18" charset="0"/>
              <a:cs typeface="Times New Roman" pitchFamily="18" charset="0"/>
            </a:endParaRPr>
          </a:p>
          <a:p>
            <a:pPr marL="0" indent="0">
              <a:lnSpc>
                <a:spcPct val="85000"/>
              </a:lnSpc>
              <a:buFont typeface="Arial" charset="0"/>
              <a:buNone/>
              <a:defRPr/>
            </a:pPr>
            <a:r>
              <a:rPr lang="es-ES_tradnl" sz="3200" b="1" dirty="0" smtClean="0">
                <a:solidFill>
                  <a:srgbClr val="FFFF00"/>
                </a:solidFill>
                <a:latin typeface="Times New Roman" pitchFamily="18" charset="0"/>
                <a:cs typeface="Times New Roman" pitchFamily="18" charset="0"/>
              </a:rPr>
              <a:t>Colaboración </a:t>
            </a:r>
            <a:r>
              <a:rPr lang="es-ES_tradnl" sz="3200" b="1" dirty="0">
                <a:solidFill>
                  <a:srgbClr val="FFFF00"/>
                </a:solidFill>
                <a:latin typeface="Times New Roman" pitchFamily="18" charset="0"/>
                <a:cs typeface="Times New Roman" pitchFamily="18" charset="0"/>
              </a:rPr>
              <a:t>entre </a:t>
            </a:r>
            <a:r>
              <a:rPr lang="es-ES_tradnl" sz="3200" b="1" dirty="0" smtClean="0">
                <a:solidFill>
                  <a:srgbClr val="FFFF00"/>
                </a:solidFill>
                <a:latin typeface="Times New Roman" pitchFamily="18" charset="0"/>
                <a:cs typeface="Times New Roman" pitchFamily="18" charset="0"/>
              </a:rPr>
              <a:t/>
            </a:r>
            <a:br>
              <a:rPr lang="es-ES_tradnl" sz="3200" b="1" dirty="0" smtClean="0">
                <a:solidFill>
                  <a:srgbClr val="FFFF00"/>
                </a:solidFill>
                <a:latin typeface="Times New Roman" pitchFamily="18" charset="0"/>
                <a:cs typeface="Times New Roman" pitchFamily="18" charset="0"/>
              </a:rPr>
            </a:br>
            <a:r>
              <a:rPr lang="es-ES_tradnl" sz="3200" b="1" dirty="0" smtClean="0">
                <a:solidFill>
                  <a:srgbClr val="FFFF00"/>
                </a:solidFill>
                <a:latin typeface="Times New Roman" pitchFamily="18" charset="0"/>
                <a:cs typeface="Times New Roman" pitchFamily="18" charset="0"/>
              </a:rPr>
              <a:t>la </a:t>
            </a:r>
            <a:r>
              <a:rPr lang="es-ES_tradnl" sz="3200" b="1" dirty="0">
                <a:solidFill>
                  <a:srgbClr val="FFFF00"/>
                </a:solidFill>
                <a:latin typeface="Times New Roman" pitchFamily="18" charset="0"/>
                <a:cs typeface="Times New Roman" pitchFamily="18" charset="0"/>
              </a:rPr>
              <a:t>Iglesia </a:t>
            </a:r>
            <a:r>
              <a:rPr lang="es-ES_tradnl" sz="3200" b="1" dirty="0" smtClean="0">
                <a:solidFill>
                  <a:srgbClr val="FFFF00"/>
                </a:solidFill>
                <a:latin typeface="Times New Roman" pitchFamily="18" charset="0"/>
                <a:cs typeface="Times New Roman" pitchFamily="18" charset="0"/>
              </a:rPr>
              <a:t>y </a:t>
            </a:r>
            <a:r>
              <a:rPr lang="es-ES_tradnl" sz="3200" b="1" dirty="0">
                <a:solidFill>
                  <a:srgbClr val="FFFF00"/>
                </a:solidFill>
                <a:latin typeface="Times New Roman" pitchFamily="18" charset="0"/>
                <a:cs typeface="Times New Roman" pitchFamily="18" charset="0"/>
              </a:rPr>
              <a:t>el </a:t>
            </a:r>
            <a:r>
              <a:rPr lang="es-ES_tradnl" sz="3200" b="1" dirty="0" smtClean="0">
                <a:solidFill>
                  <a:srgbClr val="FFFF00"/>
                </a:solidFill>
                <a:latin typeface="Times New Roman" pitchFamily="18" charset="0"/>
                <a:cs typeface="Times New Roman" pitchFamily="18" charset="0"/>
              </a:rPr>
              <a:t>Estado</a:t>
            </a:r>
          </a:p>
          <a:p>
            <a:pPr>
              <a:lnSpc>
                <a:spcPct val="85000"/>
              </a:lnSpc>
              <a:defRPr/>
            </a:pPr>
            <a:endParaRPr lang="es-AR" sz="3200" b="1" dirty="0">
              <a:solidFill>
                <a:schemeClr val="bg1"/>
              </a:solidFill>
              <a:latin typeface="Times New Roman" pitchFamily="18" charset="0"/>
              <a:cs typeface="Times New Roman" pitchFamily="18" charset="0"/>
            </a:endParaRPr>
          </a:p>
          <a:p>
            <a:pPr>
              <a:lnSpc>
                <a:spcPct val="85000"/>
              </a:lnSpc>
              <a:defRPr/>
            </a:pPr>
            <a:r>
              <a:rPr lang="es-ES_tradnl" sz="3200" dirty="0">
                <a:solidFill>
                  <a:schemeClr val="bg1"/>
                </a:solidFill>
                <a:latin typeface="Times New Roman" pitchFamily="18" charset="0"/>
                <a:cs typeface="Times New Roman" pitchFamily="18" charset="0"/>
              </a:rPr>
              <a:t>La distinción entre la Iglesia y el Estado no comporta </a:t>
            </a:r>
            <a:r>
              <a:rPr lang="es-ES_tradnl" sz="3200" dirty="0" smtClean="0">
                <a:solidFill>
                  <a:schemeClr val="bg1"/>
                </a:solidFill>
                <a:latin typeface="Times New Roman" pitchFamily="18" charset="0"/>
                <a:cs typeface="Times New Roman" pitchFamily="18" charset="0"/>
              </a:rPr>
              <a:t>su </a:t>
            </a:r>
            <a:r>
              <a:rPr lang="es-ES_tradnl" sz="3200" dirty="0">
                <a:solidFill>
                  <a:schemeClr val="bg1"/>
                </a:solidFill>
                <a:latin typeface="Times New Roman" pitchFamily="18" charset="0"/>
                <a:cs typeface="Times New Roman" pitchFamily="18" charset="0"/>
              </a:rPr>
              <a:t>total </a:t>
            </a:r>
            <a:r>
              <a:rPr lang="es-ES_tradnl" sz="3200" dirty="0" smtClean="0">
                <a:solidFill>
                  <a:schemeClr val="bg1"/>
                </a:solidFill>
                <a:latin typeface="Times New Roman" pitchFamily="18" charset="0"/>
                <a:cs typeface="Times New Roman" pitchFamily="18" charset="0"/>
              </a:rPr>
              <a:t>separación.</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Tampoco quiere decir que </a:t>
            </a:r>
            <a:r>
              <a:rPr lang="es-ES_tradnl" sz="3200" dirty="0">
                <a:solidFill>
                  <a:schemeClr val="bg1"/>
                </a:solidFill>
                <a:latin typeface="Times New Roman" pitchFamily="18" charset="0"/>
                <a:cs typeface="Times New Roman" pitchFamily="18" charset="0"/>
              </a:rPr>
              <a:t>la Iglesia deba reducir la propia acción al ámbito privado y espiritual. </a:t>
            </a:r>
          </a:p>
          <a:p>
            <a:pPr>
              <a:lnSpc>
                <a:spcPct val="85000"/>
              </a:lnSpc>
              <a:defRPr/>
            </a:pPr>
            <a:endParaRPr lang="es-ES" sz="3200" dirty="0" smtClean="0">
              <a:solidFill>
                <a:schemeClr val="bg1"/>
              </a:solidFill>
              <a:latin typeface="Times New Roman" pitchFamily="18" charset="0"/>
              <a:cs typeface="Times New Roman" pitchFamily="18" charset="0"/>
            </a:endParaRPr>
          </a:p>
        </p:txBody>
      </p:sp>
      <p:sp>
        <p:nvSpPr>
          <p:cNvPr id="2048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048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50879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D49C3928-B879-494E-8F9A-59D899DB87BD}" type="slidenum">
              <a:rPr lang="es-ES" smtClean="0"/>
              <a:pPr>
                <a:defRPr/>
              </a:pPr>
              <a:t>19</a:t>
            </a:fld>
            <a:endParaRPr lang="es-ES"/>
          </a:p>
        </p:txBody>
      </p:sp>
      <p:pic>
        <p:nvPicPr>
          <p:cNvPr id="20491" name="Picture 13" descr="responsabilida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96200" y="912813"/>
            <a:ext cx="4087813"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4" descr="Separaci%C3%B3n%20Iglesia%20Estado_thumb%5B2%5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084888"/>
            <a:ext cx="4087813"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69659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08188" y="1847850"/>
            <a:ext cx="10298112" cy="7056438"/>
          </a:xfrm>
        </p:spPr>
        <p:txBody>
          <a:bodyPr rtlCol="0">
            <a:normAutofit/>
          </a:bodyPr>
          <a:lstStyle/>
          <a:p>
            <a:pPr algn="l" eaLnBrk="1" fontAlgn="auto" hangingPunct="1">
              <a:spcAft>
                <a:spcPts val="0"/>
              </a:spcAft>
              <a:defRPr/>
            </a:pPr>
            <a:r>
              <a:rPr lang="es-ES" sz="5000" b="1" cap="all" dirty="0" smtClean="0">
                <a:solidFill>
                  <a:schemeClr val="bg1"/>
                </a:solidFill>
                <a:latin typeface="Times New Roman" pitchFamily="18" charset="0"/>
                <a:cs typeface="Times New Roman" pitchFamily="18" charset="0"/>
              </a:rPr>
              <a:t>tema 15: </a:t>
            </a:r>
          </a:p>
          <a:p>
            <a:pPr algn="l" eaLnBrk="1" fontAlgn="auto" hangingPunct="1">
              <a:spcAft>
                <a:spcPts val="0"/>
              </a:spcAft>
              <a:defRPr/>
            </a:pPr>
            <a:endParaRPr lang="es-ES" sz="5000" b="1" cap="all" dirty="0" smtClean="0">
              <a:solidFill>
                <a:schemeClr val="bg1"/>
              </a:solidFill>
              <a:latin typeface="Times New Roman" pitchFamily="18" charset="0"/>
              <a:cs typeface="Times New Roman" pitchFamily="18" charset="0"/>
            </a:endParaRPr>
          </a:p>
          <a:p>
            <a:pPr algn="l" eaLnBrk="1" fontAlgn="auto" hangingPunct="1">
              <a:spcAft>
                <a:spcPts val="0"/>
              </a:spcAft>
              <a:defRPr/>
            </a:pPr>
            <a:r>
              <a:rPr lang="es-ES" sz="5000" b="1" cap="all" dirty="0" smtClean="0">
                <a:solidFill>
                  <a:srgbClr val="FFFF00"/>
                </a:solidFill>
                <a:latin typeface="Elephant" pitchFamily="18" charset="0"/>
                <a:cs typeface="Times New Roman" pitchFamily="18" charset="0"/>
              </a:rPr>
              <a:t>La Iglesia y </a:t>
            </a:r>
          </a:p>
          <a:p>
            <a:pPr algn="l" eaLnBrk="1" fontAlgn="auto" hangingPunct="1">
              <a:spcAft>
                <a:spcPts val="0"/>
              </a:spcAft>
              <a:defRPr/>
            </a:pPr>
            <a:r>
              <a:rPr lang="es-ES" sz="5000" b="1" cap="all" dirty="0" smtClean="0">
                <a:solidFill>
                  <a:srgbClr val="FFFF00"/>
                </a:solidFill>
                <a:latin typeface="Elephant" pitchFamily="18" charset="0"/>
                <a:cs typeface="Times New Roman" pitchFamily="18" charset="0"/>
              </a:rPr>
              <a:t>El estado</a:t>
            </a:r>
          </a:p>
          <a:p>
            <a:pPr algn="l" eaLnBrk="1" fontAlgn="auto" hangingPunct="1">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spcAft>
                <a:spcPts val="0"/>
              </a:spcAft>
              <a:defRPr/>
            </a:pPr>
            <a:endParaRPr lang="es-ES" sz="3200" dirty="0">
              <a:solidFill>
                <a:schemeClr val="bg1"/>
              </a:solidFill>
              <a:latin typeface="Times New Roman" pitchFamily="18" charset="0"/>
              <a:cs typeface="Times New Roman" pitchFamily="18" charset="0"/>
            </a:endParaRPr>
          </a:p>
          <a:p>
            <a:pPr algn="l" eaLnBrk="1" fontAlgn="auto" hangingPunct="1">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Un trabajo de: Enrique Colom</a:t>
            </a: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Extracto y presentación: Juan María Gallardo</a:t>
            </a:r>
          </a:p>
        </p:txBody>
      </p:sp>
      <p:pic>
        <p:nvPicPr>
          <p:cNvPr id="30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8B48DD79-BD9E-4DDE-980D-3D455DFF08B2}" type="slidenum">
              <a:rPr lang="es-ES" smtClean="0"/>
              <a:pPr>
                <a:defRPr/>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9 Marcador de contenido"/>
          <p:cNvSpPr>
            <a:spLocks noGrp="1"/>
          </p:cNvSpPr>
          <p:nvPr>
            <p:ph idx="1"/>
          </p:nvPr>
        </p:nvSpPr>
        <p:spPr>
          <a:xfrm>
            <a:off x="6905625" y="984250"/>
            <a:ext cx="4895850" cy="6335713"/>
          </a:xfrm>
        </p:spPr>
        <p:txBody>
          <a:bodyPr/>
          <a:lstStyle/>
          <a:p>
            <a:pPr>
              <a:lnSpc>
                <a:spcPct val="85000"/>
              </a:lnSpc>
              <a:defRPr/>
            </a:pPr>
            <a:r>
              <a:rPr lang="es-ES_tradnl" sz="3200" dirty="0">
                <a:solidFill>
                  <a:schemeClr val="bg1"/>
                </a:solidFill>
                <a:latin typeface="Times New Roman" pitchFamily="18" charset="0"/>
                <a:cs typeface="Times New Roman" pitchFamily="18" charset="0"/>
              </a:rPr>
              <a:t>L</a:t>
            </a:r>
            <a:r>
              <a:rPr lang="es-ES_tradnl" sz="3200" dirty="0" smtClean="0">
                <a:solidFill>
                  <a:schemeClr val="bg1"/>
                </a:solidFill>
                <a:latin typeface="Times New Roman" pitchFamily="18" charset="0"/>
                <a:cs typeface="Times New Roman" pitchFamily="18" charset="0"/>
              </a:rPr>
              <a:t>a Iglesia no puede ni debe sustituir al Estado. </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Pero tampoco puede ni debe quedarse al margen en la lucha por la justicia. </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b="1" dirty="0" smtClean="0">
                <a:solidFill>
                  <a:schemeClr val="bg1"/>
                </a:solidFill>
                <a:latin typeface="Times New Roman" pitchFamily="18" charset="0"/>
                <a:cs typeface="Times New Roman" pitchFamily="18" charset="0"/>
              </a:rPr>
              <a:t>La Iglesia tiene el derecho y el deber </a:t>
            </a:r>
          </a:p>
          <a:p>
            <a:pPr marL="0" indent="0">
              <a:lnSpc>
                <a:spcPct val="85000"/>
              </a:lnSpc>
              <a:buFont typeface="Arial" charset="0"/>
              <a:buNone/>
              <a:defRPr/>
            </a:pPr>
            <a:r>
              <a:rPr lang="es-ES_tradnl" sz="3200" dirty="0" smtClean="0">
                <a:solidFill>
                  <a:schemeClr val="bg1"/>
                </a:solidFill>
                <a:latin typeface="Times New Roman" pitchFamily="18" charset="0"/>
                <a:cs typeface="Times New Roman" pitchFamily="18" charset="0"/>
              </a:rPr>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*de enseñar su doctrina sobre la sociedad,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*de ejercer su misión entre los hombres sin traba alguna,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*de  dar su juicio moral: </a:t>
            </a:r>
            <a:endParaRPr lang="es-ES" sz="3200" dirty="0" smtClean="0">
              <a:solidFill>
                <a:schemeClr val="bg1"/>
              </a:solidFill>
              <a:latin typeface="Times New Roman" pitchFamily="18" charset="0"/>
              <a:cs typeface="Times New Roman" pitchFamily="18" charset="0"/>
            </a:endParaRPr>
          </a:p>
        </p:txBody>
      </p:sp>
      <p:sp>
        <p:nvSpPr>
          <p:cNvPr id="2151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151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46609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20E84FB9-C3F1-4F3A-BB87-8EA515DC77E6}" type="slidenum">
              <a:rPr lang="es-ES" smtClean="0"/>
              <a:pPr>
                <a:defRPr/>
              </a:pPr>
              <a:t>20</a:t>
            </a:fld>
            <a:endParaRPr lang="es-ES"/>
          </a:p>
        </p:txBody>
      </p:sp>
      <p:pic>
        <p:nvPicPr>
          <p:cNvPr id="2151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24241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27" descr="http://www.librerialoyola.com/images/libros/97884313100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888" y="984250"/>
            <a:ext cx="4976812"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9 Marcador de contenido"/>
          <p:cNvSpPr>
            <a:spLocks noGrp="1"/>
          </p:cNvSpPr>
          <p:nvPr>
            <p:ph idx="1"/>
          </p:nvPr>
        </p:nvSpPr>
        <p:spPr>
          <a:xfrm>
            <a:off x="1863725" y="985838"/>
            <a:ext cx="5329238" cy="6335712"/>
          </a:xfrm>
        </p:spPr>
        <p:txBody>
          <a:bodyPr/>
          <a:lstStyle/>
          <a:p>
            <a:pPr marL="0" indent="0">
              <a:lnSpc>
                <a:spcPct val="85000"/>
              </a:lnSpc>
              <a:buFont typeface="Arial" charset="0"/>
              <a:buNone/>
              <a:defRPr/>
            </a:pPr>
            <a:r>
              <a:rPr lang="es-ES_tradnl" sz="3200" dirty="0" smtClean="0">
                <a:solidFill>
                  <a:schemeClr val="bg1"/>
                </a:solidFill>
                <a:latin typeface="Times New Roman" pitchFamily="18" charset="0"/>
                <a:cs typeface="Times New Roman" pitchFamily="18" charset="0"/>
              </a:rPr>
              <a:t>incluso sobre materias referentes al orden político, cuando lo exijan los derechos fundamentales de la persona o la salvación de las almas.</a:t>
            </a:r>
          </a:p>
          <a:p>
            <a:pPr>
              <a:lnSpc>
                <a:spcPct val="85000"/>
              </a:lnSpc>
              <a:defRPr/>
            </a:pPr>
            <a:endParaRPr lang="es-AR" sz="3200" dirty="0" smtClean="0">
              <a:solidFill>
                <a:schemeClr val="bg1"/>
              </a:solidFill>
              <a:latin typeface="Times New Roman" pitchFamily="18" charset="0"/>
              <a:cs typeface="Times New Roman" pitchFamily="18" charset="0"/>
            </a:endParaRPr>
          </a:p>
          <a:p>
            <a:pPr>
              <a:lnSpc>
                <a:spcPct val="85000"/>
              </a:lnSpc>
              <a:defRPr/>
            </a:pPr>
            <a:r>
              <a:rPr lang="es-ES_tradnl" sz="3200" b="1" dirty="0">
                <a:solidFill>
                  <a:schemeClr val="bg1"/>
                </a:solidFill>
                <a:latin typeface="Times New Roman" pitchFamily="18" charset="0"/>
                <a:cs typeface="Times New Roman" pitchFamily="18" charset="0"/>
              </a:rPr>
              <a:t>L</a:t>
            </a:r>
            <a:r>
              <a:rPr lang="es-ES_tradnl" sz="3200" b="1" dirty="0" smtClean="0">
                <a:solidFill>
                  <a:schemeClr val="bg1"/>
                </a:solidFill>
                <a:latin typeface="Times New Roman" pitchFamily="18" charset="0"/>
                <a:cs typeface="Times New Roman" pitchFamily="18" charset="0"/>
              </a:rPr>
              <a:t>a Iglesia </a:t>
            </a:r>
            <a:br>
              <a:rPr lang="es-ES_tradnl" sz="3200" b="1" dirty="0" smtClean="0">
                <a:solidFill>
                  <a:schemeClr val="bg1"/>
                </a:solidFill>
                <a:latin typeface="Times New Roman" pitchFamily="18" charset="0"/>
                <a:cs typeface="Times New Roman" pitchFamily="18" charset="0"/>
              </a:rPr>
            </a:br>
            <a:r>
              <a:rPr lang="es-ES_tradnl" sz="3200" b="1" dirty="0" smtClean="0">
                <a:solidFill>
                  <a:schemeClr val="bg1"/>
                </a:solidFill>
                <a:latin typeface="Times New Roman" pitchFamily="18" charset="0"/>
                <a:cs typeface="Times New Roman" pitchFamily="18" charset="0"/>
              </a:rPr>
              <a:t>puede y debe señalar que:</a:t>
            </a:r>
          </a:p>
          <a:p>
            <a:pPr marL="0" indent="0">
              <a:lnSpc>
                <a:spcPct val="85000"/>
              </a:lnSpc>
              <a:buFont typeface="Arial" charset="0"/>
              <a:buNone/>
              <a:defRPr/>
            </a:pPr>
            <a:r>
              <a:rPr lang="es-ES_tradnl" sz="3200" dirty="0" smtClean="0">
                <a:solidFill>
                  <a:schemeClr val="bg1"/>
                </a:solidFill>
                <a:latin typeface="Times New Roman" pitchFamily="18" charset="0"/>
                <a:cs typeface="Times New Roman" pitchFamily="18" charset="0"/>
              </a:rPr>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a:t>
            </a:r>
            <a:r>
              <a:rPr lang="es-ES_tradnl" sz="3200" b="1" dirty="0" smtClean="0">
                <a:solidFill>
                  <a:srgbClr val="FFFF00"/>
                </a:solidFill>
                <a:latin typeface="Times New Roman" pitchFamily="18" charset="0"/>
                <a:cs typeface="Times New Roman" pitchFamily="18" charset="0"/>
              </a:rPr>
              <a:t>una ley es injusta </a:t>
            </a:r>
            <a:r>
              <a:rPr lang="es-ES_tradnl" sz="3200" dirty="0" smtClean="0">
                <a:solidFill>
                  <a:schemeClr val="bg1"/>
                </a:solidFill>
                <a:latin typeface="Times New Roman" pitchFamily="18" charset="0"/>
                <a:cs typeface="Times New Roman" pitchFamily="18" charset="0"/>
              </a:rPr>
              <a:t>porque es contraria a la ley natural (leyes sobre el aborto o el divorcio), </a:t>
            </a:r>
            <a:br>
              <a:rPr lang="es-ES_tradnl" sz="3200" dirty="0" smtClean="0">
                <a:solidFill>
                  <a:schemeClr val="bg1"/>
                </a:solidFill>
                <a:latin typeface="Times New Roman" pitchFamily="18" charset="0"/>
                <a:cs typeface="Times New Roman" pitchFamily="18" charset="0"/>
              </a:rPr>
            </a:br>
            <a:endParaRPr lang="es-ES_tradnl" sz="3200" dirty="0" smtClean="0">
              <a:solidFill>
                <a:schemeClr val="bg1"/>
              </a:solidFill>
              <a:latin typeface="Times New Roman" pitchFamily="18" charset="0"/>
              <a:cs typeface="Times New Roman" pitchFamily="18" charset="0"/>
            </a:endParaRPr>
          </a:p>
          <a:p>
            <a:pPr marL="0" indent="0">
              <a:lnSpc>
                <a:spcPct val="85000"/>
              </a:lnSpc>
              <a:buFont typeface="Arial" charset="0"/>
              <a:buNone/>
              <a:defRPr/>
            </a:pPr>
            <a:r>
              <a:rPr lang="es-ES_tradnl" sz="3200" dirty="0" smtClean="0">
                <a:solidFill>
                  <a:schemeClr val="bg1"/>
                </a:solidFill>
                <a:latin typeface="Times New Roman" pitchFamily="18" charset="0"/>
                <a:cs typeface="Times New Roman" pitchFamily="18" charset="0"/>
              </a:rPr>
              <a:t>*o que determinadas </a:t>
            </a:r>
            <a:r>
              <a:rPr lang="es-ES_tradnl" sz="3200" b="1" dirty="0" smtClean="0">
                <a:solidFill>
                  <a:srgbClr val="FFFF00"/>
                </a:solidFill>
                <a:latin typeface="Times New Roman" pitchFamily="18" charset="0"/>
                <a:cs typeface="Times New Roman" pitchFamily="18" charset="0"/>
              </a:rPr>
              <a:t>costumbres o situaciones </a:t>
            </a:r>
            <a:br>
              <a:rPr lang="es-ES_tradnl" sz="3200" b="1" dirty="0" smtClean="0">
                <a:solidFill>
                  <a:srgbClr val="FFFF00"/>
                </a:solidFill>
                <a:latin typeface="Times New Roman" pitchFamily="18" charset="0"/>
                <a:cs typeface="Times New Roman" pitchFamily="18" charset="0"/>
              </a:rPr>
            </a:br>
            <a:r>
              <a:rPr lang="es-ES_tradnl" sz="3200" b="1" dirty="0" smtClean="0">
                <a:solidFill>
                  <a:srgbClr val="FFFF00"/>
                </a:solidFill>
                <a:latin typeface="Times New Roman" pitchFamily="18" charset="0"/>
                <a:cs typeface="Times New Roman" pitchFamily="18" charset="0"/>
              </a:rPr>
              <a:t>son inmorales </a:t>
            </a:r>
            <a:r>
              <a:rPr lang="es-ES_tradnl" sz="3200" dirty="0" smtClean="0">
                <a:solidFill>
                  <a:schemeClr val="bg1"/>
                </a:solidFill>
                <a:latin typeface="Times New Roman" pitchFamily="18" charset="0"/>
                <a:cs typeface="Times New Roman" pitchFamily="18" charset="0"/>
              </a:rPr>
              <a:t>aunque estén permitidas por el poder civil, </a:t>
            </a:r>
            <a:endParaRPr lang="es-ES" sz="3200" dirty="0" smtClean="0">
              <a:solidFill>
                <a:schemeClr val="bg1"/>
              </a:solidFill>
              <a:latin typeface="Times New Roman" pitchFamily="18" charset="0"/>
              <a:cs typeface="Times New Roman" pitchFamily="18" charset="0"/>
            </a:endParaRPr>
          </a:p>
        </p:txBody>
      </p:sp>
      <p:sp>
        <p:nvSpPr>
          <p:cNvPr id="2253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253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36480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7754B177-4362-41CD-AC0A-2D976DE7BC58}" type="slidenum">
              <a:rPr lang="es-ES" smtClean="0"/>
              <a:pPr>
                <a:defRPr/>
              </a:pPr>
              <a:t>21</a:t>
            </a:fld>
            <a:endParaRPr lang="es-ES"/>
          </a:p>
        </p:txBody>
      </p:sp>
      <p:pic>
        <p:nvPicPr>
          <p:cNvPr id="22538" name="Picture 13" descr="no-abor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300" y="984250"/>
            <a:ext cx="42862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5" descr="ley_del_divorc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3325" y="5526088"/>
            <a:ext cx="410210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22" descr="http://www.claret.cat/sites/default/files/imagecache/product/books/847050939.jpg"/>
          <p:cNvPicPr>
            <a:picLocks noChangeAspect="1" noChangeArrowheads="1"/>
          </p:cNvPicPr>
          <p:nvPr/>
        </p:nvPicPr>
        <p:blipFill>
          <a:blip r:embed="rId6">
            <a:extLst>
              <a:ext uri="{28A0092B-C50C-407E-A947-70E740481C1C}">
                <a14:useLocalDpi xmlns:a14="http://schemas.microsoft.com/office/drawing/2010/main" val="0"/>
              </a:ext>
            </a:extLst>
          </a:blip>
          <a:srcRect t="9506" b="50000"/>
          <a:stretch>
            <a:fillRect/>
          </a:stretch>
        </p:blipFill>
        <p:spPr bwMode="auto">
          <a:xfrm>
            <a:off x="9932988" y="4152900"/>
            <a:ext cx="172243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1" descr="http://www.latam-studies.com/Contributors/BienComun.gif"/>
          <p:cNvPicPr>
            <a:picLocks noChangeAspect="1" noChangeArrowheads="1"/>
          </p:cNvPicPr>
          <p:nvPr/>
        </p:nvPicPr>
        <p:blipFill>
          <a:blip r:embed="rId7" cstate="email">
            <a:extLst>
              <a:ext uri="{28A0092B-C50C-407E-A947-70E740481C1C}">
                <a14:useLocalDpi xmlns:a14="http://schemas.microsoft.com/office/drawing/2010/main" val="0"/>
              </a:ext>
            </a:extLst>
          </a:blip>
          <a:srcRect l="34306"/>
          <a:stretch>
            <a:fillRect/>
          </a:stretch>
        </p:blipFill>
        <p:spPr bwMode="auto">
          <a:xfrm>
            <a:off x="7553325" y="4146550"/>
            <a:ext cx="22320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9 Marcador de contenido"/>
          <p:cNvSpPr>
            <a:spLocks noGrp="1"/>
          </p:cNvSpPr>
          <p:nvPr>
            <p:ph idx="1"/>
          </p:nvPr>
        </p:nvSpPr>
        <p:spPr>
          <a:xfrm>
            <a:off x="1576388" y="912813"/>
            <a:ext cx="5400675" cy="6335712"/>
          </a:xfrm>
        </p:spPr>
        <p:txBody>
          <a:bodyPr/>
          <a:lstStyle/>
          <a:p>
            <a:pPr marL="0" indent="0">
              <a:lnSpc>
                <a:spcPct val="85000"/>
              </a:lnSpc>
              <a:buFont typeface="Arial" charset="0"/>
              <a:buNone/>
              <a:defRPr/>
            </a:pPr>
            <a:r>
              <a:rPr lang="es-ES_tradnl" sz="3200" dirty="0" smtClean="0">
                <a:solidFill>
                  <a:schemeClr val="bg1"/>
                </a:solidFill>
                <a:latin typeface="Times New Roman" pitchFamily="18" charset="0"/>
                <a:cs typeface="Times New Roman" pitchFamily="18" charset="0"/>
              </a:rPr>
              <a:t>*o </a:t>
            </a:r>
            <a:r>
              <a:rPr lang="es-ES_tradnl" sz="3200" dirty="0">
                <a:solidFill>
                  <a:schemeClr val="bg1"/>
                </a:solidFill>
                <a:latin typeface="Times New Roman" pitchFamily="18" charset="0"/>
                <a:cs typeface="Times New Roman" pitchFamily="18" charset="0"/>
              </a:rPr>
              <a:t>que los católicos </a:t>
            </a:r>
            <a:r>
              <a:rPr lang="es-ES_tradnl" sz="3200" b="1" dirty="0">
                <a:solidFill>
                  <a:srgbClr val="FFFF00"/>
                </a:solidFill>
                <a:latin typeface="Times New Roman" pitchFamily="18" charset="0"/>
                <a:cs typeface="Times New Roman" pitchFamily="18" charset="0"/>
              </a:rPr>
              <a:t>no deben dar su apoyo </a:t>
            </a:r>
            <a:r>
              <a:rPr lang="es-ES_tradnl" sz="3200" dirty="0">
                <a:solidFill>
                  <a:schemeClr val="bg1"/>
                </a:solidFill>
                <a:latin typeface="Times New Roman" pitchFamily="18" charset="0"/>
                <a:cs typeface="Times New Roman" pitchFamily="18" charset="0"/>
              </a:rPr>
              <a:t>a aquellas </a:t>
            </a:r>
            <a:r>
              <a:rPr lang="es-ES_tradnl" sz="3200" dirty="0" smtClean="0">
                <a:solidFill>
                  <a:schemeClr val="bg1"/>
                </a:solidFill>
                <a:latin typeface="Times New Roman" pitchFamily="18" charset="0"/>
                <a:cs typeface="Times New Roman" pitchFamily="18" charset="0"/>
              </a:rPr>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*personas </a:t>
            </a:r>
            <a:r>
              <a:rPr lang="es-ES_tradnl" sz="3200" dirty="0">
                <a:solidFill>
                  <a:schemeClr val="bg1"/>
                </a:solidFill>
                <a:latin typeface="Times New Roman" pitchFamily="18" charset="0"/>
                <a:cs typeface="Times New Roman" pitchFamily="18" charset="0"/>
              </a:rPr>
              <a:t>o </a:t>
            </a:r>
            <a:r>
              <a:rPr lang="es-ES_tradnl" sz="3200" dirty="0" smtClean="0">
                <a:solidFill>
                  <a:schemeClr val="bg1"/>
                </a:solidFill>
                <a:latin typeface="Times New Roman" pitchFamily="18" charset="0"/>
                <a:cs typeface="Times New Roman" pitchFamily="18" charset="0"/>
              </a:rPr>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*partidos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*que </a:t>
            </a:r>
            <a:r>
              <a:rPr lang="es-ES_tradnl" sz="3200" dirty="0">
                <a:solidFill>
                  <a:schemeClr val="bg1"/>
                </a:solidFill>
                <a:latin typeface="Times New Roman" pitchFamily="18" charset="0"/>
                <a:cs typeface="Times New Roman" pitchFamily="18" charset="0"/>
              </a:rPr>
              <a:t>se propongan objetivos contrarios a la ley de Dios, y por tanto a la dignidad de la persona humana y al bien común</a:t>
            </a:r>
            <a:r>
              <a:rPr lang="es-ES_tradnl" sz="3200" dirty="0" smtClean="0">
                <a:solidFill>
                  <a:schemeClr val="bg1"/>
                </a:solidFill>
                <a:latin typeface="Times New Roman" pitchFamily="18" charset="0"/>
                <a:cs typeface="Times New Roman" pitchFamily="18" charset="0"/>
              </a:rPr>
              <a:t>.</a:t>
            </a:r>
          </a:p>
          <a:p>
            <a:pPr marL="0" indent="0">
              <a:lnSpc>
                <a:spcPct val="85000"/>
              </a:lnSpc>
              <a:buFont typeface="Arial" charset="0"/>
              <a:buNone/>
              <a:defRPr/>
            </a:pPr>
            <a:endParaRPr lang="es-AR" sz="3200" dirty="0">
              <a:solidFill>
                <a:schemeClr val="bg1"/>
              </a:solidFill>
              <a:latin typeface="Times New Roman" pitchFamily="18" charset="0"/>
              <a:cs typeface="Times New Roman" pitchFamily="18" charset="0"/>
            </a:endParaRPr>
          </a:p>
          <a:p>
            <a:pPr>
              <a:lnSpc>
                <a:spcPct val="85000"/>
              </a:lnSpc>
              <a:defRPr/>
            </a:pPr>
            <a:r>
              <a:rPr lang="es-ES_tradnl" sz="3200" dirty="0">
                <a:solidFill>
                  <a:schemeClr val="bg1"/>
                </a:solidFill>
                <a:latin typeface="Times New Roman" pitchFamily="18" charset="0"/>
                <a:cs typeface="Times New Roman" pitchFamily="18" charset="0"/>
              </a:rPr>
              <a:t>Tanto la Iglesia como la actividad política </a:t>
            </a:r>
            <a:r>
              <a:rPr lang="es-ES_tradnl" sz="3200" dirty="0" smtClean="0">
                <a:solidFill>
                  <a:schemeClr val="bg1"/>
                </a:solidFill>
                <a:latin typeface="Times New Roman" pitchFamily="18" charset="0"/>
                <a:cs typeface="Times New Roman" pitchFamily="18" charset="0"/>
              </a:rPr>
              <a:t>han de estar </a:t>
            </a:r>
            <a:r>
              <a:rPr lang="es-ES_tradnl" sz="3200" dirty="0">
                <a:solidFill>
                  <a:schemeClr val="bg1"/>
                </a:solidFill>
                <a:latin typeface="Times New Roman" pitchFamily="18" charset="0"/>
                <a:cs typeface="Times New Roman" pitchFamily="18" charset="0"/>
              </a:rPr>
              <a:t>al servicio del </a:t>
            </a:r>
            <a:r>
              <a:rPr lang="es-ES_tradnl" sz="3200" dirty="0" smtClean="0">
                <a:solidFill>
                  <a:schemeClr val="bg1"/>
                </a:solidFill>
                <a:latin typeface="Times New Roman" pitchFamily="18" charset="0"/>
                <a:cs typeface="Times New Roman" pitchFamily="18" charset="0"/>
              </a:rPr>
              <a:t>hombre.</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Por este motivo es conveniente </a:t>
            </a:r>
            <a:r>
              <a:rPr lang="es-ES_tradnl" sz="3200" dirty="0">
                <a:solidFill>
                  <a:schemeClr val="bg1"/>
                </a:solidFill>
                <a:latin typeface="Times New Roman" pitchFamily="18" charset="0"/>
                <a:cs typeface="Times New Roman" pitchFamily="18" charset="0"/>
              </a:rPr>
              <a:t>la cooperación </a:t>
            </a:r>
            <a:r>
              <a:rPr lang="es-ES_tradnl" sz="3200" dirty="0" smtClean="0">
                <a:solidFill>
                  <a:schemeClr val="bg1"/>
                </a:solidFill>
                <a:latin typeface="Times New Roman" pitchFamily="18" charset="0"/>
                <a:cs typeface="Times New Roman" pitchFamily="18" charset="0"/>
              </a:rPr>
              <a:t>mutua. </a:t>
            </a:r>
            <a:endParaRPr lang="es-ES_tradnl" sz="3200" dirty="0">
              <a:solidFill>
                <a:schemeClr val="bg1"/>
              </a:solidFill>
              <a:latin typeface="Times New Roman" pitchFamily="18" charset="0"/>
              <a:cs typeface="Times New Roman" pitchFamily="18" charset="0"/>
            </a:endParaRPr>
          </a:p>
          <a:p>
            <a:pPr>
              <a:lnSpc>
                <a:spcPct val="85000"/>
              </a:lnSpc>
              <a:defRPr/>
            </a:pPr>
            <a:endParaRPr lang="es-ES_tradnl" sz="3200" dirty="0" smtClean="0">
              <a:solidFill>
                <a:schemeClr val="bg1"/>
              </a:solidFill>
              <a:latin typeface="Times New Roman" pitchFamily="18" charset="0"/>
              <a:cs typeface="Times New Roman" pitchFamily="18" charset="0"/>
            </a:endParaRPr>
          </a:p>
        </p:txBody>
      </p:sp>
      <p:sp>
        <p:nvSpPr>
          <p:cNvPr id="2355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356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237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D211D55-0DA6-4EF0-9F4F-A1CC0F173462}" type="slidenum">
              <a:rPr lang="es-ES" smtClean="0"/>
              <a:pPr>
                <a:defRPr/>
              </a:pPr>
              <a:t>22</a:t>
            </a:fld>
            <a:endParaRPr lang="es-ES"/>
          </a:p>
        </p:txBody>
      </p:sp>
      <p:pic>
        <p:nvPicPr>
          <p:cNvPr id="23562" name="Picture 12" descr="JUSTICIA"/>
          <p:cNvPicPr>
            <a:picLocks noChangeAspect="1" noChangeArrowheads="1"/>
          </p:cNvPicPr>
          <p:nvPr/>
        </p:nvPicPr>
        <p:blipFill>
          <a:blip r:embed="rId4" cstate="email">
            <a:extLst>
              <a:ext uri="{28A0092B-C50C-407E-A947-70E740481C1C}">
                <a14:useLocalDpi xmlns:a14="http://schemas.microsoft.com/office/drawing/2010/main" val="0"/>
              </a:ext>
            </a:extLst>
          </a:blip>
          <a:srcRect t="8025"/>
          <a:stretch>
            <a:fillRect/>
          </a:stretch>
        </p:blipFill>
        <p:spPr bwMode="auto">
          <a:xfrm>
            <a:off x="7192963" y="912813"/>
            <a:ext cx="439102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4" descr="derechos_humano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92963" y="5078413"/>
            <a:ext cx="4391025"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3513" y="7104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9 Marcador de contenido"/>
          <p:cNvSpPr>
            <a:spLocks noGrp="1"/>
          </p:cNvSpPr>
          <p:nvPr>
            <p:ph idx="1"/>
          </p:nvPr>
        </p:nvSpPr>
        <p:spPr>
          <a:xfrm>
            <a:off x="6329363" y="1057275"/>
            <a:ext cx="5561012"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Si la comunidad política ignora a la Iglesia se pone en contradicción consigo misma pues obstaculiza los derechos y los deberes de una parte de sus ciudadanos.</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Un aspecto esencial que se debe cuidar siempre es la salvaguarda del </a:t>
            </a:r>
            <a:r>
              <a:rPr lang="es-ES_tradnl" sz="3200" b="1" smtClean="0">
                <a:solidFill>
                  <a:srgbClr val="FFFF00"/>
                </a:solidFill>
                <a:latin typeface="Times New Roman" pitchFamily="18" charset="0"/>
                <a:cs typeface="Times New Roman" pitchFamily="18" charset="0"/>
              </a:rPr>
              <a:t>derecho a la libertad religiosa</a:t>
            </a:r>
            <a:r>
              <a:rPr lang="es-ES_tradnl" sz="3200" smtClean="0">
                <a:solidFill>
                  <a:schemeClr val="bg1"/>
                </a:solidFill>
                <a:latin typeface="Times New Roman" pitchFamily="18" charset="0"/>
                <a:cs typeface="Times New Roman" pitchFamily="18" charset="0"/>
              </a:rPr>
              <a:t>.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Velar por el respeto de este derecho es velar por el respeto del entero orden social. </a:t>
            </a:r>
            <a:endParaRPr lang="es-ES" sz="3200" smtClean="0">
              <a:solidFill>
                <a:schemeClr val="bg1"/>
              </a:solidFill>
              <a:latin typeface="Times New Roman" pitchFamily="18" charset="0"/>
              <a:cs typeface="Times New Roman" pitchFamily="18" charset="0"/>
            </a:endParaRPr>
          </a:p>
          <a:p>
            <a:pPr>
              <a:lnSpc>
                <a:spcPct val="85000"/>
              </a:lnSpc>
            </a:pPr>
            <a:endParaRPr lang="es-ES" sz="3200" smtClean="0">
              <a:solidFill>
                <a:schemeClr val="bg1"/>
              </a:solidFill>
              <a:latin typeface="Times New Roman" pitchFamily="18" charset="0"/>
              <a:cs typeface="Times New Roman" pitchFamily="18" charset="0"/>
            </a:endParaRPr>
          </a:p>
        </p:txBody>
      </p:sp>
      <p:sp>
        <p:nvSpPr>
          <p:cNvPr id="2458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458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9663" y="10604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C388757D-A228-440D-AE4F-FBEBB543B40A}" type="slidenum">
              <a:rPr lang="es-ES" smtClean="0"/>
              <a:pPr>
                <a:defRPr/>
              </a:pPr>
              <a:t>23</a:t>
            </a:fld>
            <a:endParaRPr lang="es-ES"/>
          </a:p>
        </p:txBody>
      </p:sp>
      <p:pic>
        <p:nvPicPr>
          <p:cNvPr id="2458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9663" y="40798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6389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libertadreligiosa"/>
          <p:cNvPicPr>
            <a:picLocks noChangeAspect="1" noChangeArrowheads="1"/>
          </p:cNvPicPr>
          <p:nvPr/>
        </p:nvPicPr>
        <p:blipFill>
          <a:blip r:embed="rId4">
            <a:extLst>
              <a:ext uri="{28A0092B-C50C-407E-A947-70E740481C1C}">
                <a14:useLocalDpi xmlns:a14="http://schemas.microsoft.com/office/drawing/2010/main" val="0"/>
              </a:ext>
            </a:extLst>
          </a:blip>
          <a:srcRect l="47000" r="5931"/>
          <a:stretch>
            <a:fillRect/>
          </a:stretch>
        </p:blipFill>
        <p:spPr bwMode="auto">
          <a:xfrm>
            <a:off x="1647825" y="993775"/>
            <a:ext cx="4303713"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9 Marcador de contenido"/>
          <p:cNvSpPr>
            <a:spLocks noGrp="1"/>
          </p:cNvSpPr>
          <p:nvPr>
            <p:ph idx="1"/>
          </p:nvPr>
        </p:nvSpPr>
        <p:spPr>
          <a:xfrm>
            <a:off x="6145213" y="985838"/>
            <a:ext cx="5727700" cy="6335712"/>
          </a:xfrm>
        </p:spPr>
        <p:txBody>
          <a:bodyPr/>
          <a:lstStyle/>
          <a:p>
            <a:pPr>
              <a:lnSpc>
                <a:spcPct val="85000"/>
              </a:lnSpc>
              <a:defRPr/>
            </a:pPr>
            <a:r>
              <a:rPr lang="es-ES_tradnl" sz="3200" dirty="0" smtClean="0">
                <a:solidFill>
                  <a:schemeClr val="bg1"/>
                </a:solidFill>
                <a:latin typeface="Times New Roman" pitchFamily="18" charset="0"/>
                <a:cs typeface="Times New Roman" pitchFamily="18" charset="0"/>
              </a:rPr>
              <a:t>El </a:t>
            </a:r>
            <a:r>
              <a:rPr lang="es-ES_tradnl" sz="3200" dirty="0">
                <a:solidFill>
                  <a:schemeClr val="bg1"/>
                </a:solidFill>
                <a:latin typeface="Times New Roman" pitchFamily="18" charset="0"/>
                <a:cs typeface="Times New Roman" pitchFamily="18" charset="0"/>
              </a:rPr>
              <a:t>derecho a la </a:t>
            </a:r>
            <a:r>
              <a:rPr lang="es-ES_tradnl" sz="3200" dirty="0" smtClean="0">
                <a:solidFill>
                  <a:schemeClr val="bg1"/>
                </a:solidFill>
                <a:latin typeface="Times New Roman" pitchFamily="18" charset="0"/>
                <a:cs typeface="Times New Roman" pitchFamily="18" charset="0"/>
              </a:rPr>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a:t>
            </a:r>
            <a:r>
              <a:rPr lang="es-ES_tradnl" sz="3200" i="1" dirty="0" smtClean="0">
                <a:solidFill>
                  <a:schemeClr val="bg1"/>
                </a:solidFill>
                <a:latin typeface="Times New Roman" pitchFamily="18" charset="0"/>
                <a:cs typeface="Times New Roman" pitchFamily="18" charset="0"/>
              </a:rPr>
              <a:t>libertad </a:t>
            </a:r>
            <a:r>
              <a:rPr lang="es-ES_tradnl" sz="3200" i="1" dirty="0">
                <a:solidFill>
                  <a:schemeClr val="bg1"/>
                </a:solidFill>
                <a:latin typeface="Times New Roman" pitchFamily="18" charset="0"/>
                <a:cs typeface="Times New Roman" pitchFamily="18" charset="0"/>
              </a:rPr>
              <a:t>social y civil </a:t>
            </a:r>
            <a:r>
              <a:rPr lang="es-ES_tradnl" sz="3200" i="1" dirty="0" smtClean="0">
                <a:solidFill>
                  <a:schemeClr val="bg1"/>
                </a:solidFill>
                <a:latin typeface="Times New Roman" pitchFamily="18" charset="0"/>
                <a:cs typeface="Times New Roman" pitchFamily="18" charset="0"/>
              </a:rPr>
              <a:t/>
            </a:r>
            <a:br>
              <a:rPr lang="es-ES_tradnl" sz="3200" i="1" dirty="0" smtClean="0">
                <a:solidFill>
                  <a:schemeClr val="bg1"/>
                </a:solidFill>
                <a:latin typeface="Times New Roman" pitchFamily="18" charset="0"/>
                <a:cs typeface="Times New Roman" pitchFamily="18" charset="0"/>
              </a:rPr>
            </a:br>
            <a:r>
              <a:rPr lang="es-ES_tradnl" sz="3200" i="1" dirty="0" smtClean="0">
                <a:solidFill>
                  <a:schemeClr val="bg1"/>
                </a:solidFill>
                <a:latin typeface="Times New Roman" pitchFamily="18" charset="0"/>
                <a:cs typeface="Times New Roman" pitchFamily="18" charset="0"/>
              </a:rPr>
              <a:t>*en </a:t>
            </a:r>
            <a:r>
              <a:rPr lang="es-ES_tradnl" sz="3200" i="1" dirty="0">
                <a:solidFill>
                  <a:schemeClr val="bg1"/>
                </a:solidFill>
                <a:latin typeface="Times New Roman" pitchFamily="18" charset="0"/>
                <a:cs typeface="Times New Roman" pitchFamily="18" charset="0"/>
              </a:rPr>
              <a:t>materia religiosa</a:t>
            </a:r>
            <a:r>
              <a:rPr lang="es-ES_tradnl" sz="3200" dirty="0">
                <a:solidFill>
                  <a:schemeClr val="bg1"/>
                </a:solidFill>
                <a:latin typeface="Times New Roman" pitchFamily="18" charset="0"/>
                <a:cs typeface="Times New Roman" pitchFamily="18" charset="0"/>
              </a:rPr>
              <a:t>, </a:t>
            </a:r>
            <a:r>
              <a:rPr lang="es-ES_tradnl" sz="3200" dirty="0" smtClean="0">
                <a:solidFill>
                  <a:schemeClr val="bg1"/>
                </a:solidFill>
                <a:latin typeface="Times New Roman" pitchFamily="18" charset="0"/>
                <a:cs typeface="Times New Roman" pitchFamily="18" charset="0"/>
              </a:rPr>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*es </a:t>
            </a:r>
            <a:r>
              <a:rPr lang="es-ES_tradnl" sz="3200" dirty="0">
                <a:solidFill>
                  <a:schemeClr val="bg1"/>
                </a:solidFill>
                <a:latin typeface="Times New Roman" pitchFamily="18" charset="0"/>
                <a:cs typeface="Times New Roman" pitchFamily="18" charset="0"/>
              </a:rPr>
              <a:t>la </a:t>
            </a:r>
            <a:r>
              <a:rPr lang="es-ES_tradnl" sz="3200" dirty="0" smtClean="0">
                <a:solidFill>
                  <a:schemeClr val="bg1"/>
                </a:solidFill>
                <a:latin typeface="Times New Roman" pitchFamily="18" charset="0"/>
                <a:cs typeface="Times New Roman" pitchFamily="18" charset="0"/>
              </a:rPr>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a:t>
            </a:r>
            <a:r>
              <a:rPr lang="es-ES_tradnl" sz="3200" i="1" dirty="0" smtClean="0">
                <a:solidFill>
                  <a:schemeClr val="bg1"/>
                </a:solidFill>
                <a:latin typeface="Times New Roman" pitchFamily="18" charset="0"/>
                <a:cs typeface="Times New Roman" pitchFamily="18" charset="0"/>
              </a:rPr>
              <a:t>fuente</a:t>
            </a:r>
            <a:r>
              <a:rPr lang="es-ES_tradnl" sz="3200" dirty="0" smtClean="0">
                <a:solidFill>
                  <a:schemeClr val="bg1"/>
                </a:solidFill>
                <a:latin typeface="Times New Roman" pitchFamily="18" charset="0"/>
                <a:cs typeface="Times New Roman" pitchFamily="18" charset="0"/>
              </a:rPr>
              <a:t> </a:t>
            </a:r>
            <a:r>
              <a:rPr lang="es-ES_tradnl" sz="3200" dirty="0">
                <a:solidFill>
                  <a:schemeClr val="bg1"/>
                </a:solidFill>
                <a:latin typeface="Times New Roman" pitchFamily="18" charset="0"/>
                <a:cs typeface="Times New Roman" pitchFamily="18" charset="0"/>
              </a:rPr>
              <a:t>y </a:t>
            </a:r>
            <a:r>
              <a:rPr lang="es-ES_tradnl" sz="3200" dirty="0" smtClean="0">
                <a:solidFill>
                  <a:schemeClr val="bg1"/>
                </a:solidFill>
                <a:latin typeface="Times New Roman" pitchFamily="18" charset="0"/>
                <a:cs typeface="Times New Roman" pitchFamily="18" charset="0"/>
              </a:rPr>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a:t>
            </a:r>
            <a:r>
              <a:rPr lang="es-ES_tradnl" sz="3200" i="1" dirty="0" smtClean="0">
                <a:solidFill>
                  <a:schemeClr val="bg1"/>
                </a:solidFill>
                <a:latin typeface="Times New Roman" pitchFamily="18" charset="0"/>
                <a:cs typeface="Times New Roman" pitchFamily="18" charset="0"/>
              </a:rPr>
              <a:t>síntesis</a:t>
            </a:r>
            <a:r>
              <a:rPr lang="es-ES_tradnl" sz="3200" dirty="0" smtClean="0">
                <a:solidFill>
                  <a:schemeClr val="bg1"/>
                </a:solidFill>
                <a:latin typeface="Times New Roman" pitchFamily="18" charset="0"/>
                <a:cs typeface="Times New Roman" pitchFamily="18" charset="0"/>
              </a:rPr>
              <a:t> </a:t>
            </a:r>
            <a:r>
              <a:rPr lang="es-ES_tradnl" sz="3200" dirty="0">
                <a:solidFill>
                  <a:schemeClr val="bg1"/>
                </a:solidFill>
                <a:latin typeface="Times New Roman" pitchFamily="18" charset="0"/>
                <a:cs typeface="Times New Roman" pitchFamily="18" charset="0"/>
              </a:rPr>
              <a:t>de todos los derechos del hombre</a:t>
            </a:r>
            <a:r>
              <a:rPr lang="es-ES_tradnl" sz="3200" dirty="0" smtClean="0">
                <a:solidFill>
                  <a:schemeClr val="bg1"/>
                </a:solidFill>
                <a:latin typeface="Times New Roman" pitchFamily="18" charset="0"/>
                <a:cs typeface="Times New Roman" pitchFamily="18" charset="0"/>
              </a:rPr>
              <a:t>.</a:t>
            </a:r>
          </a:p>
          <a:p>
            <a:pPr marL="0" indent="0">
              <a:lnSpc>
                <a:spcPct val="85000"/>
              </a:lnSpc>
              <a:buFont typeface="Arial" charset="0"/>
              <a:buNone/>
              <a:defRPr/>
            </a:pPr>
            <a:endParaRPr lang="es-AR" sz="3200" dirty="0">
              <a:solidFill>
                <a:schemeClr val="bg1"/>
              </a:solidFill>
              <a:latin typeface="Times New Roman" pitchFamily="18" charset="0"/>
              <a:cs typeface="Times New Roman" pitchFamily="18" charset="0"/>
            </a:endParaRPr>
          </a:p>
          <a:p>
            <a:pPr>
              <a:lnSpc>
                <a:spcPct val="85000"/>
              </a:lnSpc>
              <a:defRPr/>
            </a:pPr>
            <a:r>
              <a:rPr lang="es-ES_tradnl" sz="3200" dirty="0">
                <a:solidFill>
                  <a:schemeClr val="bg1"/>
                </a:solidFill>
                <a:latin typeface="Times New Roman" pitchFamily="18" charset="0"/>
                <a:cs typeface="Times New Roman" pitchFamily="18" charset="0"/>
              </a:rPr>
              <a:t>En muchos países </a:t>
            </a:r>
            <a:r>
              <a:rPr lang="es-ES_tradnl" sz="3200" dirty="0" smtClean="0">
                <a:solidFill>
                  <a:schemeClr val="bg1"/>
                </a:solidFill>
                <a:latin typeface="Times New Roman" pitchFamily="18" charset="0"/>
                <a:cs typeface="Times New Roman" pitchFamily="18" charset="0"/>
              </a:rPr>
              <a:t>se garantiza </a:t>
            </a:r>
            <a:r>
              <a:rPr lang="es-ES_tradnl" sz="3200" dirty="0">
                <a:solidFill>
                  <a:schemeClr val="bg1"/>
                </a:solidFill>
                <a:latin typeface="Times New Roman" pitchFamily="18" charset="0"/>
                <a:cs typeface="Times New Roman" pitchFamily="18" charset="0"/>
              </a:rPr>
              <a:t>ampliamente la libertad religiosa de todos los ciudadanos y grupos religiosos; por este cauce, puede también la Iglesia encontrar libertad suficiente para cumplir su misión y espacio para desarrollar sus iniciativas apostólicas</a:t>
            </a:r>
            <a:r>
              <a:rPr lang="es-ES_tradnl" sz="3200" dirty="0" smtClean="0">
                <a:solidFill>
                  <a:schemeClr val="bg1"/>
                </a:solidFill>
                <a:latin typeface="Times New Roman" pitchFamily="18" charset="0"/>
                <a:cs typeface="Times New Roman" pitchFamily="18" charset="0"/>
              </a:rPr>
              <a:t>. </a:t>
            </a:r>
            <a:endParaRPr lang="es-ES" sz="3200" dirty="0" smtClean="0">
              <a:solidFill>
                <a:schemeClr val="bg1"/>
              </a:solidFill>
              <a:latin typeface="Times New Roman" pitchFamily="18" charset="0"/>
              <a:cs typeface="Times New Roman" pitchFamily="18" charset="0"/>
            </a:endParaRPr>
          </a:p>
        </p:txBody>
      </p:sp>
      <p:sp>
        <p:nvSpPr>
          <p:cNvPr id="2560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560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583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B4F5D09-D9DE-4B72-A501-7873E35D4396}" type="slidenum">
              <a:rPr lang="es-ES" smtClean="0"/>
              <a:pPr>
                <a:defRPr/>
              </a:pPr>
              <a:t>24</a:t>
            </a:fld>
            <a:endParaRPr lang="es-ES"/>
          </a:p>
        </p:txBody>
      </p:sp>
      <p:pic>
        <p:nvPicPr>
          <p:cNvPr id="2561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5838" y="44640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3" descr="Derecho-Religi%C3%B3n-y-Libertad-185x250"/>
          <p:cNvPicPr>
            <a:picLocks noChangeAspect="1" noChangeArrowheads="1"/>
          </p:cNvPicPr>
          <p:nvPr/>
        </p:nvPicPr>
        <p:blipFill>
          <a:blip r:embed="rId4">
            <a:extLst>
              <a:ext uri="{28A0092B-C50C-407E-A947-70E740481C1C}">
                <a14:useLocalDpi xmlns:a14="http://schemas.microsoft.com/office/drawing/2010/main" val="0"/>
              </a:ext>
            </a:extLst>
          </a:blip>
          <a:srcRect l="6712" t="35475" r="12704" b="38858"/>
          <a:stretch>
            <a:fillRect/>
          </a:stretch>
        </p:blipFill>
        <p:spPr bwMode="auto">
          <a:xfrm>
            <a:off x="1720850" y="1017588"/>
            <a:ext cx="410527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5" descr="Libertad-religio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3432175"/>
            <a:ext cx="41338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9 Marcador de contenido"/>
          <p:cNvSpPr>
            <a:spLocks noGrp="1"/>
          </p:cNvSpPr>
          <p:nvPr>
            <p:ph idx="1"/>
          </p:nvPr>
        </p:nvSpPr>
        <p:spPr>
          <a:xfrm>
            <a:off x="1790700" y="869950"/>
            <a:ext cx="4322763"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Además, si es posible, la Iglesia procura establecer acuerdos con el Estado, llamados en general </a:t>
            </a:r>
            <a:r>
              <a:rPr lang="es-ES_tradnl" sz="3200" b="1" smtClean="0">
                <a:solidFill>
                  <a:srgbClr val="FFFF00"/>
                </a:solidFill>
                <a:latin typeface="Times New Roman" pitchFamily="18" charset="0"/>
                <a:cs typeface="Times New Roman" pitchFamily="18" charset="0"/>
              </a:rPr>
              <a:t>Concordatos</a:t>
            </a:r>
            <a:r>
              <a:rPr lang="es-ES_tradnl" sz="3200" smtClean="0">
                <a:solidFill>
                  <a:schemeClr val="bg1"/>
                </a:solidFill>
                <a:latin typeface="Times New Roman" pitchFamily="18" charset="0"/>
                <a:cs typeface="Times New Roman" pitchFamily="18" charset="0"/>
              </a:rPr>
              <a:t>, en los cuales se pactan soluciones concretas a las cuestiones eclesiásticas relacionadas con la finalidad del Estado: libertad de la Iglesia y de sus entidades para ejercer su misión, convenios en materia económica, días de fiesta, etc.</a:t>
            </a:r>
            <a:endParaRPr lang="es-ES" sz="3200" smtClean="0">
              <a:solidFill>
                <a:schemeClr val="bg1"/>
              </a:solidFill>
              <a:latin typeface="Times New Roman" pitchFamily="18" charset="0"/>
              <a:cs typeface="Times New Roman" pitchFamily="18" charset="0"/>
            </a:endParaRPr>
          </a:p>
        </p:txBody>
      </p:sp>
      <p:sp>
        <p:nvSpPr>
          <p:cNvPr id="2663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663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DAB453E2-2038-4C28-8274-BEF631E22D24}" type="slidenum">
              <a:rPr lang="es-ES" smtClean="0"/>
              <a:pPr>
                <a:defRPr/>
              </a:pPr>
              <a:t>25</a:t>
            </a:fld>
            <a:endParaRPr lang="es-ES"/>
          </a:p>
        </p:txBody>
      </p:sp>
      <p:pic>
        <p:nvPicPr>
          <p:cNvPr id="26634" name="Picture 12" descr="FotoSketcher+-+concordato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21750" y="5991225"/>
            <a:ext cx="29781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4" descr="a-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88138" y="6794500"/>
            <a:ext cx="1728787"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6" descr="Firma_primer_Concordato_Espana_Santa_Sed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42100" y="4348163"/>
            <a:ext cx="223202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8" descr="concordato_hitler_santa_se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5263" y="984250"/>
            <a:ext cx="50101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431925" y="896938"/>
            <a:ext cx="10729913" cy="1600200"/>
          </a:xfrm>
        </p:spPr>
        <p:txBody>
          <a:bodyPr/>
          <a:lstStyle/>
          <a:p>
            <a:pPr lvl="1" algn="l">
              <a:defRPr/>
            </a:pPr>
            <a:r>
              <a:rPr lang="es-ES" sz="5000" b="1" i="1" cap="small" dirty="0" smtClean="0">
                <a:solidFill>
                  <a:srgbClr val="FFFF00"/>
                </a:solidFill>
              </a:rPr>
              <a:t>3. </a:t>
            </a:r>
            <a:r>
              <a:rPr lang="es-ES_tradnl" sz="5000" b="1" i="1" cap="small" dirty="0">
                <a:solidFill>
                  <a:srgbClr val="FFFF00"/>
                </a:solidFill>
              </a:rPr>
              <a:t>Régimen sobre las cuestiones </a:t>
            </a:r>
            <a:r>
              <a:rPr lang="es-ES_tradnl" sz="5000" b="1" i="1" cap="small" dirty="0" smtClean="0">
                <a:solidFill>
                  <a:srgbClr val="FFFF00"/>
                </a:solidFill>
              </a:rPr>
              <a:t>mixtas</a:t>
            </a:r>
            <a:r>
              <a:rPr lang="es-AR" sz="5000" b="1" i="1" cap="small" dirty="0">
                <a:solidFill>
                  <a:srgbClr val="FFFF00"/>
                </a:solidFill>
              </a:rPr>
              <a:t/>
            </a:r>
            <a:br>
              <a:rPr lang="es-AR" sz="5000" b="1" i="1" cap="small" dirty="0">
                <a:solidFill>
                  <a:srgbClr val="FFFF00"/>
                </a:solidFill>
              </a:rPr>
            </a:br>
            <a:endParaRPr lang="es-AR" sz="5000" b="1" i="1" cap="small" dirty="0">
              <a:solidFill>
                <a:srgbClr val="FFFF00"/>
              </a:solidFill>
            </a:endParaRPr>
          </a:p>
        </p:txBody>
      </p:sp>
      <p:sp>
        <p:nvSpPr>
          <p:cNvPr id="27655" name="9 Marcador de contenido"/>
          <p:cNvSpPr>
            <a:spLocks noGrp="1"/>
          </p:cNvSpPr>
          <p:nvPr>
            <p:ph idx="1"/>
          </p:nvPr>
        </p:nvSpPr>
        <p:spPr>
          <a:xfrm>
            <a:off x="1503363" y="2568575"/>
            <a:ext cx="482600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Hay materias en que tanto la Iglesia como el Estado deben intervenir desde sus respectivas competencias y finalidades; son las llamadas cuestiones mixtas.</a:t>
            </a:r>
          </a:p>
          <a:p>
            <a:pPr>
              <a:lnSpc>
                <a:spcPct val="85000"/>
              </a:lnSpc>
            </a:pPr>
            <a:r>
              <a:rPr lang="es-ES_tradnl" sz="3200" smtClean="0">
                <a:solidFill>
                  <a:schemeClr val="bg1"/>
                </a:solidFill>
                <a:latin typeface="Times New Roman" pitchFamily="18" charset="0"/>
                <a:cs typeface="Times New Roman" pitchFamily="18" charset="0"/>
              </a:rPr>
              <a:t>Por ejemplo: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educación,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*el matrimonio,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comunicación social,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asistencia a los necesitados. </a:t>
            </a:r>
            <a:endParaRPr lang="es-ES" sz="3200" smtClean="0">
              <a:solidFill>
                <a:schemeClr val="bg1"/>
              </a:solidFill>
              <a:latin typeface="Times New Roman" pitchFamily="18" charset="0"/>
              <a:cs typeface="Times New Roman" pitchFamily="18" charset="0"/>
            </a:endParaRPr>
          </a:p>
        </p:txBody>
      </p:sp>
      <p:sp>
        <p:nvSpPr>
          <p:cNvPr id="27656"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765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25685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74096C9-530F-4EDD-A009-90D5D0429644}" type="slidenum">
              <a:rPr lang="es-ES" smtClean="0"/>
              <a:pPr>
                <a:defRPr/>
              </a:pPr>
              <a:t>26</a:t>
            </a:fld>
            <a:endParaRPr lang="es-ES"/>
          </a:p>
        </p:txBody>
      </p:sp>
      <p:pic>
        <p:nvPicPr>
          <p:cNvPr id="27659" name="Picture 13" descr="fotoEducac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85225" y="2640013"/>
            <a:ext cx="3024188"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5" descr="anell-matrimoni"/>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13525" y="2640013"/>
            <a:ext cx="209867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6" descr="http://www.cooperadores-bilbao.com/web/wp-content/uploads/2009/11/doctrina-grand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5016500"/>
            <a:ext cx="52387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59531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9 Marcador de contenido"/>
          <p:cNvSpPr>
            <a:spLocks noGrp="1"/>
          </p:cNvSpPr>
          <p:nvPr>
            <p:ph idx="1"/>
          </p:nvPr>
        </p:nvSpPr>
        <p:spPr>
          <a:xfrm>
            <a:off x="6923088" y="889000"/>
            <a:ext cx="480695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En estas materias es especialmente necesaria </a:t>
            </a:r>
            <a:r>
              <a:rPr lang="es-ES_tradnl" sz="3200" b="1" smtClean="0">
                <a:solidFill>
                  <a:srgbClr val="FFFF00"/>
                </a:solidFill>
                <a:latin typeface="Times New Roman" pitchFamily="18" charset="0"/>
                <a:cs typeface="Times New Roman" pitchFamily="18" charset="0"/>
              </a:rPr>
              <a:t>la colaboración</a:t>
            </a:r>
            <a:r>
              <a:rPr lang="es-ES_tradnl" sz="3200" smtClean="0">
                <a:solidFill>
                  <a:schemeClr val="bg1"/>
                </a:solidFill>
                <a:latin typeface="Times New Roman" pitchFamily="18" charset="0"/>
                <a:cs typeface="Times New Roman" pitchFamily="18" charset="0"/>
              </a:rPr>
              <a:t>, de modo que cada uno pueda cumplir su misión.</a:t>
            </a:r>
            <a:endParaRPr lang="es-AR"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a) </a:t>
            </a:r>
            <a:r>
              <a:rPr lang="es-ES_tradnl" sz="3200" smtClean="0">
                <a:solidFill>
                  <a:schemeClr val="bg1"/>
                </a:solidFill>
                <a:latin typeface="Times New Roman" pitchFamily="18" charset="0"/>
                <a:cs typeface="Times New Roman" pitchFamily="18" charset="0"/>
              </a:rPr>
              <a:t>A la Iglesia le compete regular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el matrimonio </a:t>
            </a:r>
            <a:r>
              <a:rPr lang="es-ES_tradnl" sz="3200" smtClean="0">
                <a:solidFill>
                  <a:schemeClr val="bg1"/>
                </a:solidFill>
                <a:latin typeface="Times New Roman" pitchFamily="18" charset="0"/>
                <a:cs typeface="Times New Roman" pitchFamily="18" charset="0"/>
              </a:rPr>
              <a:t>de los católicos.</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 un sacramento y a la Iglesia le corresponde establecer las normas para su administración. </a:t>
            </a:r>
            <a:endParaRPr lang="es-ES" sz="3200" smtClean="0">
              <a:solidFill>
                <a:schemeClr val="bg1"/>
              </a:solidFill>
              <a:latin typeface="Times New Roman" pitchFamily="18" charset="0"/>
              <a:cs typeface="Times New Roman" pitchFamily="18" charset="0"/>
            </a:endParaRPr>
          </a:p>
        </p:txBody>
      </p:sp>
      <p:sp>
        <p:nvSpPr>
          <p:cNvPr id="2867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868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BF711D4-97F8-4A4A-8DA8-20E0E658B391}" type="slidenum">
              <a:rPr lang="es-ES" smtClean="0"/>
              <a:pPr>
                <a:defRPr/>
              </a:pPr>
              <a:t>27</a:t>
            </a:fld>
            <a:endParaRPr lang="es-ES"/>
          </a:p>
        </p:txBody>
      </p:sp>
      <p:pic>
        <p:nvPicPr>
          <p:cNvPr id="28682" name="Picture 15" descr="colabora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04950" y="984250"/>
            <a:ext cx="49672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7" descr="POMA06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550" y="3144838"/>
            <a:ext cx="37973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62404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40084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9 Marcador de contenido"/>
          <p:cNvSpPr>
            <a:spLocks noGrp="1"/>
          </p:cNvSpPr>
          <p:nvPr>
            <p:ph idx="1"/>
          </p:nvPr>
        </p:nvSpPr>
        <p:spPr>
          <a:xfrm>
            <a:off x="1689100" y="873125"/>
            <a:ext cx="4948238"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Concierne al Estado regular los efectos de orden civil: régimen de bienes entre los esposos, etc.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Estado tiene el deber de reconocer a los católicos el derecho a contraer matrimonio canónico.</a:t>
            </a:r>
            <a:endParaRPr lang="es-AR"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b) La educación </a:t>
            </a:r>
            <a:r>
              <a:rPr lang="es-ES_tradnl" sz="3200" smtClean="0">
                <a:solidFill>
                  <a:schemeClr val="bg1"/>
                </a:solidFill>
                <a:latin typeface="Times New Roman" pitchFamily="18" charset="0"/>
                <a:cs typeface="Times New Roman" pitchFamily="18" charset="0"/>
              </a:rPr>
              <a:t>de los hijos —también en materia religiosa— corresponde a los padres por derecho natural;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son ellos quienes…</a:t>
            </a:r>
            <a:endParaRPr lang="es-ES" sz="3200" smtClean="0">
              <a:solidFill>
                <a:schemeClr val="bg1"/>
              </a:solidFill>
              <a:latin typeface="Times New Roman" pitchFamily="18" charset="0"/>
              <a:cs typeface="Times New Roman" pitchFamily="18" charset="0"/>
            </a:endParaRPr>
          </a:p>
        </p:txBody>
      </p:sp>
      <p:sp>
        <p:nvSpPr>
          <p:cNvPr id="2970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970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265B5D7-0CA4-4F0D-A038-A5FEFAD96C24}" type="slidenum">
              <a:rPr lang="es-ES" smtClean="0"/>
              <a:pPr>
                <a:defRPr/>
              </a:pPr>
              <a:t>28</a:t>
            </a:fld>
            <a:endParaRPr lang="es-ES"/>
          </a:p>
        </p:txBody>
      </p:sp>
      <p:pic>
        <p:nvPicPr>
          <p:cNvPr id="2970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35083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61690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4" descr="marri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550" y="984250"/>
            <a:ext cx="452437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6" descr="school7_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40550" y="5759450"/>
            <a:ext cx="4500563"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9 Marcador de contenido"/>
          <p:cNvSpPr>
            <a:spLocks noGrp="1"/>
          </p:cNvSpPr>
          <p:nvPr>
            <p:ph idx="1"/>
          </p:nvPr>
        </p:nvSpPr>
        <p:spPr>
          <a:xfrm>
            <a:off x="6688138" y="857250"/>
            <a:ext cx="5094287"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deben determinar el tipo de enseñanza que desean para sus hijos y los medios de los que se servirán para ese fin (escuela, catequesis, etc.).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Allí donde no sea suficiente la iniciativa de los padres o de los grupos sociales, el Estado debe </a:t>
            </a:r>
            <a:r>
              <a:rPr lang="es-ES_tradnl" sz="3200" i="1" smtClean="0">
                <a:solidFill>
                  <a:schemeClr val="bg1"/>
                </a:solidFill>
                <a:latin typeface="Times New Roman" pitchFamily="18" charset="0"/>
                <a:cs typeface="Times New Roman" pitchFamily="18" charset="0"/>
              </a:rPr>
              <a:t>subsidiariamente</a:t>
            </a:r>
            <a:r>
              <a:rPr lang="es-ES_tradnl" sz="3200" smtClean="0">
                <a:solidFill>
                  <a:schemeClr val="bg1"/>
                </a:solidFill>
                <a:latin typeface="Times New Roman" pitchFamily="18" charset="0"/>
                <a:cs typeface="Times New Roman" pitchFamily="18" charset="0"/>
              </a:rPr>
              <a:t> establecer sus propias escuelas, respetando siempre el derecho de los padres sobre la orientación de la educación de sus hijos.</a:t>
            </a:r>
            <a:endParaRPr lang="es-ES" sz="3200" smtClean="0">
              <a:solidFill>
                <a:schemeClr val="bg1"/>
              </a:solidFill>
              <a:latin typeface="Times New Roman" pitchFamily="18" charset="0"/>
              <a:cs typeface="Times New Roman" pitchFamily="18" charset="0"/>
            </a:endParaRPr>
          </a:p>
        </p:txBody>
      </p:sp>
      <p:sp>
        <p:nvSpPr>
          <p:cNvPr id="307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07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827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9674520-51E4-4B05-AB38-55BE3FFD4792}" type="slidenum">
              <a:rPr lang="es-ES" smtClean="0"/>
              <a:pPr>
                <a:defRPr/>
              </a:pPr>
              <a:t>29</a:t>
            </a:fld>
            <a:endParaRPr lang="es-ES"/>
          </a:p>
        </p:txBody>
      </p:sp>
      <p:pic>
        <p:nvPicPr>
          <p:cNvPr id="3073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3937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3" descr="mientos_educacion_integ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4567238"/>
            <a:ext cx="4968875"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5" descr="Potencie"/>
          <p:cNvPicPr>
            <a:picLocks noChangeAspect="1" noChangeArrowheads="1"/>
          </p:cNvPicPr>
          <p:nvPr/>
        </p:nvPicPr>
        <p:blipFill>
          <a:blip r:embed="rId5">
            <a:extLst>
              <a:ext uri="{28A0092B-C50C-407E-A947-70E740481C1C}">
                <a14:useLocalDpi xmlns:a14="http://schemas.microsoft.com/office/drawing/2010/main" val="0"/>
              </a:ext>
            </a:extLst>
          </a:blip>
          <a:srcRect t="9451" b="52042"/>
          <a:stretch>
            <a:fillRect/>
          </a:stretch>
        </p:blipFill>
        <p:spPr bwMode="auto">
          <a:xfrm>
            <a:off x="1431925" y="984250"/>
            <a:ext cx="48244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9 Marcador de contenido"/>
          <p:cNvSpPr>
            <a:spLocks noGrp="1"/>
          </p:cNvSpPr>
          <p:nvPr>
            <p:ph idx="1"/>
          </p:nvPr>
        </p:nvSpPr>
        <p:spPr>
          <a:xfrm>
            <a:off x="1722438" y="2352675"/>
            <a:ext cx="388620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La salvación realizada por Cristo, y consiguientemente la misión de la Iglesia, se dirige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al hombre en su integridad</a:t>
            </a:r>
            <a:r>
              <a:rPr lang="es-ES_tradnl" sz="3200" smtClean="0">
                <a:solidFill>
                  <a:schemeClr val="bg1"/>
                </a:solidFill>
                <a:latin typeface="Times New Roman" pitchFamily="18" charset="0"/>
                <a:cs typeface="Times New Roman" pitchFamily="18" charset="0"/>
              </a:rPr>
              <a:t>: por eso cuando la Iglesia propone su doctrina social, no sólo no se aleja de su misión, sino que la cumple fielmente.</a:t>
            </a:r>
            <a:endParaRPr lang="es-ES" sz="3200" smtClean="0">
              <a:solidFill>
                <a:schemeClr val="bg1"/>
              </a:solidFill>
              <a:latin typeface="Times New Roman" pitchFamily="18" charset="0"/>
              <a:cs typeface="Times New Roman" pitchFamily="18" charset="0"/>
            </a:endParaRPr>
          </a:p>
        </p:txBody>
      </p:sp>
      <p:sp>
        <p:nvSpPr>
          <p:cNvPr id="410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10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24241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048EF42-FA53-4CFE-852C-375F76C7C655}" type="slidenum">
              <a:rPr lang="es-ES" smtClean="0"/>
              <a:pPr>
                <a:defRPr/>
              </a:pPr>
              <a:t>3</a:t>
            </a:fld>
            <a:endParaRPr lang="es-ES"/>
          </a:p>
        </p:txBody>
      </p:sp>
      <p:sp>
        <p:nvSpPr>
          <p:cNvPr id="12" name="8 Título"/>
          <p:cNvSpPr txBox="1">
            <a:spLocks/>
          </p:cNvSpPr>
          <p:nvPr/>
        </p:nvSpPr>
        <p:spPr bwMode="auto">
          <a:xfrm>
            <a:off x="1071563" y="768350"/>
            <a:ext cx="10729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nchor="ctr"/>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a:lstStyle>
          <a:p>
            <a:pPr lvl="1" algn="l">
              <a:defRPr/>
            </a:pPr>
            <a:r>
              <a:rPr lang="es-ES" sz="5000" b="1" i="1" cap="small" dirty="0" smtClean="0">
                <a:solidFill>
                  <a:srgbClr val="FFFF00"/>
                </a:solidFill>
              </a:rPr>
              <a:t>1. </a:t>
            </a:r>
            <a:r>
              <a:rPr lang="es-ES_tradnl" sz="5000" b="1" i="1" cap="small" dirty="0" smtClean="0">
                <a:solidFill>
                  <a:srgbClr val="FFFF00"/>
                </a:solidFill>
              </a:rPr>
              <a:t>La misión de la Iglesia en el mundo</a:t>
            </a:r>
            <a:endParaRPr lang="es-AR" sz="5000" b="1" i="1" cap="small" dirty="0">
              <a:solidFill>
                <a:srgbClr val="FFFF00"/>
              </a:solidFill>
            </a:endParaRPr>
          </a:p>
        </p:txBody>
      </p:sp>
      <p:pic>
        <p:nvPicPr>
          <p:cNvPr id="4107" name="Picture 12" descr="http://evangelizafuerte.com.mx/wp-content/uploads/2010/02/social-de-la-iglesia.jpg?w=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640013"/>
            <a:ext cx="2159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6" descr="http://www.edesclee.com/images/products/originals/1499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8725" y="4506913"/>
            <a:ext cx="2941638"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0" descr="http://www.bac-editorial.com/catalogo/foto_13021_CU0011_-_Foto.JPG"/>
          <p:cNvPicPr>
            <a:picLocks noChangeAspect="1" noChangeArrowheads="1"/>
          </p:cNvPicPr>
          <p:nvPr/>
        </p:nvPicPr>
        <p:blipFill>
          <a:blip r:embed="rId6" cstate="email">
            <a:extLst>
              <a:ext uri="{28A0092B-C50C-407E-A947-70E740481C1C}">
                <a14:useLocalDpi xmlns:a14="http://schemas.microsoft.com/office/drawing/2010/main" val="0"/>
              </a:ext>
            </a:extLst>
          </a:blip>
          <a:srcRect b="11247"/>
          <a:stretch>
            <a:fillRect/>
          </a:stretch>
        </p:blipFill>
        <p:spPr bwMode="auto">
          <a:xfrm>
            <a:off x="6329363" y="5703888"/>
            <a:ext cx="21590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4" descr="Doctrina social de la Iglesia. Principios fundamentales"/>
          <p:cNvPicPr>
            <a:picLocks noChangeAspect="1" noChangeArrowheads="1"/>
          </p:cNvPicPr>
          <p:nvPr/>
        </p:nvPicPr>
        <p:blipFill>
          <a:blip r:embed="rId7">
            <a:extLst>
              <a:ext uri="{28A0092B-C50C-407E-A947-70E740481C1C}">
                <a14:useLocalDpi xmlns:a14="http://schemas.microsoft.com/office/drawing/2010/main" val="0"/>
              </a:ext>
            </a:extLst>
          </a:blip>
          <a:srcRect t="9964" b="53690"/>
          <a:stretch>
            <a:fillRect/>
          </a:stretch>
        </p:blipFill>
        <p:spPr bwMode="auto">
          <a:xfrm>
            <a:off x="8832850" y="2640013"/>
            <a:ext cx="29575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9 Marcador de contenido"/>
          <p:cNvSpPr>
            <a:spLocks noGrp="1"/>
          </p:cNvSpPr>
          <p:nvPr>
            <p:ph idx="1"/>
          </p:nvPr>
        </p:nvSpPr>
        <p:spPr>
          <a:xfrm>
            <a:off x="1493838" y="957263"/>
            <a:ext cx="514350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 este derecho está incluido que puedan promover y dirigir escuelas en las que sus hijos reciban una educación adecuada; teniendo en cuenta la función social de estas escuelas, el Estado debe reconocerlas y subvencionarlas.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Y también que sus hijos reciban en las escuelas ―estatales o no― una enseñanza que esté de acuerdo con sus convicciones religiosas.</a:t>
            </a:r>
            <a:endParaRPr lang="es-ES" sz="3200" smtClean="0">
              <a:solidFill>
                <a:schemeClr val="bg1"/>
              </a:solidFill>
              <a:latin typeface="Times New Roman" pitchFamily="18" charset="0"/>
              <a:cs typeface="Times New Roman" pitchFamily="18" charset="0"/>
            </a:endParaRPr>
          </a:p>
        </p:txBody>
      </p:sp>
      <p:sp>
        <p:nvSpPr>
          <p:cNvPr id="317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17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9382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3DDA5A1-7CF7-4C0E-B79A-6F65C7436FD6}" type="slidenum">
              <a:rPr lang="es-ES" smtClean="0"/>
              <a:pPr>
                <a:defRPr/>
              </a:pPr>
              <a:t>30</a:t>
            </a:fld>
            <a:endParaRPr lang="es-ES"/>
          </a:p>
        </p:txBody>
      </p:sp>
      <p:pic>
        <p:nvPicPr>
          <p:cNvPr id="3175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61007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3" descr="educa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925" y="1055688"/>
            <a:ext cx="5360988"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9 Marcador de contenido"/>
          <p:cNvSpPr>
            <a:spLocks noGrp="1"/>
          </p:cNvSpPr>
          <p:nvPr>
            <p:ph idx="1"/>
          </p:nvPr>
        </p:nvSpPr>
        <p:spPr>
          <a:xfrm>
            <a:off x="6637338" y="938213"/>
            <a:ext cx="5145087" cy="6335712"/>
          </a:xfrm>
        </p:spPr>
        <p:txBody>
          <a:bodyPr/>
          <a:lstStyle/>
          <a:p>
            <a:pPr>
              <a:lnSpc>
                <a:spcPct val="85000"/>
              </a:lnSpc>
              <a:defRPr/>
            </a:pPr>
            <a:r>
              <a:rPr lang="es-ES_tradnl" sz="3200" b="1" dirty="0" smtClean="0">
                <a:solidFill>
                  <a:srgbClr val="FFFF00"/>
                </a:solidFill>
                <a:latin typeface="Times New Roman" pitchFamily="18" charset="0"/>
                <a:cs typeface="Times New Roman" pitchFamily="18" charset="0"/>
              </a:rPr>
              <a:t>Compete al Estado </a:t>
            </a:r>
          </a:p>
          <a:p>
            <a:pPr marL="0" indent="0">
              <a:lnSpc>
                <a:spcPct val="85000"/>
              </a:lnSpc>
              <a:buFont typeface="Arial" charset="0"/>
              <a:buNone/>
              <a:defRPr/>
            </a:pPr>
            <a:endParaRPr lang="es-ES_tradnl" sz="3200" dirty="0" smtClean="0">
              <a:solidFill>
                <a:schemeClr val="bg1"/>
              </a:solidFill>
              <a:latin typeface="Times New Roman" pitchFamily="18" charset="0"/>
              <a:cs typeface="Times New Roman" pitchFamily="18" charset="0"/>
            </a:endParaRPr>
          </a:p>
          <a:p>
            <a:pPr marL="0" indent="0">
              <a:lnSpc>
                <a:spcPct val="85000"/>
              </a:lnSpc>
              <a:buFont typeface="Arial" charset="0"/>
              <a:buNone/>
              <a:defRPr/>
            </a:pPr>
            <a:r>
              <a:rPr lang="es-ES_tradnl" sz="3200" dirty="0" smtClean="0">
                <a:solidFill>
                  <a:schemeClr val="bg1"/>
                </a:solidFill>
                <a:latin typeface="Times New Roman" pitchFamily="18" charset="0"/>
                <a:cs typeface="Times New Roman" pitchFamily="18" charset="0"/>
              </a:rPr>
              <a:t>dictar las normas relativas a la enseñanza que sean necesarias para el bien común: niveles, grados, acceso de todos a la instrucción, contenidos mínimos para obtener los grados correspondientes, reconocimiento de títulos, etc.. </a:t>
            </a:r>
          </a:p>
          <a:p>
            <a:pPr>
              <a:lnSpc>
                <a:spcPct val="85000"/>
              </a:lnSpc>
              <a:defRPr/>
            </a:pPr>
            <a:endParaRPr lang="es-ES_tradnl"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Sería tiranía si el Estado pretendiera reservarse el monopolio de la enseñanza.</a:t>
            </a:r>
            <a:endParaRPr lang="es-ES" sz="3200" dirty="0" smtClean="0">
              <a:solidFill>
                <a:schemeClr val="bg1"/>
              </a:solidFill>
              <a:latin typeface="Times New Roman" pitchFamily="18" charset="0"/>
              <a:cs typeface="Times New Roman" pitchFamily="18" charset="0"/>
            </a:endParaRPr>
          </a:p>
        </p:txBody>
      </p:sp>
      <p:sp>
        <p:nvSpPr>
          <p:cNvPr id="327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277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35BE75E-F707-4EA0-89FA-782B0CC8A888}" type="slidenum">
              <a:rPr lang="es-ES" smtClean="0"/>
              <a:pPr>
                <a:defRPr/>
              </a:pPr>
              <a:t>31</a:t>
            </a:fld>
            <a:endParaRPr lang="es-ES"/>
          </a:p>
        </p:txBody>
      </p:sp>
      <p:pic>
        <p:nvPicPr>
          <p:cNvPr id="3277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67500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8" descr="http://2.bp.blogspot.com/_eG54Z3tpMOg/TIe0smeC2dI/AAAAAAAAALE/8YLGdD7I9jU/s1600/iglesia+y+polit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388" y="984250"/>
            <a:ext cx="47529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4" descr="6351_Portada"/>
          <p:cNvPicPr>
            <a:picLocks noChangeAspect="1" noChangeArrowheads="1"/>
          </p:cNvPicPr>
          <p:nvPr/>
        </p:nvPicPr>
        <p:blipFill>
          <a:blip r:embed="rId5">
            <a:extLst>
              <a:ext uri="{28A0092B-C50C-407E-A947-70E740481C1C}">
                <a14:useLocalDpi xmlns:a14="http://schemas.microsoft.com/office/drawing/2010/main" val="0"/>
              </a:ext>
            </a:extLst>
          </a:blip>
          <a:srcRect t="44675" b="34969"/>
          <a:stretch>
            <a:fillRect/>
          </a:stretch>
        </p:blipFill>
        <p:spPr bwMode="auto">
          <a:xfrm>
            <a:off x="1576388" y="6672263"/>
            <a:ext cx="4729162"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9 Marcador de contenido"/>
          <p:cNvSpPr>
            <a:spLocks noGrp="1"/>
          </p:cNvSpPr>
          <p:nvPr>
            <p:ph idx="1"/>
          </p:nvPr>
        </p:nvSpPr>
        <p:spPr>
          <a:xfrm>
            <a:off x="1647825" y="936625"/>
            <a:ext cx="4608513" cy="6335713"/>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A la Iglesia le compete</a:t>
            </a:r>
            <a:r>
              <a:rPr lang="es-ES_tradnl" sz="3200" smtClean="0">
                <a:solidFill>
                  <a:schemeClr val="bg1"/>
                </a:solidFill>
                <a:latin typeface="Times New Roman" pitchFamily="18" charset="0"/>
                <a:cs typeface="Times New Roman" pitchFamily="18" charset="0"/>
              </a:rPr>
              <a:t> determinar y vigilar todo lo que se refiere a la enseñanza y difusión de la religión católica: programas, contenidos, libros, idoneidad de los profesores.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 un aspecto de la potestad de </a:t>
            </a:r>
            <a:r>
              <a:rPr lang="es-ES_tradnl" sz="3200" b="1" smtClean="0">
                <a:solidFill>
                  <a:srgbClr val="FFFF00"/>
                </a:solidFill>
                <a:latin typeface="Times New Roman" pitchFamily="18" charset="0"/>
                <a:cs typeface="Times New Roman" pitchFamily="18" charset="0"/>
              </a:rPr>
              <a:t>magisterio</a:t>
            </a:r>
            <a:r>
              <a:rPr lang="es-ES_tradnl" sz="3200" smtClean="0">
                <a:solidFill>
                  <a:schemeClr val="bg1"/>
                </a:solidFill>
                <a:latin typeface="Times New Roman" pitchFamily="18" charset="0"/>
                <a:cs typeface="Times New Roman" pitchFamily="18" charset="0"/>
              </a:rPr>
              <a:t> que compete a la Jerarquía, y un derecho de la Iglesia para defender y garantizar su propia identidad y la integridad de su doctrina. </a:t>
            </a:r>
            <a:endParaRPr lang="es-ES" sz="3200" smtClean="0">
              <a:solidFill>
                <a:schemeClr val="bg1"/>
              </a:solidFill>
              <a:latin typeface="Times New Roman" pitchFamily="18" charset="0"/>
              <a:cs typeface="Times New Roman" pitchFamily="18" charset="0"/>
            </a:endParaRPr>
          </a:p>
        </p:txBody>
      </p:sp>
      <p:sp>
        <p:nvSpPr>
          <p:cNvPr id="337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38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9382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1AFBE572-3D30-4AF9-B3B3-0E5AA731F321}" type="slidenum">
              <a:rPr lang="es-ES" smtClean="0"/>
              <a:pPr>
                <a:defRPr/>
              </a:pPr>
              <a:t>32</a:t>
            </a:fld>
            <a:endParaRPr lang="es-ES"/>
          </a:p>
        </p:txBody>
      </p:sp>
      <p:pic>
        <p:nvPicPr>
          <p:cNvPr id="3380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48006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3" descr="educacion%20catol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200150"/>
            <a:ext cx="5275263"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7" descr="EL MAGISTERIO PONTIFICI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907463" y="4656138"/>
            <a:ext cx="273208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24" descr="http://www.sanpabloperu.com.pe/joomla/components/com_virtuemart/shop_image/product/Full_compendio_doctri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2238" y="4656138"/>
            <a:ext cx="23050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9 Marcador de contenido"/>
          <p:cNvSpPr>
            <a:spLocks noGrp="1"/>
          </p:cNvSpPr>
          <p:nvPr>
            <p:ph idx="1"/>
          </p:nvPr>
        </p:nvSpPr>
        <p:spPr>
          <a:xfrm>
            <a:off x="5816600" y="942975"/>
            <a:ext cx="5913438" cy="6335713"/>
          </a:xfrm>
        </p:spPr>
        <p:txBody>
          <a:bodyPr/>
          <a:lstStyle/>
          <a:p>
            <a:pPr>
              <a:lnSpc>
                <a:spcPct val="85000"/>
              </a:lnSpc>
              <a:defRPr/>
            </a:pPr>
            <a:r>
              <a:rPr lang="es-ES_tradnl" sz="3200" dirty="0" smtClean="0">
                <a:solidFill>
                  <a:schemeClr val="bg1"/>
                </a:solidFill>
                <a:latin typeface="Times New Roman" pitchFamily="18" charset="0"/>
                <a:cs typeface="Times New Roman" pitchFamily="18" charset="0"/>
              </a:rPr>
              <a:t>Nadie puede erigirse en maestro de doctrina católica si no está aprobado por la autoridad eclesiástica.</a:t>
            </a:r>
          </a:p>
          <a:p>
            <a:pPr marL="0" indent="0">
              <a:lnSpc>
                <a:spcPct val="85000"/>
              </a:lnSpc>
              <a:buFont typeface="Arial" charset="0"/>
              <a:buNone/>
              <a:defRPr/>
            </a:pPr>
            <a:endParaRPr lang="es-AR" sz="3200" dirty="0" smtClean="0">
              <a:solidFill>
                <a:schemeClr val="bg1"/>
              </a:solidFill>
              <a:latin typeface="Times New Roman" pitchFamily="18" charset="0"/>
              <a:cs typeface="Times New Roman" pitchFamily="18" charset="0"/>
            </a:endParaRPr>
          </a:p>
          <a:p>
            <a:pPr>
              <a:lnSpc>
                <a:spcPct val="85000"/>
              </a:lnSpc>
              <a:defRPr/>
            </a:pPr>
            <a:r>
              <a:rPr lang="es-ES_tradnl" sz="3200" dirty="0" smtClean="0">
                <a:solidFill>
                  <a:schemeClr val="bg1"/>
                </a:solidFill>
                <a:latin typeface="Times New Roman" pitchFamily="18" charset="0"/>
                <a:cs typeface="Times New Roman" pitchFamily="18" charset="0"/>
              </a:rPr>
              <a:t>También tiene derecho la Iglesia a establecer sus </a:t>
            </a:r>
            <a:r>
              <a:rPr lang="es-ES_tradnl" sz="3200" b="1" dirty="0" smtClean="0">
                <a:solidFill>
                  <a:srgbClr val="FFFF00"/>
                </a:solidFill>
                <a:latin typeface="Times New Roman" pitchFamily="18" charset="0"/>
                <a:cs typeface="Times New Roman" pitchFamily="18" charset="0"/>
              </a:rPr>
              <a:t>propios centros de enseñanza </a:t>
            </a:r>
            <a:r>
              <a:rPr lang="es-ES_tradnl" sz="3200" dirty="0" smtClean="0">
                <a:solidFill>
                  <a:schemeClr val="bg1"/>
                </a:solidFill>
                <a:latin typeface="Times New Roman" pitchFamily="18" charset="0"/>
                <a:cs typeface="Times New Roman" pitchFamily="18" charset="0"/>
              </a:rPr>
              <a:t>(oficialmente católicos),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*a que sean reconocidos y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*reciban ayudas estatales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*en las mismas condiciones que los demás centros no estatales, </a:t>
            </a:r>
            <a:br>
              <a:rPr lang="es-ES_tradnl" sz="3200" dirty="0" smtClean="0">
                <a:solidFill>
                  <a:schemeClr val="bg1"/>
                </a:solidFill>
                <a:latin typeface="Times New Roman" pitchFamily="18" charset="0"/>
                <a:cs typeface="Times New Roman" pitchFamily="18" charset="0"/>
              </a:rPr>
            </a:br>
            <a:r>
              <a:rPr lang="es-ES_tradnl" sz="3200" dirty="0" smtClean="0">
                <a:solidFill>
                  <a:schemeClr val="bg1"/>
                </a:solidFill>
                <a:latin typeface="Times New Roman" pitchFamily="18" charset="0"/>
                <a:cs typeface="Times New Roman" pitchFamily="18" charset="0"/>
              </a:rPr>
              <a:t>*sin tener para ello que renunciar a su ideario católico o a su dependencia de la autoridad eclesiástica.</a:t>
            </a:r>
            <a:endParaRPr lang="es-ES" sz="3200" dirty="0" smtClean="0">
              <a:solidFill>
                <a:schemeClr val="bg1"/>
              </a:solidFill>
              <a:latin typeface="Times New Roman" pitchFamily="18" charset="0"/>
              <a:cs typeface="Times New Roman" pitchFamily="18" charset="0"/>
            </a:endParaRPr>
          </a:p>
        </p:txBody>
      </p:sp>
      <p:sp>
        <p:nvSpPr>
          <p:cNvPr id="348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48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9890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DB779C4-2E20-4B54-A392-A434C4E740C3}" type="slidenum">
              <a:rPr lang="es-ES" smtClean="0"/>
              <a:pPr>
                <a:defRPr/>
              </a:pPr>
              <a:t>33</a:t>
            </a:fld>
            <a:endParaRPr lang="es-ES"/>
          </a:p>
        </p:txBody>
      </p:sp>
      <p:pic>
        <p:nvPicPr>
          <p:cNvPr id="3482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3144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3" descr="imagennoticia1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1055688"/>
            <a:ext cx="40957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5" descr="religion_escue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4008438"/>
            <a:ext cx="4078288"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9 Marcador de contenido"/>
          <p:cNvSpPr>
            <a:spLocks noGrp="1"/>
          </p:cNvSpPr>
          <p:nvPr>
            <p:ph idx="1"/>
          </p:nvPr>
        </p:nvSpPr>
        <p:spPr>
          <a:xfrm>
            <a:off x="1576388" y="874713"/>
            <a:ext cx="5329237" cy="6335712"/>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c) </a:t>
            </a:r>
            <a:r>
              <a:rPr lang="es-ES_tradnl" sz="3200" smtClean="0">
                <a:solidFill>
                  <a:schemeClr val="bg1"/>
                </a:solidFill>
                <a:latin typeface="Times New Roman" pitchFamily="18" charset="0"/>
                <a:cs typeface="Times New Roman" pitchFamily="18" charset="0"/>
              </a:rPr>
              <a:t>La Iglesia tiene también derecho a promover </a:t>
            </a:r>
            <a:r>
              <a:rPr lang="es-ES_tradnl" sz="3200" b="1" smtClean="0">
                <a:solidFill>
                  <a:srgbClr val="FFFF00"/>
                </a:solidFill>
                <a:latin typeface="Times New Roman" pitchFamily="18" charset="0"/>
                <a:cs typeface="Times New Roman" pitchFamily="18" charset="0"/>
              </a:rPr>
              <a:t>iniciativas sociales </a:t>
            </a:r>
            <a:r>
              <a:rPr lang="es-ES_tradnl" sz="3200" smtClean="0">
                <a:solidFill>
                  <a:schemeClr val="bg1"/>
                </a:solidFill>
                <a:latin typeface="Times New Roman" pitchFamily="18" charset="0"/>
                <a:cs typeface="Times New Roman" pitchFamily="18" charset="0"/>
              </a:rPr>
              <a:t>que sean congruentes con su misión religiosa (hospitales, medios de comunicación, orfanatos, centros de acogida) y a que el Estado reconozca estas obras “católicas” en las mismas condiciones que las demás iniciativas de este tipo promovidas por particulares (exenciones fiscales, titulación del personal, subvenciones, colaboración de voluntarios, posibilidad de recaudar donativos, etc.).</a:t>
            </a:r>
            <a:endParaRPr lang="es-AR" sz="3200" smtClean="0">
              <a:solidFill>
                <a:schemeClr val="bg1"/>
              </a:solidFill>
              <a:latin typeface="Times New Roman" pitchFamily="18" charset="0"/>
              <a:cs typeface="Times New Roman" pitchFamily="18" charset="0"/>
            </a:endParaRPr>
          </a:p>
        </p:txBody>
      </p:sp>
      <p:sp>
        <p:nvSpPr>
          <p:cNvPr id="358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584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E916157-3575-45F5-965F-DC04CDBD464E}" type="slidenum">
              <a:rPr lang="es-ES" smtClean="0"/>
              <a:pPr>
                <a:defRPr/>
              </a:pPr>
              <a:t>34</a:t>
            </a:fld>
            <a:endParaRPr lang="es-ES"/>
          </a:p>
        </p:txBody>
      </p:sp>
      <p:pic>
        <p:nvPicPr>
          <p:cNvPr id="35850" name="Picture 12" descr="Madre Teresa de Calcut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92963" y="1055688"/>
            <a:ext cx="4546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6" descr="imagenes59792a"/>
          <p:cNvPicPr>
            <a:picLocks noChangeAspect="1" noChangeArrowheads="1"/>
          </p:cNvPicPr>
          <p:nvPr/>
        </p:nvPicPr>
        <p:blipFill>
          <a:blip r:embed="rId5">
            <a:extLst>
              <a:ext uri="{28A0092B-C50C-407E-A947-70E740481C1C}">
                <a14:useLocalDpi xmlns:a14="http://schemas.microsoft.com/office/drawing/2010/main" val="0"/>
              </a:ext>
            </a:extLst>
          </a:blip>
          <a:srcRect b="50000"/>
          <a:stretch>
            <a:fillRect/>
          </a:stretch>
        </p:blipFill>
        <p:spPr bwMode="auto">
          <a:xfrm>
            <a:off x="7261225" y="4584700"/>
            <a:ext cx="446881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i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64400" y="6556375"/>
            <a:ext cx="2124075"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8" descr="http://t1.gstatic.com/images?q=tbn:ANd9GcS5a38dQ8HUC4LrrawHWhK76EwBt3uOObj9iOUJWVZkw4516CVu"/>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494838" y="6556375"/>
            <a:ext cx="21844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9 Marcador de contenido"/>
          <p:cNvSpPr>
            <a:spLocks noGrp="1"/>
          </p:cNvSpPr>
          <p:nvPr>
            <p:ph idx="1"/>
          </p:nvPr>
        </p:nvSpPr>
        <p:spPr>
          <a:xfrm>
            <a:off x="6905625" y="912813"/>
            <a:ext cx="46799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Siempre que las circunstancias lo permitan, la </a:t>
            </a:r>
            <a:r>
              <a:rPr lang="es-ES_tradnl" sz="3200" b="1" smtClean="0">
                <a:solidFill>
                  <a:srgbClr val="FFFF00"/>
                </a:solidFill>
                <a:latin typeface="Times New Roman" pitchFamily="18" charset="0"/>
                <a:cs typeface="Times New Roman" pitchFamily="18" charset="0"/>
              </a:rPr>
              <a:t>Santa Sede </a:t>
            </a:r>
            <a:r>
              <a:rPr lang="es-ES_tradnl" sz="3200" smtClean="0">
                <a:solidFill>
                  <a:schemeClr val="bg1"/>
                </a:solidFill>
                <a:latin typeface="Times New Roman" pitchFamily="18" charset="0"/>
                <a:cs typeface="Times New Roman" pitchFamily="18" charset="0"/>
              </a:rPr>
              <a:t>establece relaciones diplomáticas con los Estados para así mantener un cauce de diálogo permanente en las cuestiones que interesan a las dos partes.</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No es verdad que pueda haber oposición entre ser buen católico y servir fielmente a la sociedad civil. </a:t>
            </a:r>
            <a:endParaRPr lang="es-ES" sz="3200" smtClean="0">
              <a:solidFill>
                <a:schemeClr val="bg1"/>
              </a:solidFill>
              <a:latin typeface="Times New Roman" pitchFamily="18" charset="0"/>
              <a:cs typeface="Times New Roman" pitchFamily="18" charset="0"/>
            </a:endParaRPr>
          </a:p>
        </p:txBody>
      </p:sp>
      <p:sp>
        <p:nvSpPr>
          <p:cNvPr id="368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687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D3FAA60-DAC0-49B8-84E6-050E496D5215}" type="slidenum">
              <a:rPr lang="es-ES" smtClean="0"/>
              <a:pPr>
                <a:defRPr/>
              </a:pPr>
              <a:t>35</a:t>
            </a:fld>
            <a:endParaRPr lang="es-ES"/>
          </a:p>
        </p:txBody>
      </p:sp>
      <p:pic>
        <p:nvPicPr>
          <p:cNvPr id="3687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60293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5" descr="2929272364_e648b9f7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0" y="1012825"/>
            <a:ext cx="5132388"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7" descr="ser-buenos-ciudadanos-un-libro-sobre-el-civismo"/>
          <p:cNvPicPr>
            <a:picLocks noChangeAspect="1" noChangeArrowheads="1"/>
          </p:cNvPicPr>
          <p:nvPr/>
        </p:nvPicPr>
        <p:blipFill>
          <a:blip r:embed="rId5">
            <a:extLst>
              <a:ext uri="{28A0092B-C50C-407E-A947-70E740481C1C}">
                <a14:useLocalDpi xmlns:a14="http://schemas.microsoft.com/office/drawing/2010/main" val="0"/>
              </a:ext>
            </a:extLst>
          </a:blip>
          <a:srcRect l="5502" r="11739" b="71992"/>
          <a:stretch>
            <a:fillRect/>
          </a:stretch>
        </p:blipFill>
        <p:spPr bwMode="auto">
          <a:xfrm>
            <a:off x="1431925" y="6169025"/>
            <a:ext cx="52070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9 Marcador de contenido"/>
          <p:cNvSpPr>
            <a:spLocks noGrp="1"/>
          </p:cNvSpPr>
          <p:nvPr>
            <p:ph idx="1"/>
          </p:nvPr>
        </p:nvSpPr>
        <p:spPr>
          <a:xfrm>
            <a:off x="1576388" y="1057275"/>
            <a:ext cx="2520950" cy="6335713"/>
          </a:xfrm>
        </p:spPr>
        <p:txBody>
          <a:bodyPr/>
          <a:lstStyle/>
          <a:p>
            <a:pPr>
              <a:lnSpc>
                <a:spcPct val="85000"/>
              </a:lnSpc>
              <a:defRPr/>
            </a:pPr>
            <a:r>
              <a:rPr lang="es-ES_tradnl" sz="3200" dirty="0" smtClean="0">
                <a:solidFill>
                  <a:schemeClr val="bg1"/>
                </a:solidFill>
                <a:latin typeface="Times New Roman" pitchFamily="18" charset="0"/>
                <a:cs typeface="Times New Roman" pitchFamily="18" charset="0"/>
              </a:rPr>
              <a:t>Como </a:t>
            </a:r>
            <a:r>
              <a:rPr lang="es-ES_tradnl" sz="3200" dirty="0">
                <a:solidFill>
                  <a:schemeClr val="bg1"/>
                </a:solidFill>
                <a:latin typeface="Times New Roman" pitchFamily="18" charset="0"/>
                <a:cs typeface="Times New Roman" pitchFamily="18" charset="0"/>
              </a:rPr>
              <a:t>no tienen por qué chocar la Iglesia y el Estado, en el ejercicio legítimo de su autoridad respectiva, cara a la misión que Dios les ha </a:t>
            </a:r>
            <a:r>
              <a:rPr lang="es-ES_tradnl" sz="3200" dirty="0" smtClean="0">
                <a:solidFill>
                  <a:schemeClr val="bg1"/>
                </a:solidFill>
                <a:latin typeface="Times New Roman" pitchFamily="18" charset="0"/>
                <a:cs typeface="Times New Roman" pitchFamily="18" charset="0"/>
              </a:rPr>
              <a:t>confiado.</a:t>
            </a:r>
          </a:p>
          <a:p>
            <a:pPr marL="0" indent="0">
              <a:lnSpc>
                <a:spcPct val="85000"/>
              </a:lnSpc>
              <a:buFont typeface="Arial" charset="0"/>
              <a:buNone/>
              <a:defRPr/>
            </a:pPr>
            <a:endParaRPr lang="es-ES_tradnl" sz="3200" dirty="0">
              <a:solidFill>
                <a:schemeClr val="bg1"/>
              </a:solidFill>
              <a:latin typeface="Times New Roman" pitchFamily="18" charset="0"/>
              <a:cs typeface="Times New Roman" pitchFamily="18" charset="0"/>
            </a:endParaRPr>
          </a:p>
        </p:txBody>
      </p:sp>
      <p:sp>
        <p:nvSpPr>
          <p:cNvPr id="378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789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36C5B8C-3748-41E8-92DC-5BCA2695F847}" type="slidenum">
              <a:rPr lang="es-ES" smtClean="0"/>
              <a:pPr>
                <a:defRPr/>
              </a:pPr>
              <a:t>36</a:t>
            </a:fld>
            <a:endParaRPr lang="es-ES"/>
          </a:p>
        </p:txBody>
      </p:sp>
      <p:pic>
        <p:nvPicPr>
          <p:cNvPr id="37898" name="Picture 20" descr="[cabreo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388" y="1055688"/>
            <a:ext cx="7416800"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9 Marcador de contenido"/>
          <p:cNvSpPr>
            <a:spLocks noGrp="1"/>
          </p:cNvSpPr>
          <p:nvPr>
            <p:ph idx="1"/>
          </p:nvPr>
        </p:nvSpPr>
        <p:spPr>
          <a:xfrm>
            <a:off x="1503363" y="2209800"/>
            <a:ext cx="5005387" cy="6335713"/>
          </a:xfrm>
        </p:spPr>
        <p:txBody>
          <a:bodyPr/>
          <a:lstStyle/>
          <a:p>
            <a:pPr>
              <a:lnSpc>
                <a:spcPct val="85000"/>
              </a:lnSpc>
            </a:pPr>
            <a:r>
              <a:rPr lang="es-AR" sz="3200" smtClean="0">
                <a:solidFill>
                  <a:schemeClr val="bg1"/>
                </a:solidFill>
                <a:latin typeface="Times New Roman" pitchFamily="18" charset="0"/>
                <a:cs typeface="Times New Roman" pitchFamily="18" charset="0"/>
              </a:rPr>
              <a:t>Un tema de gran actualidad es la distinción entre laicidad y laicismo. </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AR" sz="3200" smtClean="0">
                <a:solidFill>
                  <a:schemeClr val="bg1"/>
                </a:solidFill>
                <a:latin typeface="Times New Roman" pitchFamily="18" charset="0"/>
                <a:cs typeface="Times New Roman" pitchFamily="18" charset="0"/>
              </a:rPr>
              <a:t>Por </a:t>
            </a:r>
            <a:r>
              <a:rPr lang="es-AR" sz="3200" b="1" smtClean="0">
                <a:solidFill>
                  <a:srgbClr val="FFFF00"/>
                </a:solidFill>
                <a:latin typeface="Times New Roman" pitchFamily="18" charset="0"/>
                <a:cs typeface="Times New Roman" pitchFamily="18" charset="0"/>
              </a:rPr>
              <a:t>laicidad </a:t>
            </a:r>
            <a:r>
              <a:rPr lang="es-AR" sz="3200" smtClean="0">
                <a:solidFill>
                  <a:schemeClr val="bg1"/>
                </a:solidFill>
                <a:latin typeface="Times New Roman" pitchFamily="18" charset="0"/>
                <a:cs typeface="Times New Roman" pitchFamily="18" charset="0"/>
              </a:rPr>
              <a:t>se entiende que el Estado es autónomo respecto a las leyes eclesiásticas; mientras el </a:t>
            </a:r>
            <a:r>
              <a:rPr lang="es-AR" sz="3200" b="1" smtClean="0">
                <a:solidFill>
                  <a:srgbClr val="FFFF00"/>
                </a:solidFill>
                <a:latin typeface="Times New Roman" pitchFamily="18" charset="0"/>
                <a:cs typeface="Times New Roman" pitchFamily="18" charset="0"/>
              </a:rPr>
              <a:t>laicismo </a:t>
            </a:r>
            <a:r>
              <a:rPr lang="es-AR" sz="3200" smtClean="0">
                <a:solidFill>
                  <a:schemeClr val="bg1"/>
                </a:solidFill>
                <a:latin typeface="Times New Roman" pitchFamily="18" charset="0"/>
                <a:cs typeface="Times New Roman" pitchFamily="18" charset="0"/>
              </a:rPr>
              <a:t>pretende una autonomía de la política respecto al orden moral y al mismo designio divino, y tiende a encerrar la religión en la esfera puramente privada. </a:t>
            </a:r>
            <a:endParaRPr lang="es-ES" sz="3200" smtClean="0">
              <a:solidFill>
                <a:schemeClr val="bg1"/>
              </a:solidFill>
              <a:latin typeface="Times New Roman" pitchFamily="18" charset="0"/>
              <a:cs typeface="Times New Roman" pitchFamily="18" charset="0"/>
            </a:endParaRPr>
          </a:p>
        </p:txBody>
      </p:sp>
      <p:sp>
        <p:nvSpPr>
          <p:cNvPr id="389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892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40084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22082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FF18CE9B-B9F2-45C7-8753-8AEDD82BE6AF}" type="slidenum">
              <a:rPr lang="es-ES" smtClean="0"/>
              <a:pPr>
                <a:defRPr/>
              </a:pPr>
              <a:t>37</a:t>
            </a:fld>
            <a:endParaRPr lang="es-ES"/>
          </a:p>
        </p:txBody>
      </p:sp>
      <p:sp>
        <p:nvSpPr>
          <p:cNvPr id="12" name="8 Título"/>
          <p:cNvSpPr txBox="1">
            <a:spLocks/>
          </p:cNvSpPr>
          <p:nvPr/>
        </p:nvSpPr>
        <p:spPr bwMode="auto">
          <a:xfrm>
            <a:off x="1144588" y="552450"/>
            <a:ext cx="10729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nchor="ctr"/>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a:lstStyle>
          <a:p>
            <a:pPr lvl="1" algn="l">
              <a:defRPr/>
            </a:pPr>
            <a:r>
              <a:rPr lang="es-ES" sz="5000" b="1" i="1" cap="small" dirty="0" smtClean="0">
                <a:solidFill>
                  <a:srgbClr val="FFFF00"/>
                </a:solidFill>
              </a:rPr>
              <a:t>4. </a:t>
            </a:r>
            <a:r>
              <a:rPr lang="es-ES_tradnl" sz="5400" b="1" i="1" cap="small" dirty="0" smtClean="0">
                <a:solidFill>
                  <a:srgbClr val="FFFF00"/>
                </a:solidFill>
              </a:rPr>
              <a:t>Laicidad y laicismo</a:t>
            </a:r>
            <a:endParaRPr lang="es-AR" sz="5000" b="1" i="1" cap="small" dirty="0">
              <a:solidFill>
                <a:srgbClr val="FFFF00"/>
              </a:solidFill>
            </a:endParaRPr>
          </a:p>
        </p:txBody>
      </p:sp>
      <p:pic>
        <p:nvPicPr>
          <p:cNvPr id="38924" name="Picture 18" descr="3928881788_061f0d1c0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425" y="2208213"/>
            <a:ext cx="4160838" cy="64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9 Marcador de contenido"/>
          <p:cNvSpPr>
            <a:spLocks noGrp="1"/>
          </p:cNvSpPr>
          <p:nvPr>
            <p:ph idx="1"/>
          </p:nvPr>
        </p:nvSpPr>
        <p:spPr>
          <a:xfrm>
            <a:off x="1611313" y="969963"/>
            <a:ext cx="4789487" cy="6335712"/>
          </a:xfrm>
        </p:spPr>
        <p:txBody>
          <a:bodyPr/>
          <a:lstStyle/>
          <a:p>
            <a:pPr>
              <a:lnSpc>
                <a:spcPct val="85000"/>
              </a:lnSpc>
            </a:pPr>
            <a:r>
              <a:rPr lang="es-AR" sz="3200" b="1" smtClean="0">
                <a:solidFill>
                  <a:srgbClr val="FFFF00"/>
                </a:solidFill>
                <a:latin typeface="Times New Roman" pitchFamily="18" charset="0"/>
                <a:cs typeface="Times New Roman" pitchFamily="18" charset="0"/>
              </a:rPr>
              <a:t>Es ilusorio e injusto </a:t>
            </a:r>
            <a:r>
              <a:rPr lang="es-AR" sz="3200" smtClean="0">
                <a:solidFill>
                  <a:schemeClr val="bg1"/>
                </a:solidFill>
                <a:latin typeface="Times New Roman" pitchFamily="18" charset="0"/>
                <a:cs typeface="Times New Roman" pitchFamily="18" charset="0"/>
              </a:rPr>
              <a:t>pedir que los fieles actúen en política “como si Dios no existiese”. </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AR" sz="3200" b="1" smtClean="0">
                <a:solidFill>
                  <a:srgbClr val="FFFF00"/>
                </a:solidFill>
                <a:latin typeface="Times New Roman" pitchFamily="18" charset="0"/>
                <a:cs typeface="Times New Roman" pitchFamily="18" charset="0"/>
              </a:rPr>
              <a:t>Es ilusorio, </a:t>
            </a:r>
            <a:r>
              <a:rPr lang="es-AR" sz="3200" smtClean="0">
                <a:solidFill>
                  <a:schemeClr val="bg1"/>
                </a:solidFill>
                <a:latin typeface="Times New Roman" pitchFamily="18" charset="0"/>
                <a:cs typeface="Times New Roman" pitchFamily="18" charset="0"/>
              </a:rPr>
              <a:t>porque todas las personas actúan en base a sus convicciones culturales (religiosas, filosóficas, políticas, etc.), derivadas o no de una fe religiosa; son, por tanto, convicciones que influyen sobre el comportamiento social de los ciudadanos. </a:t>
            </a:r>
            <a:endParaRPr lang="es-ES" sz="3200" smtClean="0">
              <a:solidFill>
                <a:schemeClr val="bg1"/>
              </a:solidFill>
              <a:latin typeface="Times New Roman" pitchFamily="18" charset="0"/>
              <a:cs typeface="Times New Roman" pitchFamily="18" charset="0"/>
            </a:endParaRPr>
          </a:p>
        </p:txBody>
      </p:sp>
      <p:sp>
        <p:nvSpPr>
          <p:cNvPr id="3994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994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652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3AB2AC6-E73A-44C0-9F7B-4FCD2FB54ABE}" type="slidenum">
              <a:rPr lang="es-ES" smtClean="0"/>
              <a:pPr>
                <a:defRPr/>
              </a:pPr>
              <a:t>38</a:t>
            </a:fld>
            <a:endParaRPr lang="es-ES"/>
          </a:p>
        </p:txBody>
      </p:sp>
      <p:pic>
        <p:nvPicPr>
          <p:cNvPr id="39947" name="Picture 13" descr="porque-soy-catol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768350"/>
            <a:ext cx="493236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5" descr="gran_cristianos-malas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2600" y="5376863"/>
            <a:ext cx="479901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9 Marcador de contenido"/>
          <p:cNvSpPr>
            <a:spLocks noGrp="1"/>
          </p:cNvSpPr>
          <p:nvPr>
            <p:ph idx="1"/>
          </p:nvPr>
        </p:nvSpPr>
        <p:spPr>
          <a:xfrm>
            <a:off x="5895975" y="839788"/>
            <a:ext cx="5813425" cy="6335712"/>
          </a:xfrm>
        </p:spPr>
        <p:txBody>
          <a:bodyPr/>
          <a:lstStyle/>
          <a:p>
            <a:pPr>
              <a:lnSpc>
                <a:spcPct val="85000"/>
              </a:lnSpc>
            </a:pPr>
            <a:r>
              <a:rPr lang="es-AR" sz="3200" b="1" smtClean="0">
                <a:solidFill>
                  <a:srgbClr val="FFFF00"/>
                </a:solidFill>
                <a:latin typeface="Times New Roman" pitchFamily="18" charset="0"/>
                <a:cs typeface="Times New Roman" pitchFamily="18" charset="0"/>
              </a:rPr>
              <a:t>Es injusta</a:t>
            </a:r>
            <a:r>
              <a:rPr lang="es-AR" sz="3200" smtClean="0">
                <a:solidFill>
                  <a:schemeClr val="bg1"/>
                </a:solidFill>
                <a:latin typeface="Times New Roman" pitchFamily="18" charset="0"/>
                <a:cs typeface="Times New Roman" pitchFamily="18" charset="0"/>
              </a:rPr>
              <a:t>, porque los no católicos aplican sus propias doctrinas, independientemente de cuál haya sido su origen.</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AR" sz="3200" smtClean="0">
                <a:solidFill>
                  <a:schemeClr val="bg1"/>
                </a:solidFill>
                <a:latin typeface="Times New Roman" pitchFamily="18" charset="0"/>
                <a:cs typeface="Times New Roman" pitchFamily="18" charset="0"/>
              </a:rPr>
              <a:t>Actuar en política de acuerdo con la propia fe, si es coherente con la dignidad de las personas, </a:t>
            </a:r>
            <a:br>
              <a:rPr lang="es-AR" sz="3200" smtClean="0">
                <a:solidFill>
                  <a:schemeClr val="bg1"/>
                </a:solidFill>
                <a:latin typeface="Times New Roman" pitchFamily="18" charset="0"/>
                <a:cs typeface="Times New Roman" pitchFamily="18" charset="0"/>
              </a:rPr>
            </a:br>
            <a:r>
              <a:rPr lang="es-AR" sz="3200" smtClean="0">
                <a:solidFill>
                  <a:schemeClr val="bg1"/>
                </a:solidFill>
                <a:latin typeface="Times New Roman" pitchFamily="18" charset="0"/>
                <a:cs typeface="Times New Roman" pitchFamily="18" charset="0"/>
              </a:rPr>
              <a:t>*</a:t>
            </a:r>
            <a:r>
              <a:rPr lang="es-AR" sz="3200" b="1" smtClean="0">
                <a:solidFill>
                  <a:srgbClr val="FFFF00"/>
                </a:solidFill>
                <a:latin typeface="Times New Roman" pitchFamily="18" charset="0"/>
                <a:cs typeface="Times New Roman" pitchFamily="18" charset="0"/>
              </a:rPr>
              <a:t>no significa </a:t>
            </a:r>
            <a:r>
              <a:rPr lang="es-AR" sz="3200" smtClean="0">
                <a:solidFill>
                  <a:schemeClr val="bg1"/>
                </a:solidFill>
                <a:latin typeface="Times New Roman" pitchFamily="18" charset="0"/>
                <a:cs typeface="Times New Roman" pitchFamily="18" charset="0"/>
              </a:rPr>
              <a:t>que la política esté sometida a la religión; </a:t>
            </a:r>
            <a:br>
              <a:rPr lang="es-AR" sz="3200" smtClean="0">
                <a:solidFill>
                  <a:schemeClr val="bg1"/>
                </a:solidFill>
                <a:latin typeface="Times New Roman" pitchFamily="18" charset="0"/>
                <a:cs typeface="Times New Roman" pitchFamily="18" charset="0"/>
              </a:rPr>
            </a:br>
            <a:r>
              <a:rPr lang="es-AR" sz="3200" smtClean="0">
                <a:solidFill>
                  <a:schemeClr val="bg1"/>
                </a:solidFill>
                <a:latin typeface="Times New Roman" pitchFamily="18" charset="0"/>
                <a:cs typeface="Times New Roman" pitchFamily="18" charset="0"/>
              </a:rPr>
              <a:t>*</a:t>
            </a:r>
            <a:r>
              <a:rPr lang="es-AR" sz="3200" b="1" smtClean="0">
                <a:solidFill>
                  <a:srgbClr val="FFFF00"/>
                </a:solidFill>
                <a:latin typeface="Times New Roman" pitchFamily="18" charset="0"/>
                <a:cs typeface="Times New Roman" pitchFamily="18" charset="0"/>
              </a:rPr>
              <a:t>significa</a:t>
            </a:r>
            <a:r>
              <a:rPr lang="es-AR" sz="3200" smtClean="0">
                <a:solidFill>
                  <a:schemeClr val="bg1"/>
                </a:solidFill>
                <a:latin typeface="Times New Roman" pitchFamily="18" charset="0"/>
                <a:cs typeface="Times New Roman" pitchFamily="18" charset="0"/>
              </a:rPr>
              <a:t> que la política está al servicio de la persona y, por tanto, debe respetar las exigencias morales, que es tanto como decir que debe respetar y favorecer la dignidad de todo ser humano. </a:t>
            </a:r>
            <a:endParaRPr lang="es-ES" sz="3200" smtClean="0">
              <a:solidFill>
                <a:schemeClr val="bg1"/>
              </a:solidFill>
              <a:latin typeface="Times New Roman" pitchFamily="18" charset="0"/>
              <a:cs typeface="Times New Roman" pitchFamily="18" charset="0"/>
            </a:endParaRPr>
          </a:p>
        </p:txBody>
      </p:sp>
      <p:sp>
        <p:nvSpPr>
          <p:cNvPr id="409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096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3144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467294D-3EE9-45D3-B831-A9576F6E0F2F}" type="slidenum">
              <a:rPr lang="es-ES" smtClean="0"/>
              <a:pPr>
                <a:defRPr/>
              </a:pPr>
              <a:t>39</a:t>
            </a:fld>
            <a:endParaRPr lang="es-ES"/>
          </a:p>
        </p:txBody>
      </p:sp>
      <p:pic>
        <p:nvPicPr>
          <p:cNvPr id="40971" name="Picture 13" descr="catolicos-sin-complejos4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1055688"/>
            <a:ext cx="1933575"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5" descr="63TodoslossantosA"/>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92513" y="1055688"/>
            <a:ext cx="201295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7" descr="100d6b619x464fielesacompananjuanpablp"/>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04950" y="5232400"/>
            <a:ext cx="42259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9 Marcador de contenido"/>
          <p:cNvSpPr>
            <a:spLocks noGrp="1"/>
          </p:cNvSpPr>
          <p:nvPr>
            <p:ph idx="1"/>
          </p:nvPr>
        </p:nvSpPr>
        <p:spPr>
          <a:xfrm>
            <a:off x="6905625" y="984250"/>
            <a:ext cx="4897438"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La evangelización no sería auténtica si no tuviera en cuenta la relación entre el Evangelio y la conducta personal, tanto a nivel individual cuanto social.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La Iglesia vive en el mundo </a:t>
            </a:r>
            <a:r>
              <a:rPr lang="es-ES_tradnl" sz="3200" smtClean="0">
                <a:solidFill>
                  <a:schemeClr val="bg1"/>
                </a:solidFill>
                <a:latin typeface="Times New Roman" pitchFamily="18" charset="0"/>
                <a:cs typeface="Times New Roman" pitchFamily="18" charset="0"/>
              </a:rPr>
              <a:t>y es lógico, e incluso debido, que se relacione con él en modo armónico, respetando la estructura y finalidad propia de la naturaleza de las distintas organizaciones humanas.</a:t>
            </a:r>
            <a:endParaRPr lang="es-AR" sz="3200" smtClean="0">
              <a:solidFill>
                <a:schemeClr val="bg1"/>
              </a:solidFill>
              <a:latin typeface="Times New Roman" pitchFamily="18" charset="0"/>
              <a:cs typeface="Times New Roman" pitchFamily="18" charset="0"/>
            </a:endParaRPr>
          </a:p>
        </p:txBody>
      </p:sp>
      <p:sp>
        <p:nvSpPr>
          <p:cNvPr id="51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1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45132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3C807E6-1779-4C9B-ADAA-4A885637CEFA}" type="slidenum">
              <a:rPr lang="es-ES" smtClean="0"/>
              <a:pPr>
                <a:defRPr/>
              </a:pPr>
              <a:t>4</a:t>
            </a:fld>
            <a:endParaRPr lang="es-ES"/>
          </a:p>
        </p:txBody>
      </p:sp>
      <p:pic>
        <p:nvPicPr>
          <p:cNvPr id="5131" name="Picture 12" descr="http://www.edsanpablo.com/catalogo_esp/images/Catecis-Doctrina-social-iglesia.gif"/>
          <p:cNvPicPr>
            <a:picLocks noChangeAspect="1" noChangeArrowheads="1"/>
          </p:cNvPicPr>
          <p:nvPr/>
        </p:nvPicPr>
        <p:blipFill>
          <a:blip r:embed="rId4">
            <a:extLst>
              <a:ext uri="{28A0092B-C50C-407E-A947-70E740481C1C}">
                <a14:useLocalDpi xmlns:a14="http://schemas.microsoft.com/office/drawing/2010/main" val="0"/>
              </a:ext>
            </a:extLst>
          </a:blip>
          <a:srcRect l="17970" t="2377" r="15363" b="4637"/>
          <a:stretch>
            <a:fillRect/>
          </a:stretch>
        </p:blipFill>
        <p:spPr bwMode="auto">
          <a:xfrm>
            <a:off x="1504950" y="984250"/>
            <a:ext cx="4895850" cy="759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9 Marcador de contenido"/>
          <p:cNvSpPr>
            <a:spLocks noGrp="1"/>
          </p:cNvSpPr>
          <p:nvPr>
            <p:ph idx="1"/>
          </p:nvPr>
        </p:nvSpPr>
        <p:spPr>
          <a:xfrm>
            <a:off x="1504950" y="984250"/>
            <a:ext cx="3095625" cy="6335713"/>
          </a:xfrm>
        </p:spPr>
        <p:txBody>
          <a:bodyPr/>
          <a:lstStyle/>
          <a:p>
            <a:pPr>
              <a:lnSpc>
                <a:spcPct val="85000"/>
              </a:lnSpc>
            </a:pPr>
            <a:r>
              <a:rPr lang="es-AR" sz="3200" smtClean="0">
                <a:solidFill>
                  <a:schemeClr val="bg1"/>
                </a:solidFill>
                <a:latin typeface="Times New Roman" pitchFamily="18" charset="0"/>
                <a:cs typeface="Times New Roman" pitchFamily="18" charset="0"/>
              </a:rPr>
              <a:t>Asimismo, vivir el empeño político por un motivo trascendente se ajusta perfectamente a la naturaleza humana y, por eso, estimula ese empeño </a:t>
            </a:r>
            <a:br>
              <a:rPr lang="es-AR" sz="3200" smtClean="0">
                <a:solidFill>
                  <a:schemeClr val="bg1"/>
                </a:solidFill>
                <a:latin typeface="Times New Roman" pitchFamily="18" charset="0"/>
                <a:cs typeface="Times New Roman" pitchFamily="18" charset="0"/>
              </a:rPr>
            </a:br>
            <a:r>
              <a:rPr lang="es-AR" sz="3200" smtClean="0">
                <a:solidFill>
                  <a:schemeClr val="bg1"/>
                </a:solidFill>
                <a:latin typeface="Times New Roman" pitchFamily="18" charset="0"/>
                <a:cs typeface="Times New Roman" pitchFamily="18" charset="0"/>
              </a:rPr>
              <a:t>y produce mejores resultados.</a:t>
            </a:r>
          </a:p>
          <a:p>
            <a:pPr>
              <a:lnSpc>
                <a:spcPct val="85000"/>
              </a:lnSpc>
            </a:pPr>
            <a:endParaRPr lang="es-ES" sz="3200" smtClean="0">
              <a:solidFill>
                <a:schemeClr val="bg1"/>
              </a:solidFill>
              <a:latin typeface="Times New Roman" pitchFamily="18" charset="0"/>
              <a:cs typeface="Times New Roman" pitchFamily="18" charset="0"/>
            </a:endParaRPr>
          </a:p>
        </p:txBody>
      </p:sp>
      <p:pic>
        <p:nvPicPr>
          <p:cNvPr id="4199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215C6E6-C429-4CC9-995B-AE68B7C36158}" type="slidenum">
              <a:rPr lang="es-ES" smtClean="0"/>
              <a:pPr>
                <a:defRPr/>
              </a:pPr>
              <a:t>40</a:t>
            </a:fld>
            <a:endParaRPr lang="es-ES"/>
          </a:p>
        </p:txBody>
      </p:sp>
      <p:pic>
        <p:nvPicPr>
          <p:cNvPr id="41993" name="Picture 12" descr="catolicos-y-politic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400" y="979488"/>
            <a:ext cx="2232025"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4" descr="catolico-polit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8713" y="984250"/>
            <a:ext cx="19558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8" descr="crepaldi_nuov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9988" y="4556125"/>
            <a:ext cx="19145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20" descr="jingles-politic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2013" y="4722813"/>
            <a:ext cx="188912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5" descr="20473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329488" y="4556125"/>
            <a:ext cx="20955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16" descr="politic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0263" y="984250"/>
            <a:ext cx="19304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9 Marcador de contenido"/>
          <p:cNvSpPr>
            <a:spLocks noGrp="1"/>
          </p:cNvSpPr>
          <p:nvPr>
            <p:ph idx="1"/>
          </p:nvPr>
        </p:nvSpPr>
        <p:spPr>
          <a:xfrm>
            <a:off x="1503363" y="2713038"/>
            <a:ext cx="5133975" cy="6335712"/>
          </a:xfrm>
        </p:spPr>
        <p:txBody>
          <a:bodyPr/>
          <a:lstStyle/>
          <a:p>
            <a:pPr>
              <a:lnSpc>
                <a:spcPct val="85000"/>
              </a:lnSpc>
            </a:pPr>
            <a:r>
              <a:rPr lang="es-AR" sz="3200" smtClean="0">
                <a:solidFill>
                  <a:schemeClr val="bg1"/>
                </a:solidFill>
                <a:latin typeface="Times New Roman" pitchFamily="18" charset="0"/>
                <a:cs typeface="Times New Roman" pitchFamily="18" charset="0"/>
              </a:rPr>
              <a:t>Todo lo dicho concuerda con el legítimo </a:t>
            </a:r>
            <a:r>
              <a:rPr lang="es-AR" sz="3200" b="1" smtClean="0">
                <a:solidFill>
                  <a:srgbClr val="FFFF00"/>
                </a:solidFill>
                <a:latin typeface="Times New Roman" pitchFamily="18" charset="0"/>
                <a:cs typeface="Times New Roman" pitchFamily="18" charset="0"/>
              </a:rPr>
              <a:t>pluralismo</a:t>
            </a:r>
            <a:r>
              <a:rPr lang="es-AR" sz="3200" smtClean="0">
                <a:solidFill>
                  <a:schemeClr val="bg1"/>
                </a:solidFill>
                <a:latin typeface="Times New Roman" pitchFamily="18" charset="0"/>
                <a:cs typeface="Times New Roman" pitchFamily="18" charset="0"/>
              </a:rPr>
              <a:t> de los católicos en el ámbito social. </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AR" sz="3200" smtClean="0">
                <a:solidFill>
                  <a:schemeClr val="bg1"/>
                </a:solidFill>
                <a:latin typeface="Times New Roman" pitchFamily="18" charset="0"/>
                <a:cs typeface="Times New Roman" pitchFamily="18" charset="0"/>
              </a:rPr>
              <a:t>En efecto, los mismos objetivos útiles se pueden conseguir a través de diversos caminos; es, por tanto, razonable un pluralismo de opiniones y de actuaciones para alcanzar una meta social. </a:t>
            </a:r>
            <a:endParaRPr lang="es-ES" sz="3200" smtClean="0">
              <a:solidFill>
                <a:schemeClr val="bg1"/>
              </a:solidFill>
              <a:latin typeface="Times New Roman" pitchFamily="18" charset="0"/>
              <a:cs typeface="Times New Roman" pitchFamily="18" charset="0"/>
            </a:endParaRPr>
          </a:p>
        </p:txBody>
      </p:sp>
      <p:sp>
        <p:nvSpPr>
          <p:cNvPr id="4301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301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53054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27162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F8E001D1-2552-4CC7-A340-24FBF2B4C2D4}" type="slidenum">
              <a:rPr lang="es-ES" smtClean="0"/>
              <a:pPr>
                <a:defRPr/>
              </a:pPr>
              <a:t>41</a:t>
            </a:fld>
            <a:endParaRPr lang="es-ES"/>
          </a:p>
        </p:txBody>
      </p:sp>
      <p:sp>
        <p:nvSpPr>
          <p:cNvPr id="12" name="8 Título"/>
          <p:cNvSpPr txBox="1">
            <a:spLocks/>
          </p:cNvSpPr>
          <p:nvPr/>
        </p:nvSpPr>
        <p:spPr bwMode="auto">
          <a:xfrm>
            <a:off x="1071563" y="823913"/>
            <a:ext cx="10729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nchor="ctr"/>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a:lstStyle>
          <a:p>
            <a:pPr lvl="1" algn="l">
              <a:defRPr/>
            </a:pPr>
            <a:r>
              <a:rPr lang="es-AR" sz="5000" b="1" i="1" cap="small" dirty="0" smtClean="0">
                <a:solidFill>
                  <a:srgbClr val="FFFF00"/>
                </a:solidFill>
              </a:rPr>
              <a:t>5. EL PLURALISMO SOCIAL </a:t>
            </a:r>
            <a:br>
              <a:rPr lang="es-AR" sz="5000" b="1" i="1" cap="small" dirty="0" smtClean="0">
                <a:solidFill>
                  <a:srgbClr val="FFFF00"/>
                </a:solidFill>
              </a:rPr>
            </a:br>
            <a:r>
              <a:rPr lang="es-AR" sz="5000" b="1" i="1" cap="small" dirty="0" smtClean="0">
                <a:solidFill>
                  <a:srgbClr val="FFFF00"/>
                </a:solidFill>
              </a:rPr>
              <a:t>DE LOS CATÓLICOS </a:t>
            </a:r>
            <a:endParaRPr lang="es-AR" sz="5000" b="1" i="1" cap="small" dirty="0">
              <a:solidFill>
                <a:srgbClr val="FFFF00"/>
              </a:solidFill>
            </a:endParaRPr>
          </a:p>
        </p:txBody>
      </p:sp>
      <p:pic>
        <p:nvPicPr>
          <p:cNvPr id="43020" name="Picture 14" descr="plu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938" y="2613025"/>
            <a:ext cx="131762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6" descr="get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5713" y="2663825"/>
            <a:ext cx="15113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8" descr="1547216"/>
          <p:cNvPicPr>
            <a:picLocks noChangeAspect="1" noChangeArrowheads="1"/>
          </p:cNvPicPr>
          <p:nvPr/>
        </p:nvPicPr>
        <p:blipFill>
          <a:blip r:embed="rId6">
            <a:extLst>
              <a:ext uri="{28A0092B-C50C-407E-A947-70E740481C1C}">
                <a14:useLocalDpi xmlns:a14="http://schemas.microsoft.com/office/drawing/2010/main" val="0"/>
              </a:ext>
            </a:extLst>
          </a:blip>
          <a:srcRect l="15314" r="16267"/>
          <a:stretch>
            <a:fillRect/>
          </a:stretch>
        </p:blipFill>
        <p:spPr bwMode="auto">
          <a:xfrm>
            <a:off x="8353425" y="2641600"/>
            <a:ext cx="1503363"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20" descr="Pluralismo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7825" y="5283200"/>
            <a:ext cx="50482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9 Marcador de contenido"/>
          <p:cNvSpPr>
            <a:spLocks noGrp="1"/>
          </p:cNvSpPr>
          <p:nvPr>
            <p:ph idx="1"/>
          </p:nvPr>
        </p:nvSpPr>
        <p:spPr>
          <a:xfrm>
            <a:off x="7078663" y="912813"/>
            <a:ext cx="4722812" cy="6335712"/>
          </a:xfrm>
        </p:spPr>
        <p:txBody>
          <a:bodyPr/>
          <a:lstStyle/>
          <a:p>
            <a:pPr>
              <a:lnSpc>
                <a:spcPct val="85000"/>
              </a:lnSpc>
            </a:pPr>
            <a:r>
              <a:rPr lang="es-AR" sz="3200" smtClean="0">
                <a:solidFill>
                  <a:schemeClr val="bg1"/>
                </a:solidFill>
                <a:latin typeface="Times New Roman" pitchFamily="18" charset="0"/>
                <a:cs typeface="Times New Roman" pitchFamily="18" charset="0"/>
              </a:rPr>
              <a:t>«A nadie le está permitido reivindicar en exclusiva a favor de su parecer la autoridad de la Iglesia».</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AR" sz="3200" smtClean="0">
                <a:solidFill>
                  <a:schemeClr val="bg1"/>
                </a:solidFill>
                <a:latin typeface="Times New Roman" pitchFamily="18" charset="0"/>
                <a:cs typeface="Times New Roman" pitchFamily="18" charset="0"/>
              </a:rPr>
              <a:t>Todos los fieles, especialmente los laicos, tienen derecho a que en la Iglesia se reconozca su legitima autonomía para gestionar los asuntos temporales según sus propias convicciones y preferencias, siempre que sean acordes con la doctrina católica. </a:t>
            </a:r>
          </a:p>
          <a:p>
            <a:pPr>
              <a:lnSpc>
                <a:spcPct val="85000"/>
              </a:lnSpc>
            </a:pPr>
            <a:endParaRPr lang="es-ES" sz="3200" smtClean="0">
              <a:solidFill>
                <a:schemeClr val="bg1"/>
              </a:solidFill>
              <a:latin typeface="Times New Roman" pitchFamily="18" charset="0"/>
              <a:cs typeface="Times New Roman" pitchFamily="18" charset="0"/>
            </a:endParaRPr>
          </a:p>
        </p:txBody>
      </p:sp>
      <p:sp>
        <p:nvSpPr>
          <p:cNvPr id="440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404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8800" y="9890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DB684519-B616-4DB2-9270-99953B3C4D9B}" type="slidenum">
              <a:rPr lang="es-ES" smtClean="0"/>
              <a:pPr>
                <a:defRPr/>
              </a:pPr>
              <a:t>42</a:t>
            </a:fld>
            <a:endParaRPr lang="es-ES"/>
          </a:p>
        </p:txBody>
      </p:sp>
      <p:pic>
        <p:nvPicPr>
          <p:cNvPr id="44042" name="Picture 12" descr="invitacic3b3n-diplomado-justicia-y-pluralismo"/>
          <p:cNvPicPr>
            <a:picLocks noChangeAspect="1" noChangeArrowheads="1"/>
          </p:cNvPicPr>
          <p:nvPr/>
        </p:nvPicPr>
        <p:blipFill>
          <a:blip r:embed="rId4">
            <a:extLst>
              <a:ext uri="{28A0092B-C50C-407E-A947-70E740481C1C}">
                <a14:useLocalDpi xmlns:a14="http://schemas.microsoft.com/office/drawing/2010/main" val="0"/>
              </a:ext>
            </a:extLst>
          </a:blip>
          <a:srcRect l="14458" t="40901" r="14362" b="50000"/>
          <a:stretch>
            <a:fillRect/>
          </a:stretch>
        </p:blipFill>
        <p:spPr bwMode="auto">
          <a:xfrm>
            <a:off x="1504950" y="989013"/>
            <a:ext cx="51054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6275" y="35766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4" descr="PLURALISTANEG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3721100"/>
            <a:ext cx="5154613"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9 Marcador de contenido"/>
          <p:cNvSpPr>
            <a:spLocks noGrp="1"/>
          </p:cNvSpPr>
          <p:nvPr>
            <p:ph idx="1"/>
          </p:nvPr>
        </p:nvSpPr>
        <p:spPr>
          <a:xfrm>
            <a:off x="1576388" y="1055688"/>
            <a:ext cx="4392612" cy="6335712"/>
          </a:xfrm>
        </p:spPr>
        <p:txBody>
          <a:bodyPr/>
          <a:lstStyle/>
          <a:p>
            <a:pPr>
              <a:lnSpc>
                <a:spcPct val="85000"/>
              </a:lnSpc>
              <a:defRPr/>
            </a:pPr>
            <a:r>
              <a:rPr lang="es-AR" sz="3200" dirty="0">
                <a:solidFill>
                  <a:schemeClr val="bg1"/>
                </a:solidFill>
                <a:latin typeface="Times New Roman" pitchFamily="18" charset="0"/>
                <a:cs typeface="Times New Roman" pitchFamily="18" charset="0"/>
              </a:rPr>
              <a:t>T</a:t>
            </a:r>
            <a:r>
              <a:rPr lang="es-AR" sz="3200" dirty="0" smtClean="0">
                <a:solidFill>
                  <a:schemeClr val="bg1"/>
                </a:solidFill>
                <a:latin typeface="Times New Roman" pitchFamily="18" charset="0"/>
                <a:cs typeface="Times New Roman" pitchFamily="18" charset="0"/>
              </a:rPr>
              <a:t>ienen el deber de no implicar a la Iglesia en sus personales decisiones y</a:t>
            </a:r>
            <a:r>
              <a:rPr lang="es-ES" sz="3200" dirty="0">
                <a:solidFill>
                  <a:schemeClr val="bg1"/>
                </a:solidFill>
                <a:latin typeface="Times New Roman" pitchFamily="18" charset="0"/>
                <a:cs typeface="Times New Roman" pitchFamily="18" charset="0"/>
              </a:rPr>
              <a:t> </a:t>
            </a:r>
            <a:r>
              <a:rPr lang="es-AR" sz="3200" dirty="0" smtClean="0">
                <a:solidFill>
                  <a:schemeClr val="bg1"/>
                </a:solidFill>
                <a:latin typeface="Times New Roman" pitchFamily="18" charset="0"/>
                <a:cs typeface="Times New Roman" pitchFamily="18" charset="0"/>
              </a:rPr>
              <a:t>actuaciones sociales, evitando presentar esas soluciones como soluciones católicas .</a:t>
            </a:r>
          </a:p>
          <a:p>
            <a:pPr>
              <a:lnSpc>
                <a:spcPct val="85000"/>
              </a:lnSpc>
              <a:defRPr/>
            </a:pPr>
            <a:endParaRPr lang="es-AR" sz="3200" dirty="0" smtClean="0">
              <a:solidFill>
                <a:schemeClr val="bg1"/>
              </a:solidFill>
              <a:latin typeface="Times New Roman" pitchFamily="18" charset="0"/>
              <a:cs typeface="Times New Roman" pitchFamily="18" charset="0"/>
            </a:endParaRPr>
          </a:p>
          <a:p>
            <a:pPr>
              <a:lnSpc>
                <a:spcPct val="85000"/>
              </a:lnSpc>
              <a:defRPr/>
            </a:pPr>
            <a:r>
              <a:rPr lang="es-AR" sz="3200" b="1" dirty="0" smtClean="0">
                <a:solidFill>
                  <a:srgbClr val="FFFF00"/>
                </a:solidFill>
                <a:latin typeface="Times New Roman" pitchFamily="18" charset="0"/>
                <a:cs typeface="Times New Roman" pitchFamily="18" charset="0"/>
              </a:rPr>
              <a:t>El pluralismo </a:t>
            </a:r>
            <a:r>
              <a:rPr lang="es-AR" sz="3200" dirty="0" smtClean="0">
                <a:solidFill>
                  <a:schemeClr val="bg1"/>
                </a:solidFill>
                <a:latin typeface="Times New Roman" pitchFamily="18" charset="0"/>
                <a:cs typeface="Times New Roman" pitchFamily="18" charset="0"/>
              </a:rPr>
              <a:t/>
            </a:r>
            <a:br>
              <a:rPr lang="es-AR" sz="3200" dirty="0" smtClean="0">
                <a:solidFill>
                  <a:schemeClr val="bg1"/>
                </a:solidFill>
                <a:latin typeface="Times New Roman" pitchFamily="18" charset="0"/>
                <a:cs typeface="Times New Roman" pitchFamily="18" charset="0"/>
              </a:rPr>
            </a:br>
            <a:r>
              <a:rPr lang="es-AR" sz="3200" dirty="0" smtClean="0">
                <a:solidFill>
                  <a:schemeClr val="bg1"/>
                </a:solidFill>
                <a:latin typeface="Times New Roman" pitchFamily="18" charset="0"/>
                <a:cs typeface="Times New Roman" pitchFamily="18" charset="0"/>
              </a:rPr>
              <a:t>*no es un mal menor, </a:t>
            </a:r>
            <a:br>
              <a:rPr lang="es-AR" sz="3200" dirty="0" smtClean="0">
                <a:solidFill>
                  <a:schemeClr val="bg1"/>
                </a:solidFill>
                <a:latin typeface="Times New Roman" pitchFamily="18" charset="0"/>
                <a:cs typeface="Times New Roman" pitchFamily="18" charset="0"/>
              </a:rPr>
            </a:br>
            <a:r>
              <a:rPr lang="es-AR" sz="3200" dirty="0" smtClean="0">
                <a:solidFill>
                  <a:schemeClr val="bg1"/>
                </a:solidFill>
                <a:latin typeface="Times New Roman" pitchFamily="18" charset="0"/>
                <a:cs typeface="Times New Roman" pitchFamily="18" charset="0"/>
              </a:rPr>
              <a:t>*sino un elemento positivo </a:t>
            </a:r>
            <a:br>
              <a:rPr lang="es-AR" sz="3200" dirty="0" smtClean="0">
                <a:solidFill>
                  <a:schemeClr val="bg1"/>
                </a:solidFill>
                <a:latin typeface="Times New Roman" pitchFamily="18" charset="0"/>
                <a:cs typeface="Times New Roman" pitchFamily="18" charset="0"/>
              </a:rPr>
            </a:br>
            <a:r>
              <a:rPr lang="es-AR" sz="3200" dirty="0" smtClean="0">
                <a:solidFill>
                  <a:schemeClr val="bg1"/>
                </a:solidFill>
                <a:latin typeface="Times New Roman" pitchFamily="18" charset="0"/>
                <a:cs typeface="Times New Roman" pitchFamily="18" charset="0"/>
              </a:rPr>
              <a:t>(al igual que la libertad</a:t>
            </a:r>
            <a:r>
              <a:rPr lang="es-AR" sz="3200" dirty="0">
                <a:solidFill>
                  <a:schemeClr val="bg1"/>
                </a:solidFill>
                <a:latin typeface="Times New Roman" pitchFamily="18" charset="0"/>
                <a:cs typeface="Times New Roman" pitchFamily="18" charset="0"/>
              </a:rPr>
              <a:t>)</a:t>
            </a:r>
            <a:r>
              <a:rPr lang="es-AR" sz="3200" dirty="0" smtClean="0">
                <a:solidFill>
                  <a:schemeClr val="bg1"/>
                </a:solidFill>
                <a:latin typeface="Times New Roman" pitchFamily="18" charset="0"/>
                <a:cs typeface="Times New Roman" pitchFamily="18" charset="0"/>
              </a:rPr>
              <a:t/>
            </a:r>
            <a:br>
              <a:rPr lang="es-AR" sz="3200" dirty="0" smtClean="0">
                <a:solidFill>
                  <a:schemeClr val="bg1"/>
                </a:solidFill>
                <a:latin typeface="Times New Roman" pitchFamily="18" charset="0"/>
                <a:cs typeface="Times New Roman" pitchFamily="18" charset="0"/>
              </a:rPr>
            </a:br>
            <a:r>
              <a:rPr lang="es-AR" sz="3200" dirty="0" smtClean="0">
                <a:solidFill>
                  <a:schemeClr val="bg1"/>
                </a:solidFill>
                <a:latin typeface="Times New Roman" pitchFamily="18" charset="0"/>
                <a:cs typeface="Times New Roman" pitchFamily="18" charset="0"/>
              </a:rPr>
              <a:t>*de la vida civil y religiosa. </a:t>
            </a:r>
          </a:p>
          <a:p>
            <a:pPr marL="0" indent="0">
              <a:lnSpc>
                <a:spcPct val="85000"/>
              </a:lnSpc>
              <a:buFont typeface="Arial" charset="0"/>
              <a:buNone/>
              <a:defRPr/>
            </a:pPr>
            <a:r>
              <a:rPr lang="es-AR" sz="3200" dirty="0" smtClean="0">
                <a:solidFill>
                  <a:schemeClr val="bg1"/>
                </a:solidFill>
                <a:latin typeface="Times New Roman" pitchFamily="18" charset="0"/>
                <a:cs typeface="Times New Roman" pitchFamily="18" charset="0"/>
              </a:rPr>
              <a:t> </a:t>
            </a:r>
            <a:endParaRPr lang="es-ES" sz="3200" dirty="0" smtClean="0">
              <a:solidFill>
                <a:schemeClr val="bg1"/>
              </a:solidFill>
              <a:latin typeface="Times New Roman" pitchFamily="18" charset="0"/>
              <a:cs typeface="Times New Roman" pitchFamily="18" charset="0"/>
            </a:endParaRPr>
          </a:p>
        </p:txBody>
      </p:sp>
      <p:sp>
        <p:nvSpPr>
          <p:cNvPr id="450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506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9550" y="5003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CB2243AF-F625-41B2-A2F3-1EAC852F4405}" type="slidenum">
              <a:rPr lang="es-ES" smtClean="0"/>
              <a:pPr>
                <a:defRPr/>
              </a:pPr>
              <a:t>43</a:t>
            </a:fld>
            <a:endParaRPr lang="es-ES"/>
          </a:p>
        </p:txBody>
      </p:sp>
      <p:pic>
        <p:nvPicPr>
          <p:cNvPr id="4506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9550"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2" descr="http://1.bp.blogspot.com/_EX0zYnSCqXc/TMOqx3oEJEI/AAAAAAAAAoE/6CW3pHWPD5E/s1600/Compendio-de-la-Doctrina-Sc.gif"/>
          <p:cNvPicPr>
            <a:picLocks noChangeAspect="1" noChangeArrowheads="1"/>
          </p:cNvPicPr>
          <p:nvPr/>
        </p:nvPicPr>
        <p:blipFill>
          <a:blip r:embed="rId4">
            <a:extLst>
              <a:ext uri="{28A0092B-C50C-407E-A947-70E740481C1C}">
                <a14:useLocalDpi xmlns:a14="http://schemas.microsoft.com/office/drawing/2010/main" val="0"/>
              </a:ext>
            </a:extLst>
          </a:blip>
          <a:srcRect l="13399" t="4669" r="12535" b="5901"/>
          <a:stretch>
            <a:fillRect/>
          </a:stretch>
        </p:blipFill>
        <p:spPr bwMode="auto">
          <a:xfrm>
            <a:off x="6121400" y="1116013"/>
            <a:ext cx="5480050"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9 Marcador de contenido"/>
          <p:cNvSpPr>
            <a:spLocks noGrp="1"/>
          </p:cNvSpPr>
          <p:nvPr>
            <p:ph idx="1"/>
          </p:nvPr>
        </p:nvSpPr>
        <p:spPr>
          <a:xfrm>
            <a:off x="6113463" y="839788"/>
            <a:ext cx="5875337" cy="6335712"/>
          </a:xfrm>
        </p:spPr>
        <p:txBody>
          <a:bodyPr/>
          <a:lstStyle/>
          <a:p>
            <a:pPr>
              <a:lnSpc>
                <a:spcPct val="85000"/>
              </a:lnSpc>
            </a:pPr>
            <a:r>
              <a:rPr lang="es-AR" sz="3200" smtClean="0">
                <a:solidFill>
                  <a:schemeClr val="bg1"/>
                </a:solidFill>
                <a:latin typeface="Times New Roman" pitchFamily="18" charset="0"/>
                <a:cs typeface="Times New Roman" pitchFamily="18" charset="0"/>
              </a:rPr>
              <a:t>No debe confundirse </a:t>
            </a:r>
            <a:r>
              <a:rPr lang="es-AR" sz="3200" b="1" smtClean="0">
                <a:solidFill>
                  <a:srgbClr val="FFFF00"/>
                </a:solidFill>
                <a:latin typeface="Times New Roman" pitchFamily="18" charset="0"/>
                <a:cs typeface="Times New Roman" pitchFamily="18" charset="0"/>
              </a:rPr>
              <a:t>pluralismo</a:t>
            </a:r>
            <a:r>
              <a:rPr lang="es-AR" sz="3200" smtClean="0">
                <a:solidFill>
                  <a:schemeClr val="bg1"/>
                </a:solidFill>
                <a:latin typeface="Times New Roman" pitchFamily="18" charset="0"/>
                <a:cs typeface="Times New Roman" pitchFamily="18" charset="0"/>
              </a:rPr>
              <a:t> con el relativismo ético . </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AR" sz="3200" smtClean="0">
                <a:solidFill>
                  <a:schemeClr val="bg1"/>
                </a:solidFill>
                <a:latin typeface="Times New Roman" pitchFamily="18" charset="0"/>
                <a:cs typeface="Times New Roman" pitchFamily="18" charset="0"/>
              </a:rPr>
              <a:t>El auténtico </a:t>
            </a:r>
            <a:r>
              <a:rPr lang="es-AR" sz="3200" b="1" smtClean="0">
                <a:solidFill>
                  <a:srgbClr val="FFFF00"/>
                </a:solidFill>
                <a:latin typeface="Times New Roman" pitchFamily="18" charset="0"/>
                <a:cs typeface="Times New Roman" pitchFamily="18" charset="0"/>
              </a:rPr>
              <a:t>pluralismo</a:t>
            </a:r>
            <a:r>
              <a:rPr lang="es-AR" sz="3200" smtClean="0">
                <a:solidFill>
                  <a:schemeClr val="bg1"/>
                </a:solidFill>
                <a:latin typeface="Times New Roman" pitchFamily="18" charset="0"/>
                <a:cs typeface="Times New Roman" pitchFamily="18" charset="0"/>
              </a:rPr>
              <a:t> requiere un conjunto de valores como soporte de las relaciones sociales.</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AR" sz="3200" b="1" smtClean="0">
                <a:solidFill>
                  <a:srgbClr val="FFFF00"/>
                </a:solidFill>
                <a:latin typeface="Times New Roman" pitchFamily="18" charset="0"/>
                <a:cs typeface="Times New Roman" pitchFamily="18" charset="0"/>
              </a:rPr>
              <a:t>El pluralismo </a:t>
            </a:r>
            <a:r>
              <a:rPr lang="es-AR" sz="3200" smtClean="0">
                <a:solidFill>
                  <a:schemeClr val="bg1"/>
                </a:solidFill>
                <a:latin typeface="Times New Roman" pitchFamily="18" charset="0"/>
                <a:cs typeface="Times New Roman" pitchFamily="18" charset="0"/>
              </a:rPr>
              <a:t/>
            </a:r>
            <a:br>
              <a:rPr lang="es-AR" sz="3200" smtClean="0">
                <a:solidFill>
                  <a:schemeClr val="bg1"/>
                </a:solidFill>
                <a:latin typeface="Times New Roman" pitchFamily="18" charset="0"/>
                <a:cs typeface="Times New Roman" pitchFamily="18" charset="0"/>
              </a:rPr>
            </a:br>
            <a:r>
              <a:rPr lang="es-AR" sz="3200" smtClean="0">
                <a:solidFill>
                  <a:schemeClr val="bg1"/>
                </a:solidFill>
                <a:latin typeface="Times New Roman" pitchFamily="18" charset="0"/>
                <a:cs typeface="Times New Roman" pitchFamily="18" charset="0"/>
              </a:rPr>
              <a:t>*es moralmente admisible mientras se trate de decisiones encaminadas al bien personal y social; </a:t>
            </a:r>
            <a:br>
              <a:rPr lang="es-AR" sz="3200" smtClean="0">
                <a:solidFill>
                  <a:schemeClr val="bg1"/>
                </a:solidFill>
                <a:latin typeface="Times New Roman" pitchFamily="18" charset="0"/>
                <a:cs typeface="Times New Roman" pitchFamily="18" charset="0"/>
              </a:rPr>
            </a:br>
            <a:r>
              <a:rPr lang="es-AR" sz="3200" smtClean="0">
                <a:solidFill>
                  <a:schemeClr val="bg1"/>
                </a:solidFill>
                <a:latin typeface="Times New Roman" pitchFamily="18" charset="0"/>
                <a:cs typeface="Times New Roman" pitchFamily="18" charset="0"/>
              </a:rPr>
              <a:t>*pero no lo es si la decisión es contraria a la ley natural, al orden público y a los derechos fundamentales de las persones. </a:t>
            </a:r>
            <a:endParaRPr lang="es-ES" sz="3200" smtClean="0">
              <a:solidFill>
                <a:schemeClr val="bg1"/>
              </a:solidFill>
              <a:latin typeface="Times New Roman" pitchFamily="18" charset="0"/>
              <a:cs typeface="Times New Roman" pitchFamily="18" charset="0"/>
            </a:endParaRPr>
          </a:p>
        </p:txBody>
      </p:sp>
      <p:sp>
        <p:nvSpPr>
          <p:cNvPr id="4608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608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9477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3AF6FCB-AA69-443A-A97C-AEF47E1FA699}" type="slidenum">
              <a:rPr lang="es-ES" smtClean="0"/>
              <a:pPr>
                <a:defRPr/>
              </a:pPr>
              <a:t>44</a:t>
            </a:fld>
            <a:endParaRPr lang="es-ES"/>
          </a:p>
        </p:txBody>
      </p:sp>
      <p:pic>
        <p:nvPicPr>
          <p:cNvPr id="46090" name="Picture 14" descr="relativismo-moral_9788449325014"/>
          <p:cNvPicPr>
            <a:picLocks noChangeAspect="1" noChangeArrowheads="1"/>
          </p:cNvPicPr>
          <p:nvPr/>
        </p:nvPicPr>
        <p:blipFill>
          <a:blip r:embed="rId4">
            <a:extLst>
              <a:ext uri="{28A0092B-C50C-407E-A947-70E740481C1C}">
                <a14:useLocalDpi xmlns:a14="http://schemas.microsoft.com/office/drawing/2010/main" val="0"/>
              </a:ext>
            </a:extLst>
          </a:blip>
          <a:srcRect t="7819" b="77103"/>
          <a:stretch>
            <a:fillRect/>
          </a:stretch>
        </p:blipFill>
        <p:spPr bwMode="auto">
          <a:xfrm>
            <a:off x="1535113" y="4008438"/>
            <a:ext cx="4233862"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8" descr="GRD_1290_cristianismo%20e%20relativismo"/>
          <p:cNvPicPr>
            <a:picLocks noChangeAspect="1" noChangeArrowheads="1"/>
          </p:cNvPicPr>
          <p:nvPr/>
        </p:nvPicPr>
        <p:blipFill>
          <a:blip r:embed="rId5">
            <a:extLst>
              <a:ext uri="{28A0092B-C50C-407E-A947-70E740481C1C}">
                <a14:useLocalDpi xmlns:a14="http://schemas.microsoft.com/office/drawing/2010/main" val="0"/>
              </a:ext>
            </a:extLst>
          </a:blip>
          <a:srcRect l="15034" t="29385" r="15448" b="38924"/>
          <a:stretch>
            <a:fillRect/>
          </a:stretch>
        </p:blipFill>
        <p:spPr bwMode="auto">
          <a:xfrm>
            <a:off x="1535113" y="974725"/>
            <a:ext cx="4233862"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20" descr="relativism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5211763"/>
            <a:ext cx="4217987"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5350" y="26400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7575" y="50069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627562"/>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8 Título"/>
          <p:cNvSpPr>
            <a:spLocks noGrp="1"/>
          </p:cNvSpPr>
          <p:nvPr>
            <p:ph type="title"/>
          </p:nvPr>
        </p:nvSpPr>
        <p:spPr>
          <a:xfrm>
            <a:off x="1431925" y="2497138"/>
            <a:ext cx="10729913" cy="1600200"/>
          </a:xfrm>
        </p:spPr>
        <p:txBody>
          <a:bodyPr/>
          <a:lstStyle/>
          <a:p>
            <a:pPr algn="l"/>
            <a:r>
              <a:rPr lang="es-ES" sz="5000" b="1" i="1" smtClean="0">
                <a:solidFill>
                  <a:srgbClr val="FFFF00"/>
                </a:solidFill>
              </a:rPr>
              <a:t>Bibliografía básica</a:t>
            </a:r>
            <a:br>
              <a:rPr lang="es-ES" sz="5000" b="1" i="1" smtClean="0">
                <a:solidFill>
                  <a:srgbClr val="FFFF00"/>
                </a:solidFill>
              </a:rPr>
            </a:br>
            <a:r>
              <a:rPr lang="es-ES" sz="5000" b="1" i="1" smtClean="0">
                <a:solidFill>
                  <a:srgbClr val="FFFF00"/>
                </a:solidFill>
              </a:rPr>
              <a:t/>
            </a:r>
            <a:br>
              <a:rPr lang="es-ES" sz="5000" b="1" i="1" smtClean="0">
                <a:solidFill>
                  <a:srgbClr val="FFFF00"/>
                </a:solidFill>
              </a:rPr>
            </a:br>
            <a:r>
              <a:rPr lang="es-ES" sz="5000" b="1" i="1" smtClean="0">
                <a:solidFill>
                  <a:srgbClr val="FFFF00"/>
                </a:solidFill>
              </a:rPr>
              <a:t/>
            </a:r>
            <a:br>
              <a:rPr lang="es-ES" sz="5000" b="1" i="1" smtClean="0">
                <a:solidFill>
                  <a:srgbClr val="FFFF00"/>
                </a:solidFill>
              </a:rPr>
            </a:br>
            <a:r>
              <a:rPr lang="es-ES" sz="5000" b="1" i="1" smtClean="0">
                <a:solidFill>
                  <a:srgbClr val="FFFF00"/>
                </a:solidFill>
              </a:rPr>
              <a:t/>
            </a:r>
            <a:br>
              <a:rPr lang="es-ES" sz="5000" b="1" i="1" smtClean="0">
                <a:solidFill>
                  <a:srgbClr val="FFFF00"/>
                </a:solidFill>
              </a:rPr>
            </a:br>
            <a:r>
              <a:rPr lang="es-ES_tradnl" sz="5400" b="1" i="1" smtClean="0">
                <a:solidFill>
                  <a:srgbClr val="FFFF00"/>
                </a:solidFill>
              </a:rPr>
              <a:t>Lecturas recomendadas</a:t>
            </a:r>
            <a:r>
              <a:rPr lang="es-AR" sz="5400" b="1" i="1" smtClean="0">
                <a:solidFill>
                  <a:srgbClr val="FFFF00"/>
                </a:solidFill>
              </a:rPr>
              <a:t/>
            </a:r>
            <a:br>
              <a:rPr lang="es-AR" sz="5400" b="1" i="1" smtClean="0">
                <a:solidFill>
                  <a:srgbClr val="FFFF00"/>
                </a:solidFill>
              </a:rPr>
            </a:br>
            <a:endParaRPr lang="es-AR" sz="5000" smtClean="0">
              <a:solidFill>
                <a:srgbClr val="FFFF00"/>
              </a:solidFill>
            </a:endParaRPr>
          </a:p>
        </p:txBody>
      </p:sp>
      <p:sp>
        <p:nvSpPr>
          <p:cNvPr id="10" name="9 Marcador de contenido"/>
          <p:cNvSpPr>
            <a:spLocks noGrp="1"/>
          </p:cNvSpPr>
          <p:nvPr>
            <p:ph idx="1"/>
          </p:nvPr>
        </p:nvSpPr>
        <p:spPr>
          <a:xfrm>
            <a:off x="1430338" y="1704975"/>
            <a:ext cx="10658475" cy="6337300"/>
          </a:xfrm>
        </p:spPr>
        <p:txBody>
          <a:bodyPr/>
          <a:lstStyle/>
          <a:p>
            <a:pPr>
              <a:lnSpc>
                <a:spcPct val="85000"/>
              </a:lnSpc>
              <a:defRPr/>
            </a:pPr>
            <a:r>
              <a:rPr lang="es-ES_tradnl" sz="3200" i="1" dirty="0">
                <a:solidFill>
                  <a:schemeClr val="bg1"/>
                </a:solidFill>
              </a:rPr>
              <a:t>Catecismo de la Iglesia Católica</a:t>
            </a:r>
            <a:r>
              <a:rPr lang="es-ES_tradnl" sz="3200" dirty="0">
                <a:solidFill>
                  <a:schemeClr val="bg1"/>
                </a:solidFill>
              </a:rPr>
              <a:t>, 2104-2109; 2244-2246; 2419-2425.</a:t>
            </a:r>
            <a:endParaRPr lang="es-AR" sz="3200" dirty="0">
              <a:solidFill>
                <a:schemeClr val="bg1"/>
              </a:solidFill>
            </a:endParaRPr>
          </a:p>
          <a:p>
            <a:pPr>
              <a:lnSpc>
                <a:spcPct val="85000"/>
              </a:lnSpc>
              <a:defRPr/>
            </a:pPr>
            <a:r>
              <a:rPr lang="es-ES_tradnl" sz="3200" dirty="0">
                <a:solidFill>
                  <a:schemeClr val="bg1"/>
                </a:solidFill>
              </a:rPr>
              <a:t>C</a:t>
            </a:r>
            <a:r>
              <a:rPr lang="es-ES_tradnl" sz="3200" cap="small" dirty="0">
                <a:solidFill>
                  <a:schemeClr val="bg1"/>
                </a:solidFill>
              </a:rPr>
              <a:t>oncilio Vaticano</a:t>
            </a:r>
            <a:r>
              <a:rPr lang="es-ES_tradnl" sz="3200" dirty="0">
                <a:solidFill>
                  <a:schemeClr val="bg1"/>
                </a:solidFill>
              </a:rPr>
              <a:t> II, Const. </a:t>
            </a:r>
            <a:r>
              <a:rPr lang="es-ES_tradnl" sz="3200" i="1" dirty="0" err="1">
                <a:solidFill>
                  <a:schemeClr val="bg1"/>
                </a:solidFill>
              </a:rPr>
              <a:t>Gaudium</a:t>
            </a:r>
            <a:r>
              <a:rPr lang="es-ES_tradnl" sz="3200" i="1" dirty="0">
                <a:solidFill>
                  <a:schemeClr val="bg1"/>
                </a:solidFill>
              </a:rPr>
              <a:t> et </a:t>
            </a:r>
            <a:r>
              <a:rPr lang="es-ES_tradnl" sz="3200" i="1" dirty="0" err="1">
                <a:solidFill>
                  <a:schemeClr val="bg1"/>
                </a:solidFill>
              </a:rPr>
              <a:t>spes</a:t>
            </a:r>
            <a:r>
              <a:rPr lang="es-ES_tradnl" sz="3200" dirty="0">
                <a:solidFill>
                  <a:schemeClr val="bg1"/>
                </a:solidFill>
              </a:rPr>
              <a:t>, 74-76; y </a:t>
            </a:r>
            <a:r>
              <a:rPr lang="es-ES_tradnl" sz="3200" dirty="0" err="1">
                <a:solidFill>
                  <a:schemeClr val="bg1"/>
                </a:solidFill>
              </a:rPr>
              <a:t>Declar</a:t>
            </a:r>
            <a:r>
              <a:rPr lang="es-ES_tradnl" sz="3200" dirty="0">
                <a:solidFill>
                  <a:schemeClr val="bg1"/>
                </a:solidFill>
              </a:rPr>
              <a:t>. </a:t>
            </a:r>
            <a:r>
              <a:rPr lang="es-ES_tradnl" sz="3200" i="1" dirty="0" err="1">
                <a:solidFill>
                  <a:schemeClr val="bg1"/>
                </a:solidFill>
              </a:rPr>
              <a:t>Dignitatis</a:t>
            </a:r>
            <a:r>
              <a:rPr lang="es-ES_tradnl" sz="3200" i="1" dirty="0">
                <a:solidFill>
                  <a:schemeClr val="bg1"/>
                </a:solidFill>
              </a:rPr>
              <a:t> </a:t>
            </a:r>
            <a:r>
              <a:rPr lang="es-ES_tradnl" sz="3200" i="1" dirty="0" err="1">
                <a:solidFill>
                  <a:schemeClr val="bg1"/>
                </a:solidFill>
              </a:rPr>
              <a:t>humanae</a:t>
            </a:r>
            <a:r>
              <a:rPr lang="es-ES_tradnl" sz="3200" dirty="0">
                <a:solidFill>
                  <a:schemeClr val="bg1"/>
                </a:solidFill>
              </a:rPr>
              <a:t>, 1-8; 13-14.</a:t>
            </a:r>
            <a:endParaRPr lang="es-AR" sz="3200" dirty="0">
              <a:solidFill>
                <a:schemeClr val="bg1"/>
              </a:solidFill>
            </a:endParaRPr>
          </a:p>
          <a:p>
            <a:pPr>
              <a:lnSpc>
                <a:spcPct val="85000"/>
              </a:lnSpc>
              <a:defRPr/>
            </a:pPr>
            <a:r>
              <a:rPr lang="es-ES_tradnl" sz="3200" dirty="0">
                <a:solidFill>
                  <a:schemeClr val="bg1"/>
                </a:solidFill>
              </a:rPr>
              <a:t>J</a:t>
            </a:r>
            <a:r>
              <a:rPr lang="es-ES_tradnl" sz="3200" cap="small" dirty="0">
                <a:solidFill>
                  <a:schemeClr val="bg1"/>
                </a:solidFill>
              </a:rPr>
              <a:t>uan Pablo</a:t>
            </a:r>
            <a:r>
              <a:rPr lang="es-ES_tradnl" sz="3200" dirty="0">
                <a:solidFill>
                  <a:schemeClr val="bg1"/>
                </a:solidFill>
              </a:rPr>
              <a:t> II, Ex. ap. </a:t>
            </a:r>
            <a:r>
              <a:rPr lang="es-ES_tradnl" sz="3200" i="1" dirty="0" err="1">
                <a:solidFill>
                  <a:schemeClr val="bg1"/>
                </a:solidFill>
              </a:rPr>
              <a:t>Christifideles</a:t>
            </a:r>
            <a:r>
              <a:rPr lang="es-ES_tradnl" sz="3200" i="1" dirty="0">
                <a:solidFill>
                  <a:schemeClr val="bg1"/>
                </a:solidFill>
              </a:rPr>
              <a:t> </a:t>
            </a:r>
            <a:r>
              <a:rPr lang="es-ES_tradnl" sz="3200" i="1" dirty="0" err="1">
                <a:solidFill>
                  <a:schemeClr val="bg1"/>
                </a:solidFill>
              </a:rPr>
              <a:t>laici</a:t>
            </a:r>
            <a:r>
              <a:rPr lang="es-ES_tradnl" sz="3200" dirty="0">
                <a:solidFill>
                  <a:schemeClr val="bg1"/>
                </a:solidFill>
              </a:rPr>
              <a:t>, 30-XII-88, 36-44</a:t>
            </a:r>
            <a:r>
              <a:rPr lang="es-ES_tradnl" sz="3200" dirty="0" smtClean="0">
                <a:solidFill>
                  <a:schemeClr val="bg1"/>
                </a:solidFill>
              </a:rPr>
              <a:t>.</a:t>
            </a:r>
          </a:p>
          <a:p>
            <a:pPr>
              <a:lnSpc>
                <a:spcPct val="85000"/>
              </a:lnSpc>
              <a:defRPr/>
            </a:pPr>
            <a:endParaRPr lang="es-ES_tradnl" sz="3200" dirty="0">
              <a:solidFill>
                <a:schemeClr val="bg1"/>
              </a:solidFill>
            </a:endParaRPr>
          </a:p>
          <a:p>
            <a:pPr>
              <a:lnSpc>
                <a:spcPct val="85000"/>
              </a:lnSpc>
              <a:defRPr/>
            </a:pPr>
            <a:endParaRPr lang="es-ES_tradnl" sz="3200" dirty="0" smtClean="0">
              <a:solidFill>
                <a:schemeClr val="bg1"/>
              </a:solidFill>
            </a:endParaRPr>
          </a:p>
          <a:p>
            <a:pPr>
              <a:lnSpc>
                <a:spcPct val="85000"/>
              </a:lnSpc>
              <a:defRPr/>
            </a:pPr>
            <a:r>
              <a:rPr lang="es-ES_tradnl" sz="3200" cap="small" dirty="0">
                <a:solidFill>
                  <a:schemeClr val="bg1"/>
                </a:solidFill>
              </a:rPr>
              <a:t>San Josemaría</a:t>
            </a:r>
            <a:r>
              <a:rPr lang="es-ES_tradnl" sz="3200" dirty="0">
                <a:solidFill>
                  <a:schemeClr val="bg1"/>
                </a:solidFill>
              </a:rPr>
              <a:t>, Homilía </a:t>
            </a:r>
            <a:r>
              <a:rPr lang="es-ES_tradnl" sz="3200" i="1" dirty="0">
                <a:solidFill>
                  <a:schemeClr val="bg1"/>
                </a:solidFill>
              </a:rPr>
              <a:t>Amar al mundo apasionadamente</a:t>
            </a:r>
            <a:r>
              <a:rPr lang="es-ES_tradnl" sz="3200" dirty="0">
                <a:solidFill>
                  <a:schemeClr val="bg1"/>
                </a:solidFill>
              </a:rPr>
              <a:t>, en </a:t>
            </a:r>
            <a:r>
              <a:rPr lang="es-ES_tradnl" sz="3200" i="1" dirty="0">
                <a:solidFill>
                  <a:schemeClr val="bg1"/>
                </a:solidFill>
              </a:rPr>
              <a:t>Conversaciones con Mons. Escrivá de Balaguer</a:t>
            </a:r>
            <a:r>
              <a:rPr lang="es-ES_tradnl" sz="3200" dirty="0">
                <a:solidFill>
                  <a:schemeClr val="bg1"/>
                </a:solidFill>
              </a:rPr>
              <a:t>, 113-123.</a:t>
            </a:r>
            <a:r>
              <a:rPr lang="es-ES_tradnl" sz="3200" cap="small" dirty="0">
                <a:solidFill>
                  <a:schemeClr val="bg1"/>
                </a:solidFill>
              </a:rPr>
              <a:t> </a:t>
            </a:r>
            <a:endParaRPr lang="es-AR" sz="3200" dirty="0">
              <a:solidFill>
                <a:schemeClr val="bg1"/>
              </a:solidFill>
            </a:endParaRPr>
          </a:p>
          <a:p>
            <a:pPr>
              <a:lnSpc>
                <a:spcPct val="85000"/>
              </a:lnSpc>
              <a:defRPr/>
            </a:pPr>
            <a:r>
              <a:rPr lang="es-ES_tradnl" sz="3200" cap="small" dirty="0">
                <a:solidFill>
                  <a:schemeClr val="bg1"/>
                </a:solidFill>
              </a:rPr>
              <a:t>Congregación para la Doctrina de la Fe</a:t>
            </a:r>
            <a:r>
              <a:rPr lang="es-ES_tradnl" sz="3200" dirty="0">
                <a:solidFill>
                  <a:schemeClr val="bg1"/>
                </a:solidFill>
              </a:rPr>
              <a:t>, </a:t>
            </a:r>
            <a:r>
              <a:rPr lang="es-ES_tradnl" sz="3200" i="1" dirty="0">
                <a:solidFill>
                  <a:schemeClr val="bg1"/>
                </a:solidFill>
              </a:rPr>
              <a:t>Nota doctrinal sobre algunas cuestiones relativas al compromiso y la conducta de los católicos en la vida política</a:t>
            </a:r>
            <a:r>
              <a:rPr lang="es-ES_tradnl" sz="3200" dirty="0">
                <a:solidFill>
                  <a:schemeClr val="bg1"/>
                </a:solidFill>
              </a:rPr>
              <a:t>, 24-XI-2002.</a:t>
            </a:r>
            <a:endParaRPr lang="es-AR" sz="3200" dirty="0">
              <a:solidFill>
                <a:schemeClr val="bg1"/>
              </a:solidFill>
            </a:endParaRPr>
          </a:p>
          <a:p>
            <a:pPr>
              <a:lnSpc>
                <a:spcPct val="85000"/>
              </a:lnSpc>
              <a:defRPr/>
            </a:pPr>
            <a:r>
              <a:rPr lang="es-ES_tradnl" sz="3200" i="1" dirty="0">
                <a:solidFill>
                  <a:schemeClr val="bg1"/>
                </a:solidFill>
              </a:rPr>
              <a:t>Compendio de la doctrina social de la Iglesia</a:t>
            </a:r>
            <a:r>
              <a:rPr lang="es-ES_tradnl" sz="3200" dirty="0">
                <a:solidFill>
                  <a:schemeClr val="bg1"/>
                </a:solidFill>
              </a:rPr>
              <a:t>, 49-55; 60-71; 189-191; 238-243; 377-427</a:t>
            </a:r>
            <a:r>
              <a:rPr lang="es-ES_tradnl" sz="3200" dirty="0" smtClean="0">
                <a:solidFill>
                  <a:schemeClr val="bg1"/>
                </a:solidFill>
              </a:rPr>
              <a:t>.</a:t>
            </a:r>
            <a:endParaRPr lang="es-AR" dirty="0"/>
          </a:p>
        </p:txBody>
      </p:sp>
      <p:sp>
        <p:nvSpPr>
          <p:cNvPr id="8" name="7 Marcador de número de diapositiva"/>
          <p:cNvSpPr>
            <a:spLocks noGrp="1"/>
          </p:cNvSpPr>
          <p:nvPr>
            <p:ph type="sldNum" sz="quarter" idx="12"/>
          </p:nvPr>
        </p:nvSpPr>
        <p:spPr/>
        <p:txBody>
          <a:bodyPr/>
          <a:lstStyle/>
          <a:p>
            <a:pPr>
              <a:defRPr/>
            </a:pPr>
            <a:fld id="{C73F46F5-D2BE-4548-B156-6B147AD32E34}" type="slidenum">
              <a:rPr lang="es-ES" smtClean="0"/>
              <a:pPr>
                <a:defRPr/>
              </a:pPr>
              <a:t>45</a:t>
            </a:fld>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9 Marcador de contenido"/>
          <p:cNvSpPr>
            <a:spLocks noGrp="1"/>
          </p:cNvSpPr>
          <p:nvPr>
            <p:ph idx="1"/>
          </p:nvPr>
        </p:nvSpPr>
        <p:spPr>
          <a:xfrm>
            <a:off x="1287463" y="1704256"/>
            <a:ext cx="10658475" cy="6337300"/>
          </a:xfrm>
        </p:spPr>
        <p:txBody>
          <a:bodyPr/>
          <a:lstStyle/>
          <a:p>
            <a:pPr marL="480060" indent="-480060" algn="ctr">
              <a:lnSpc>
                <a:spcPct val="80000"/>
              </a:lnSpc>
              <a:buNone/>
              <a:defRPr/>
            </a:pPr>
            <a:r>
              <a:rPr lang="es-AR" sz="3200" b="1" dirty="0">
                <a:solidFill>
                  <a:schemeClr val="bg1"/>
                </a:solidFill>
                <a:effectLst>
                  <a:outerShdw blurRad="38100" dist="38100" dir="2700000" algn="tl">
                    <a:srgbClr val="000000">
                      <a:alpha val="43137"/>
                    </a:srgbClr>
                  </a:outerShdw>
                </a:effectLst>
              </a:rPr>
              <a:t>Presentación de estudio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para que los asistentes puedan estudiar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los contenidos  de la clase y para que, </a:t>
            </a:r>
            <a:br>
              <a:rPr lang="es-AR" sz="3200" b="1" dirty="0">
                <a:solidFill>
                  <a:schemeClr val="bg1"/>
                </a:solidFill>
                <a:effectLst>
                  <a:outerShdw blurRad="38100" dist="38100" dir="2700000" algn="tl">
                    <a:srgbClr val="000000">
                      <a:alpha val="43137"/>
                    </a:srgbClr>
                  </a:outerShdw>
                </a:effectLst>
              </a:rPr>
            </a:br>
            <a:r>
              <a:rPr lang="es-AR" sz="3200" b="1" dirty="0">
                <a:solidFill>
                  <a:schemeClr val="bg1"/>
                </a:solidFill>
                <a:effectLst>
                  <a:outerShdw blurRad="38100" dist="38100" dir="2700000" algn="tl">
                    <a:srgbClr val="000000">
                      <a:alpha val="43137"/>
                    </a:srgbClr>
                  </a:outerShdw>
                </a:effectLst>
              </a:rPr>
              <a:t>quien quiera utilizarla, pueda  modificarla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según su propio estilo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 </a:t>
            </a:r>
            <a:r>
              <a:rPr lang="es-AR" sz="3200" b="1" dirty="0" err="1">
                <a:solidFill>
                  <a:schemeClr val="bg1"/>
                </a:solidFill>
                <a:effectLst>
                  <a:outerShdw blurRad="38100" dist="38100" dir="2700000" algn="tl">
                    <a:srgbClr val="000000">
                      <a:alpha val="43137"/>
                    </a:srgbClr>
                  </a:outerShdw>
                </a:effectLst>
              </a:rPr>
              <a:t>JMG</a:t>
            </a:r>
            <a:endParaRPr lang="es-AR" sz="3200" dirty="0">
              <a:solidFill>
                <a:schemeClr val="bg1"/>
              </a:solidFill>
              <a:latin typeface="Times New Roman" pitchFamily="18" charset="0"/>
              <a:cs typeface="Times New Roman" pitchFamily="18" charset="0"/>
            </a:endParaRPr>
          </a:p>
          <a:p>
            <a:pPr>
              <a:buFont typeface="Arial" charset="0"/>
              <a:buNone/>
            </a:pP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err="1" smtClean="0">
                <a:solidFill>
                  <a:schemeClr val="bg1"/>
                </a:solidFill>
                <a:latin typeface="Times New Roman" pitchFamily="18" charset="0"/>
                <a:cs typeface="Times New Roman" pitchFamily="18" charset="0"/>
              </a:rPr>
              <a:t>www.institutodeteologia.org</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www.oracionesydevociones.info</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www.encuentra.com</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juanmariagallardo@gmail.com</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secretariaifti@gmail.com</a:t>
            </a:r>
            <a:endParaRPr lang="es-AR" sz="3200" dirty="0" smtClean="0">
              <a:solidFill>
                <a:schemeClr val="bg1"/>
              </a:solidFill>
              <a:latin typeface="Times New Roman" pitchFamily="18" charset="0"/>
              <a:cs typeface="Times New Roman" pitchFamily="18" charset="0"/>
            </a:endParaRPr>
          </a:p>
          <a:p>
            <a:endParaRPr lang="es-AR" dirty="0" smtClean="0"/>
          </a:p>
        </p:txBody>
      </p:sp>
      <p:sp>
        <p:nvSpPr>
          <p:cNvPr id="8" name="7 Marcador de número de diapositiva"/>
          <p:cNvSpPr>
            <a:spLocks noGrp="1"/>
          </p:cNvSpPr>
          <p:nvPr>
            <p:ph type="sldNum" sz="quarter" idx="12"/>
          </p:nvPr>
        </p:nvSpPr>
        <p:spPr/>
        <p:txBody>
          <a:bodyPr/>
          <a:lstStyle/>
          <a:p>
            <a:pPr>
              <a:defRPr/>
            </a:pPr>
            <a:fld id="{E2113B16-DD4C-4378-AE60-C3C49F0E1CA5}" type="slidenum">
              <a:rPr lang="es-ES" smtClean="0"/>
              <a:pPr>
                <a:defRPr/>
              </a:pPr>
              <a:t>46</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9 Marcador de contenido"/>
          <p:cNvSpPr>
            <a:spLocks noGrp="1"/>
          </p:cNvSpPr>
          <p:nvPr>
            <p:ph idx="1"/>
          </p:nvPr>
        </p:nvSpPr>
        <p:spPr>
          <a:xfrm>
            <a:off x="1585913" y="1201738"/>
            <a:ext cx="5053012"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Iglesia tiene la misión, que es también un derecho, de ocuparse de </a:t>
            </a:r>
            <a:r>
              <a:rPr lang="es-ES_tradnl" sz="3200" b="1" smtClean="0">
                <a:solidFill>
                  <a:srgbClr val="FFFF00"/>
                </a:solidFill>
                <a:latin typeface="Times New Roman" pitchFamily="18" charset="0"/>
                <a:cs typeface="Times New Roman" pitchFamily="18" charset="0"/>
              </a:rPr>
              <a:t>los problemas sociales</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y cuando lo hace no puede ser acusada de sobrepasar su campo específico de competencia y, mucho menos, el mandato recibido del Señor.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Está llamada a mostrar la dimensión evangélica de la vida social, según la entera verdad sobre el hombre.</a:t>
            </a:r>
            <a:endParaRPr lang="en-US" sz="3200" baseline="30000" smtClean="0">
              <a:solidFill>
                <a:schemeClr val="bg1"/>
              </a:solidFill>
              <a:latin typeface="Times New Roman" pitchFamily="18" charset="0"/>
              <a:cs typeface="Times New Roman" pitchFamily="18" charset="0"/>
            </a:endParaRPr>
          </a:p>
          <a:p>
            <a:pPr>
              <a:lnSpc>
                <a:spcPct val="85000"/>
              </a:lnSpc>
            </a:pPr>
            <a:endParaRPr lang="es-AR" sz="3200" smtClean="0">
              <a:solidFill>
                <a:schemeClr val="bg1"/>
              </a:solidFill>
              <a:latin typeface="Times New Roman" pitchFamily="18" charset="0"/>
              <a:cs typeface="Times New Roman" pitchFamily="18" charset="0"/>
            </a:endParaRPr>
          </a:p>
        </p:txBody>
      </p:sp>
      <p:sp>
        <p:nvSpPr>
          <p:cNvPr id="61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61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12049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6316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0D05069-A1CC-4943-9AFE-CC45B7EB6D5C}" type="slidenum">
              <a:rPr lang="es-ES" smtClean="0"/>
              <a:pPr>
                <a:defRPr/>
              </a:pPr>
              <a:t>5</a:t>
            </a:fld>
            <a:endParaRPr lang="es-ES"/>
          </a:p>
        </p:txBody>
      </p:sp>
      <p:pic>
        <p:nvPicPr>
          <p:cNvPr id="6155" name="Picture 12" descr="http://2.bp.blogspot.com/_H-W1kYJdxL4/TUUm-NzHgCI/AAAAAAAAApM/PPHjngu1OaY/s1600/manual+de+doctrina+social.jpg"/>
          <p:cNvPicPr>
            <a:picLocks noChangeAspect="1" noChangeArrowheads="1"/>
          </p:cNvPicPr>
          <p:nvPr/>
        </p:nvPicPr>
        <p:blipFill>
          <a:blip r:embed="rId4">
            <a:extLst>
              <a:ext uri="{28A0092B-C50C-407E-A947-70E740481C1C}">
                <a14:useLocalDpi xmlns:a14="http://schemas.microsoft.com/office/drawing/2010/main" val="0"/>
              </a:ext>
            </a:extLst>
          </a:blip>
          <a:srcRect l="10471" t="3426" r="3732" b="2417"/>
          <a:stretch>
            <a:fillRect/>
          </a:stretch>
        </p:blipFill>
        <p:spPr bwMode="auto">
          <a:xfrm>
            <a:off x="6977063" y="1055688"/>
            <a:ext cx="4608512"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9 Marcador de contenido"/>
          <p:cNvSpPr>
            <a:spLocks noGrp="1"/>
          </p:cNvSpPr>
          <p:nvPr>
            <p:ph idx="1"/>
          </p:nvPr>
        </p:nvSpPr>
        <p:spPr>
          <a:xfrm>
            <a:off x="7265988" y="1128713"/>
            <a:ext cx="44640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Enseña y exhorta a una  conducta congruente con esa verdad.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meta de la conducta cristiana es la identificación con Cristo; su liberación es, esencialmente, liberación del pecado.</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Esto supone un verdadero aporte a la búsqueda de un orden social justo.</a:t>
            </a:r>
          </a:p>
          <a:p>
            <a:pPr>
              <a:lnSpc>
                <a:spcPct val="85000"/>
              </a:lnSpc>
            </a:pPr>
            <a:endParaRPr lang="es-AR" sz="3200" smtClean="0">
              <a:solidFill>
                <a:schemeClr val="bg1"/>
              </a:solidFill>
              <a:latin typeface="Times New Roman" pitchFamily="18" charset="0"/>
              <a:cs typeface="Times New Roman" pitchFamily="18" charset="0"/>
            </a:endParaRPr>
          </a:p>
        </p:txBody>
      </p:sp>
      <p:sp>
        <p:nvSpPr>
          <p:cNvPr id="71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717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10604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33655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935D858D-82AE-4E9F-8F1A-BCA4C96E6F55}" type="slidenum">
              <a:rPr lang="es-ES" smtClean="0"/>
              <a:pPr>
                <a:defRPr/>
              </a:pPr>
              <a:t>6</a:t>
            </a:fld>
            <a:endParaRPr lang="es-ES"/>
          </a:p>
        </p:txBody>
      </p:sp>
      <p:pic>
        <p:nvPicPr>
          <p:cNvPr id="7179" name="Picture 12" descr="http://3.bp.blogspot.com/_tvfqrbGrqF4/Sdaft9vLdrI/AAAAAAAAAiA/d8OLWsDZJNg/s320/DSICE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1200150"/>
            <a:ext cx="53768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4" descr="http://repositorio2.masoportunidades.com.ar/ARG01/157/223/1185414/fotos/1185414_3_2007716_21_39_45.jpg"/>
          <p:cNvPicPr>
            <a:picLocks noChangeAspect="1" noChangeArrowheads="1"/>
          </p:cNvPicPr>
          <p:nvPr/>
        </p:nvPicPr>
        <p:blipFill>
          <a:blip r:embed="rId5">
            <a:extLst>
              <a:ext uri="{28A0092B-C50C-407E-A947-70E740481C1C}">
                <a14:useLocalDpi xmlns:a14="http://schemas.microsoft.com/office/drawing/2010/main" val="0"/>
              </a:ext>
            </a:extLst>
          </a:blip>
          <a:srcRect l="26656" t="5116" r="27216" b="25299"/>
          <a:stretch>
            <a:fillRect/>
          </a:stretch>
        </p:blipFill>
        <p:spPr bwMode="auto">
          <a:xfrm>
            <a:off x="1431925" y="5589588"/>
            <a:ext cx="30734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6" descr="http://www.mercadolibre.com.ar/jm/img?s=MLA&amp;f=87926179_4886.jpg&amp;v=E"/>
          <p:cNvPicPr>
            <a:picLocks noChangeAspect="1" noChangeArrowheads="1"/>
          </p:cNvPicPr>
          <p:nvPr/>
        </p:nvPicPr>
        <p:blipFill>
          <a:blip r:embed="rId6">
            <a:extLst>
              <a:ext uri="{28A0092B-C50C-407E-A947-70E740481C1C}">
                <a14:useLocalDpi xmlns:a14="http://schemas.microsoft.com/office/drawing/2010/main" val="0"/>
              </a:ext>
            </a:extLst>
          </a:blip>
          <a:srcRect l="21249" t="8368" r="17358" b="7085"/>
          <a:stretch>
            <a:fillRect/>
          </a:stretch>
        </p:blipFill>
        <p:spPr bwMode="auto">
          <a:xfrm>
            <a:off x="4672013" y="5591175"/>
            <a:ext cx="2020887"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64611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9 Marcador de contenido"/>
          <p:cNvSpPr>
            <a:spLocks noGrp="1"/>
          </p:cNvSpPr>
          <p:nvPr>
            <p:ph idx="1"/>
          </p:nvPr>
        </p:nvSpPr>
        <p:spPr>
          <a:xfrm>
            <a:off x="7548563" y="912813"/>
            <a:ext cx="4252912" cy="6335712"/>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Las enseñanzas del Magisterio </a:t>
            </a:r>
            <a:r>
              <a:rPr lang="es-ES_tradnl" sz="3200" smtClean="0">
                <a:solidFill>
                  <a:schemeClr val="bg1"/>
                </a:solidFill>
                <a:latin typeface="Times New Roman" pitchFamily="18" charset="0"/>
                <a:cs typeface="Times New Roman" pitchFamily="18" charset="0"/>
              </a:rPr>
              <a:t>en este campo no se extienden, por tanto, a los aspectos técnicos, ni proponen sistemas de organización social, que no pertenecen a su misión.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Estas enseñanzas sólo pretenden </a:t>
            </a:r>
            <a:r>
              <a:rPr lang="es-ES_tradnl" sz="3200" b="1" smtClean="0">
                <a:solidFill>
                  <a:srgbClr val="FFFF00"/>
                </a:solidFill>
                <a:latin typeface="Times New Roman" pitchFamily="18" charset="0"/>
                <a:cs typeface="Times New Roman" pitchFamily="18" charset="0"/>
              </a:rPr>
              <a:t>la formación de las conciencias</a:t>
            </a:r>
            <a:r>
              <a:rPr lang="es-ES_tradnl" sz="3200" smtClean="0">
                <a:solidFill>
                  <a:schemeClr val="bg1"/>
                </a:solidFill>
                <a:latin typeface="Times New Roman" pitchFamily="18" charset="0"/>
                <a:cs typeface="Times New Roman" pitchFamily="18" charset="0"/>
              </a:rPr>
              <a:t>; y así, no obstaculizan la autonomía de las realidades terrenas.</a:t>
            </a:r>
            <a:endParaRPr lang="es-AR" sz="3200" smtClean="0">
              <a:solidFill>
                <a:schemeClr val="bg1"/>
              </a:solidFill>
              <a:latin typeface="Times New Roman" pitchFamily="18" charset="0"/>
              <a:cs typeface="Times New Roman" pitchFamily="18" charset="0"/>
            </a:endParaRPr>
          </a:p>
        </p:txBody>
      </p:sp>
      <p:sp>
        <p:nvSpPr>
          <p:cNvPr id="81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82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36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5664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2DE0D466-CCD2-4274-845F-297DF96F9CD5}" type="slidenum">
              <a:rPr lang="es-ES" smtClean="0"/>
              <a:pPr>
                <a:defRPr/>
              </a:pPr>
              <a:t>7</a:t>
            </a:fld>
            <a:endParaRPr lang="es-ES"/>
          </a:p>
        </p:txBody>
      </p:sp>
      <p:pic>
        <p:nvPicPr>
          <p:cNvPr id="8203" name="Picture 12" descr="http://www.phpwebquest.org/newphp/user_image/imorzh3838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1014413"/>
            <a:ext cx="5761038"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4" descr="http://www.solidaridad.net/imagenesportada/antoncich_video.JPG"/>
          <p:cNvPicPr>
            <a:picLocks noChangeAspect="1" noChangeArrowheads="1"/>
          </p:cNvPicPr>
          <p:nvPr/>
        </p:nvPicPr>
        <p:blipFill>
          <a:blip r:embed="rId5">
            <a:extLst>
              <a:ext uri="{28A0092B-C50C-407E-A947-70E740481C1C}">
                <a14:useLocalDpi xmlns:a14="http://schemas.microsoft.com/office/drawing/2010/main" val="0"/>
              </a:ext>
            </a:extLst>
          </a:blip>
          <a:srcRect l="5450" r="6136" b="18839"/>
          <a:stretch>
            <a:fillRect/>
          </a:stretch>
        </p:blipFill>
        <p:spPr bwMode="auto">
          <a:xfrm>
            <a:off x="1431925" y="4645025"/>
            <a:ext cx="30289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6" descr="http://t0.gstatic.com/images?q=tbn:ANd9GcRkPcSg6BC5jHz6cjgmnXoMGizo8lJi08_Re9aUhfd68HFIRqm6v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425" y="4686300"/>
            <a:ext cx="264795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2" descr="http://1.bp.blogspot.com/_igrVbQptx_8/S0iPqUXBwiI/AAAAAAAAAGE/_djBo5tH1xw/s320/MUJER.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65650" y="6961188"/>
            <a:ext cx="1330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9" descr="http://t0.gstatic.com/images?q=tbn:ANd9GcQNlDwoxMfvhno5OsuiKmT55FE_NqAAgG_ryWuGwb2kcf80lea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9963" y="7088188"/>
            <a:ext cx="1287462"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9 Marcador de contenido"/>
          <p:cNvSpPr>
            <a:spLocks noGrp="1"/>
          </p:cNvSpPr>
          <p:nvPr>
            <p:ph idx="1"/>
          </p:nvPr>
        </p:nvSpPr>
        <p:spPr>
          <a:xfrm>
            <a:off x="1646238" y="1055688"/>
            <a:ext cx="6049962"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Así pues, </a:t>
            </a:r>
            <a:r>
              <a:rPr lang="es-ES_tradnl" sz="3200" b="1" smtClean="0">
                <a:solidFill>
                  <a:srgbClr val="FFFF00"/>
                </a:solidFill>
                <a:latin typeface="Times New Roman" pitchFamily="18" charset="0"/>
                <a:cs typeface="Times New Roman" pitchFamily="18" charset="0"/>
              </a:rPr>
              <a:t>no corresponde </a:t>
            </a:r>
            <a:r>
              <a:rPr lang="es-ES_tradnl" sz="3200" smtClean="0">
                <a:solidFill>
                  <a:schemeClr val="bg1"/>
                </a:solidFill>
                <a:latin typeface="Times New Roman" pitchFamily="18" charset="0"/>
                <a:cs typeface="Times New Roman" pitchFamily="18" charset="0"/>
              </a:rPr>
              <a:t>a la Jerarquía una función directa en la organización de la sociedad; su cometido es enseñar e interpretar de modo auténtico los principios morales en este campo.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Por eso, </a:t>
            </a:r>
            <a:r>
              <a:rPr lang="es-ES_tradnl" sz="3200" b="1" smtClean="0">
                <a:solidFill>
                  <a:srgbClr val="FFFF00"/>
                </a:solidFill>
                <a:latin typeface="Times New Roman" pitchFamily="18" charset="0"/>
                <a:cs typeface="Times New Roman" pitchFamily="18" charset="0"/>
              </a:rPr>
              <a:t>la Iglesia acepta cualquier sistema social </a:t>
            </a:r>
            <a:r>
              <a:rPr lang="es-ES_tradnl" sz="3200" smtClean="0">
                <a:solidFill>
                  <a:schemeClr val="bg1"/>
                </a:solidFill>
                <a:latin typeface="Times New Roman" pitchFamily="18" charset="0"/>
                <a:cs typeface="Times New Roman" pitchFamily="18" charset="0"/>
              </a:rPr>
              <a:t>en que se respete la dignidad humana;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y los fieles deben acoger el Magisterio social con una adhesión de la inteligencia,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 la voluntad y de la obras.</a:t>
            </a:r>
            <a:endParaRPr lang="es-ES" sz="3200" smtClean="0">
              <a:solidFill>
                <a:schemeClr val="bg1"/>
              </a:solidFill>
              <a:latin typeface="Times New Roman" pitchFamily="18" charset="0"/>
              <a:cs typeface="Times New Roman" pitchFamily="18" charset="0"/>
            </a:endParaRPr>
          </a:p>
        </p:txBody>
      </p:sp>
      <p:sp>
        <p:nvSpPr>
          <p:cNvPr id="92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92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10604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55927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0555D659-159F-44CF-8B37-83F8C6176263}" type="slidenum">
              <a:rPr lang="es-ES" smtClean="0"/>
              <a:pPr>
                <a:defRPr/>
              </a:pPr>
              <a:t>8</a:t>
            </a:fld>
            <a:endParaRPr lang="es-ES"/>
          </a:p>
        </p:txBody>
      </p:sp>
      <p:pic>
        <p:nvPicPr>
          <p:cNvPr id="9227" name="Picture 12" descr="Doctrina Social de la Iglesi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31925" y="4152900"/>
            <a:ext cx="64897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4" descr="http://www.yocreo.com/noticiasimg/20110508005725d939f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56563" y="5589588"/>
            <a:ext cx="3097212"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AutoShape 16" descr="data:image/jpg;base64,/9j/4AAQSkZJRgABAQAAAQABAAD/2wCEAAkGBhQSEBQUEhQUFRQWFBQXGBQYFhcVGBcaGBQXFxQXFxQXHCYeFxkjGRcUHy8gIycpLCwsFR4xNTAqNSYrLCkBCQoKDgwOGg8PGikcHBwpKSwpLCkpKSkpLCkpKSkpKSwpKSwpKSkpLCwpKSksLCkpLCkpKSkpLCksKSwsKSwsLP/AABEIAOcA2gMBIgACEQEDEQH/xAAcAAAABwEBAAAAAAAAAAAAAAAAAQIDBAUGBwj/xABAEAABAwIDBQYEBQIDCAMAAAABAAIRAyEEEjEFBkFRYRMicYGR8DKhscEHFFLR4SNCYpKiFTNDU3KC0vEkssL/xAAZAQADAQEBAAAAAAAAAAAAAAAAAQIDBAX/xAAiEQEBAAMAAwACAwEBAAAAAAAAAQIRIQMSMUFREzJhUiL/2gAMAwEAAhEDEQA/AOXISghChAiUAUA1HkQAlDMhkQ7NAJzIFyPskg00AeZHmSMqMMTM41yW0pLKJK2e6/4XYrFw8gUqR/veDJHNrNT4mB1U2wTrKUaJcQGgkmwAEk9ABqtbsn8K8dXg9l2TTxqkM/03d8l2DdXcTDYBs025qkXqvgu8G/oHQfNaAqLk0mH7ckwn4HP/AOLiWjoymX/NxapdT8EqQE/man+Rv/kuowmqzrJbP1jjuI/CcU8zi+pViMtNgYxxJ5ve4gQLxF1jtu7v1aLiexrspiINQT/rb3V6Hq0LSfE+fNQatKbag6hGy0825kA9df3o3Bo15cwCnU/U0QD/ANTRr4iCuT7W2TUw1Q06jYI0PBw5tPEK51F4YL0WdNpMFPRHs6BemkEaM5mQzJtBBHXPQzJtEgAhKCQSmk4HI86YlAFASMyIuTUpLnINY0H0cnfLw8uNxBYG5bEiJJzcuCfqbRfSpdk6nTLZnMWEOB4tzloN+RsqQOV67eF76HYOYyoZEVHklw5ZXWLRfSSNLINCeWObLe64RLfH5Ky3d3cfinwLMBGZ3LoOqqMO2cwHgOclw/b5rrW7mGFOi1rLQLniTxPqpyy00ww9qf3W/D2jTrNqVHteG3bTsATzdJMxyXTWYlgGoHiQsJ+XIjifX2FOwu2S0ZajHBuma9vHp4rH322/isbLNKOFnaOK70se5vSe6f8AsNvSFJ/2w8WLA8c2nKf8r7H/ADI9oXrVzCartt742Vfh9vsdqHtPJzf/ABkJbts0TH9VgvxcB8nQqTU9zZF1VYhmWeSmMxrODmnwcCo+PcXC1kErargY66Hr7+yzW82w2YikWvF9Wu4tPNXxcBxtPomcc8dJ9/yqia4ZtTZL8PULHjwPBw5hRCF0nfDYnbNsQHC7SdOoPQrmFSWkg2IJBHIjVXGdKyoQm86GdMHEE3nQDkEchDKkZkJQBpJCUU25BBCEJCCDOQicxJQKALKpeBwmckZg2BPjzUNScBVLajSADcCDoZsQfVBpYpvpFtWLOB694ECfv6rp25Xeo9oZOcnKP8IJAPncrAbWJeSA1rWiQ1oJtYEmYg2PzOq3O6xc3C0Af+W35ifoVz+WuzwTrY0HK2p0QWg28ImfHks/RxeVtwibt6NR78VjG2UtWOIwrWm1hFhyPIfZMUcWTIJFvVVmO29IINp9VDoY0xPDnp9U9lMa0QxLGwTB1vzUGvtQOkfafkbFUmO2p43HL6LOv2y9rj3onTSCCrxrLPFrcbVi8NNrd2/VQm45p4x1aXNI9CqehtE6y3qJv5AGR4FB1QPu2QfQz4cVptjpoO3cW2qv8SQ/5PlRq1Su0tdnovHGaZB4fpcJVbSqub/GhTWI2iZHImfsQnKViZicVWdqaMafA4eFw/QrC7zbKe2o6plAaYkg5hPj1iVpXY+H3+E69OqYxlQhpDrsd3XDnOh8VUqbiw0IJ3GU8lRzeANvDgmcytAJSTmQDkEWgkh6GZAOoiEaIoBtwSAE6Sm0AaSUZQCDGl09fRJa1afYe67nMZVcAQ4VHBriGgNpkBz3lwIjWBxLSlTiPtie+5rS1piJeHOILBLgeAIm3Rb3YGLLaFEH/lU//oNVkt4aFaqHBlN3ZwGjKGBhcBGcZBxGYxpeRZbTdqnkw9IGA4U2AjiO6BeJWHldXgW7sUCImJ4Jp7wwEkA+n0KZqMFyQwnhLo+ZCq8U5xnuub552+slYOmBi62cyeKT2hIAA9T9lXF3N0X46DwKkggNJnwQqk4ySPnH7qsxeAlpB+K4E+v0lWGaw1Hv5qVhqQJ8RoeBH10V4ss6zNPD1mM7pMRPO0wRfVMNxVSQXd4eA9JAEfwtlXwIixiQdNLi9x9VWHZ8Dv5fEkAHzWrnsVjNoNzQ4uEizpsTyPJT8Oy8Hvcjb0PXRRGbAq1JLGt7MmznuDR/2zr5JB2dWoOJcNbghwcNNJHHxRLLwXGybJx7hnBaYEafb5pdZ+ekRxDZ8xf7KJSkyTyE/ZSKJ+PwjzPD5qks3t6hDmu5iPT+CFWArTbwUQaGb9LwPkQfoswVpGVnRyjSSgmkYKUkAoZkBJRFGggiEkpcIZUGQGrSUcPQp4R2dmeqWsMZYLe9Lj2k6Ze7lEzINlT4Mw4G3SdPFaLcukDjmNrZXNe2qwgw4AupnK7lMgJWnEPD7Yo0rNptDgYkXMcLunhr15aJypt2q9rmwYDJaYm4JABd4ZXAHTLHFVApQAAMvMDnoZPG6lbOwYc7KW5i4Q05i0tdIOYdYBHmkD7N6nOphp/ukucQ0kEAtZlLiAID3mTxINy0RJ2Bt0uDRUMHMe9IA00JEEH+VD2/hAxtKlSuQHcpIF3uJ4gxboCq3DsgZTw49ErZGmONtdNftHsqbKlV1M03GCcubJEQHENgkz4xc9bSpUpgSzudAe6fLh4hcpp4hhb2b3FrfIj4gbk3aTHxDhaOVozawcYa4E3sHW8PBYZyfh0+PK/MmnxRGYgDUE+mqaxdIgD1+dh5qHs6tmLSQTE8OF5ubcB81PGao4l5A6AzH2nzWbfe0NlJ7jmc7y/lWeGIuZuPLhf6JIoC1j7+qjYrAyDBgnh4Jy6TcNpdXGhogkZeE8LSBeVTYzFMJa0d5s3E8OR98VCxVF41ufWE1ScG3Kdyumcx1UivvEajy0iADlbGgAsABwEJ/BYx2bI50tc0xPAi/wBlS4isW1MzIhwu0xr4eCvsM8Po0XRB7SP9V/qs7NdbzvEHEukZRbWfK37pUG0cXT8kVRv9QngNTzMaBPF8X4CI62uuuXccOU1lYr9uU4wxHJzCfmPustC0O18bII5wPOQf3VK+ndVL+GeU5tHyoZU+KJOgJ8EWRUgzlQhO5UWRMjiOESU1BA1qU2ndLptUmlTStMmjQV7usGsxmHc+Q0VWSRrEwYUGlSVvszCGniKIe0j+pT1B0zNP0uo2qRX4/CxXrtgjLXqtgiDZ51HBO7PwplzhAyt+IkgDMQ3gdYJt+ytd6aYGOxA1d2jy7lPaPHrAHqjwVFsCm85WuILrEkybaERpGumfmhWmZ24W9u/LbJSLQRBkkcADAu53hbkq3HtioQ3gADGgKtdtU82JpglpBDT3TNpLjmjR8XI4SFe7o7FFTD1qtUQys6A48QJuPA/RLK6i/HjcqwTqJKudmbJ7UhrO86ASAIjmSTZo6o9obN7OoWggjgef8pWzMU6i7Mwwfr0PNRctzjbHD1vW52Zu+2iySS53NxzcOAOg8E5nidB00UfA7bFan+lw+IT8x0UXFYm+luawrrx1pLqV1BxGKMKNUrngiAJQLS8O6TpKGKpNB0uVIogBQMWSXfZFRVYzY78ViiKQsAAXGzRFnHwGi0/YBgpUqYcWU5c55EAkS4u8zAAUrZeza7KbqbXMyuOZxFjfhPFK25inUqQYTYN0GhPX3wRbs8Zplq7+8STaTHv5qrxm1ZsLAeqa2ntOSWtuSq8NDRJuVvjyOSz2px9Ti5Fs4VHv7jQ7xEgdZVns/d0vIdWsODB9ytJRwrWgAAADQALbHH81lnnPk+E7C7Sg8PznNyFmxxEcfNV28mxm5jVpxDiS5gB7ml/+kkx4q5DUrFVyMPVYADnaAZngQZHVGTKf6w35dF2CshSSuwU+x6UaU1JSmLRB+krDDsUGkLqzw4UVUT8C9jHBzzAbeYJAI+GQASRPD6aqJt3e+riXUw41MtN7XEkkRfUNuGmJnW45QpdJN4rZ7HtcSIOUyRrpxHHRKVSZiMYC51etUa5oa9xyuD3Oe9xIbaJvlJNvBR24+HNzEiWl/L+3uWJHeJJvw6wrfZWwc+Bo5r9/NWdYvJa5wp02yQNLkk2t0Cze39oZMS+p2bX58zRm/tLYu0NMZhoJn7p6KVVVJbmNwRmaBe2aGzfSzl0PGEvp0qNIhrWsa0dBoSsbsnA9tnLxAgepOab+HzVs+jVAs6YFrkaLHybrq8FmP1d7Y2ZhKeH7KQ52pqf3THA/bRYilSdFweMGPiEwD9R5IUWVa9UNLzcxGluZhXO8OJbnZTpgAUmhs+Wnh+5UdjbcvVdhKhY6W++iuTXzCVU0iD+yl4Z8WOhU1Up9jFMy2TVGlBS6r0lCNS1oUZ7bp0lAU5QVSsLvC6mzL0AnoNNVmt5NuOeY4nTp1UvadcMbJ/8AZ5Kn2fsupiHmBx7zuDenU9FXjx2jPLmkPCYQuMNGZx9yTwC02zd3w05nd5/PgPBXWzdhNpNgC/EnU9SVYtw8Lqk11x5575PivZhU83AuJ0PotRsTBsqWbGYc7n05LUUdkj9InnCPfSJg5wd3a0SGEjpBPoq+pTLTBBB5EQuwNwgbwWX3h21hgSzI2s8WIEQ3xfwPQSfBTfJJ9VPFb/VyzGYbK7omcq0O2KGZzSxjQ3i0Olw6tBAzeGvJV42RUOjSRwI0PUJSzL4eWGWP2MWltSQE4xq2YJGGarbDMVVQCuMM2yiqxSqYTzRYzom6bVc7vbHdiKzWgWEFxgwBNpjmUlrFjadHZ5hufM4BrRILaxbDmunUDgGjVc12iHGq1pEQ0vjgMxE+hDvRdH3u3WNN4L6nxZ3hrZaRAj4jOUExryK5hjqna1XOaTlJY0GZloAbM+AnzVS94mzjTbCw+WmY0LzHgIaPoVZQmdn0ctJg5NHzv91IhZNVBiH/AJWp2hu0kgefBVlLa4e89xzi42EcSeC0e2MMHBrnDMGOkt5gkSmMwOLa5zYEthsRA/tAHAKLqNsd2FbE2cH1KjajXMc1mh1BkR4prEUSxxaeC1nZSC9trQJ6arMbRqyTzWW23rqJWDryL6i38oqjrqFhnlPvrQg98PMTeLxzWNuoOJ2mGhW+4u5rtoVDWryMMw+HaO/QDwA4nyTmOyyy1Bbqbl1do1BVqzTwzT8WhfzDOvM8PFdRr7s4fIGsYKeUADKOQtPM9dVB2xvzg8DVpYYnLZoDWDu0m6NLzwHqeKlbd3noYQUzXfl7R2VpAnxcY0aJEnqtpjY5cs9qnGbBcy47w6cFXtwFSoYpscfALe4Wk1wDgQ4EAggyCOBBGo6qxYwBVMmfqwOB3LxBOYkU/F1/9KvnYl2DYBVqOr1XnLTpAXJ6cY5lWe2tssw1IvdJ4NaNXHgB+/BQN39kOzfmsRfEVGi3Ck06MaOFtfPqlllbxWOMnaq8bsfHYgd99OmD/wAPM6B0IYO95kqA78O3Ef1MS4dKdMNHq4k/Rb5yZqBT6T8tf5ctanHHN4fwzfTl9Go+q3i0/GOo/V4a+KxrthPn/en1XoivRVY/ZFMkk02EkyTlaq1+mXt/1152TjE0U5TW7nSsMbq5oaBU2GF1cUNAoqsU2mtNsDaX5ZmZwf3nAGkWOEz8MxciCDEGc+iqNnOpUYq4jNliWNGryDbXRs8YOipdsbxl1RlSo53caGtGYuhrQQOjrwD4TzQpA3v3gq4iC50h3GdQBZscGgO05k+UbZmFccpsWyIsLmIE9CZgKBtPN2pLrEtDiOReATbwIlaTYGByuGbURA6NbAPzHmE78TP7L4CBCUjhGAsWyLjWZg1n63tYfAm/yCj0aTamNApghlMgTJPwzcuPVTcThy4WMEEOB6gqBgGvoudLTflcFRk38Vnyr7aONyNgLNY2tmBJsnMZiXOMu46BQKku6BZab5ZbSKVUa2vwUHG4s5oHBJrVAz4iB75JGzcDUxddtHDguc48tBxceTRzWkw2yuUi23O3TftHEZbtosg1akaDg1pP9x4eq7th8FTo0m0qTQ2mwBrWjh+/OU1u9sGngsMyjTFm/E7i9xjM49SfQABSKjlpphlltw78TNg0WYys/tQxzmMqhhDnZ3uc4PaI0NgeQngqfB4v/aOIpNxuJFFrKbabXkEzBgDWGuPFxgWXR9+fwx/OVhXovDHuyioHCxAtmB/UG8OMDRK3s/CntqeHGEDGOpgUzNpZ+okC5Bk9cxWkymmNxrR/h1QazZ1BrZgNI1mSHuzEHkTJHQrUl0CSqvdnd5mBwzKLSXZRJcf7nG7jHATwVmKU3PkFDSIVTZrarw94kNMtB4nh5KeUtEWoMgpp4T+VM1XpkjvhNdklVE12iEPMSWwpBSmLZkmYfVabZ1JlOn+YxDSaIMBoIBqv4MbPDQuPATxWZwjJcANSQB5q+27h2sfSodrndTH9RrSCxjnmXNa4fHAgEjnxAUqiJjdumpVdUq96q4Q1oAOUCAAGCwtYAaAJrZm7zn96t3APhaIzDXU3A18fBP7FoNbmgXJNzqRynp91Z4yrlo1HcmO9Yt81O16YilTmqcptmOWb2zWJ8hK2mwKHczxcgNmZsOcceay+xcMM8HUlmUEgNcJ/qNk8wR6rb4KhkptaMtp+H4bkm3MdU8/0nD7s+gggVk1GEujSLnBrbkmAE0rXZmzn9nVrxDGU3jNzcWloA56oNW7Rp02sIDs7+YAyDnBN3H0WZpMJrMbwkn0Eq1L7EFQNnvDsYxguXBzQBxcRYDqfunj96MvnD53b/M1WsY0lzjAA9/Ndf3N3OpbPo5WAGo7/AHlTi7k0HXKOXmj3T3YGGZmdBquFz+kfpH3KvajlWV3U4znTdWoowuU8WSU/RoKDFRw6k5YRgIQmCQ3mgSjKJMCQLkabcUAipUUeoU6QmnBBGi5NkpxyTIQl5fKUxIIRhbMnS/w82JR7Ht6gDnlzg3NBDQ21geMzda6vhcM7vPpUXOE3LGz6xIXJtlbQqMoGCQxronQS6SPOxRjeWqTDM7jpPBc2W9uzD19Y6XQ2LhHGBTDSTJhzhfSYnW59VlfxCwFPD02tpPJFQgGb5bk6+Sp8RicXRLTUY5siRJN58lC2lWfiRTaSbOvLufInxcjDez8kxsukvdrYgrVS2dTm7wOXs4AzNI1cDI5LoOJqUKdLIGNsIBI71tL6rK4HE9i+q1rXMaWhzWHXJnyh0wA4nuyYE6ptuOdVqS63RGeW6rw4SYp5N0AklWmxNg1MS6GCGj4nnQfueibCnN2933YmrGjG3e7kOQ6lanfSo2jhWUKbQA6wHINgn5q+2VstmFo5BoJLnG0ni4++C55trbQxWJJHwN7rPDifM39E/hxQ47DBtMuPJa78Otxew/8AlYhv9dw7jSP9008TyqH5C3NWW7+wGnLVqNBi7GkWng8+HD1WoDlMPZTnJOVGAnGsTIllNPgJLQnAEyBJKMpJKYBBCU296AVnROEpDUpARHP4Jt70eJdBKiVayEg96VKYabqWD79lAeX0bQkuKUxbMXSNj7Cy4MUjB7SHvJvBcBAb1AAvzlOYNtHCNiAX/qIE+XJPbKxbRhqTnkd5jeMXyjklt2bhnmXU82mr3kHyzXXHbXfjJrijxu8DahIeRlPAkfRQXYRkzTMjkbx58VtnGhQaQylSbIizW+skXVOMJhn3dTaDzb3D/phEp2IODx7g0sIBABidROoHRMU+6/pw/ZKxWEDHdxxLTzv5H91HqYkxDrH1CLDmX4bzdbdJ2Ia2rU7tI3H6n+HIdV0TCYZrGhtNoa0WAAVVsKfy1BgsG0aQP+QKt333pGHpGjTd/WeOGrGnj4kWHqtY5/tUf4g74lxdh6J7gs9w/uI1aD+kceZVfuFsI13mrUtRYY/63fpHQcfRVGwdguxlYMFmDvPf+lv7nQLq9CmykxtOmA1jBDR/PPVJV4nBw/YJYCj0SpTAhBymEtE0o2FMFgISgiTAiiKOUl7kAl74TMz7/ZG50oMSBxqBRhR8VX4BAQMZWlxKhl8p7ENRYfC+/qhJ2hTUjsz7/wDSNjErKEw8skJTESU1q2Yugbm1W1KEP7xYcoB0jUfX5Kyr7LrPdDHUabeWZzvkGwslucyrmeKbHua4AEgWBFxJ00J9VtaWCrNbanBOpL2/uuTOaru8V3ijHd1rR/XrvcYNmQ1o5XdMqtGxmmctd45AtafmIU7H4TFRBYD0Dmk/MhZluNqh+R1JzHTAa8lpPXSIHipnV5an1MxQdT1IeJ1Ag+iiVqwyWuToOOvySKm1YGVzbiDYyrv8P9k/nMa0vsykO0LdZyuAa3/MRPmqkTbx0zau3G4DBUy4A1MjGtZzeGCSf8I4+Q4rltIVMVWJc4Z3kkucYHWTyhaL8TtlYj8x27u9Qyta0gf7vmHdS4kzoZ6LMYV+hGoWjGXTpm7uGZh6QpsMuPee/wDU7kOgViypJWT2TUeQHTFh5j375aPB18xPIKQucOp1NtlDwjVE3m27+WokiDUccrB15kcQNfQcUb105LbqHcVjDUrChT0aM1Z4/tbwYD+t3yEnWFbNVJuxst1GiO0k1Kh7SoTrJvB63V4E8d/aM9S6hSIlFKJUgCmqhThTLygyClMCSG+Sbr4iLBIjlfEgCyhtN5Kb19ylkWQBOiUfaBRqtaPf3UOriT79wUEs34sBMf7VHv8A9qpe8u9++qP8t1+aA8/qdsrCCrWpsJgOcATyHH5SoJUnA4jJUa7k4H91tfjGOuMxtOk0MYA0CwaP25qfQzH4vT+Vgdj1prsMl0X58LeUwt07H5iJMW0XHXoz/CMbUl0yodZrX6gO6Rp4clPq0AdLputQtICR/WQ2lus0y6iYOuQmR5HUea034R4UtrYkuBBFOm0z1cT/APlRXsun8DjalB+emYPEcHDkRyTmX7Tljucavf7Y1avQZ2VSq1rXE1GUwC57cpixIzQ6O7NwTYkBcHxj61OpTcC4/EQzK4aOLS0i0u0kDSV6M2dthuIo5m/ELObxaf26qq3zwlOrh+zqjMNQdCHfqaeB93W29XbCzfHPN3N9WVXChlLXBvdJtmOrmkcCPnBWz2bVmAOd/uVy3GVv/kU2ma3ZmBUAb2rSPhzu/uaBz9Rot9sqrPepOz2GZsRUaP8AFT1A6iR1Stn4ElnK27cc2nTL3mA0Ek+GpWW2A52PxxrVAezowWt4C/cHjbMfAcIWc3s21UfiXYcGKdHLn/xPIDg3wbOnMdF0TcvZfYYRgIh7/wCo7n3vhB8Gx81l/bLX6dMn8fj9vzeRfTdKlMtclkrdylSkF90irUhIoO1KCPvcmXkDX0SKmKA0UR7yff2SBytipTBd796ow1ILff1SBYqJupW9+9Ulzff0skCn71/kII28T7+ybdR9+7hScvvh0hE4e/5TBhlH3/KmCnbQen8JujTkqwFDoEB5aclMKCC3Yt7uThcjC993H4RybAOvW3or9tZ8kzbkboILkyvXfhP/ADE3D1iTon6VTW38oIKTJrYO6ivo3QQUtCsDjXYeqHtuDZzeY4jx4hP7+7Zy0S9n6JB6mwsfEIIKozs65NsTBPqVZEy45RfVxI59V1Tdnces2pmrw3KDBzZnAkatymxA6oILeuffVLsNv5zFNZUYJfUk1WkNL2tMk1GxdxYNdZhdhRoLLxd3XT5+an+GqZsFHFOoXkzadOX7oIK65jtWo0XN1Cr40mwQQStBtl06UEEEVPv6IQggmKS5qR2aNBMiHc00gggkzBUtPfv+FYQggmqP/9k="/>
          <p:cNvSpPr>
            <a:spLocks noChangeAspect="1" noChangeArrowheads="1"/>
          </p:cNvSpPr>
          <p:nvPr/>
        </p:nvSpPr>
        <p:spPr bwMode="auto">
          <a:xfrm>
            <a:off x="82550" y="-1069975"/>
            <a:ext cx="20764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9230" name="Picture 18" descr="http://reliquias.arcangelgabriel.info/files/2010/07/BEATIFICAR_N_A_JUAN_PABLO_II.jpg"/>
          <p:cNvPicPr>
            <a:picLocks noChangeAspect="1" noChangeArrowheads="1"/>
          </p:cNvPicPr>
          <p:nvPr/>
        </p:nvPicPr>
        <p:blipFill>
          <a:blip r:embed="rId6" cstate="email">
            <a:extLst>
              <a:ext uri="{28A0092B-C50C-407E-A947-70E740481C1C}">
                <a14:useLocalDpi xmlns:a14="http://schemas.microsoft.com/office/drawing/2010/main" val="0"/>
              </a:ext>
            </a:extLst>
          </a:blip>
          <a:srcRect b="10738"/>
          <a:stretch>
            <a:fillRect/>
          </a:stretch>
        </p:blipFill>
        <p:spPr bwMode="auto">
          <a:xfrm>
            <a:off x="8056563" y="1087438"/>
            <a:ext cx="3084512"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431925" y="768350"/>
            <a:ext cx="10729913" cy="1600200"/>
          </a:xfrm>
        </p:spPr>
        <p:txBody>
          <a:bodyPr/>
          <a:lstStyle/>
          <a:p>
            <a:pPr lvl="1" algn="l">
              <a:defRPr/>
            </a:pPr>
            <a:r>
              <a:rPr lang="es-ES" sz="5000" b="1" i="1" cap="small" dirty="0">
                <a:solidFill>
                  <a:srgbClr val="FFFF00"/>
                </a:solidFill>
              </a:rPr>
              <a:t>2</a:t>
            </a:r>
            <a:r>
              <a:rPr lang="es-ES" sz="5000" b="1" i="1" cap="small" dirty="0" smtClean="0">
                <a:solidFill>
                  <a:srgbClr val="FFFF00"/>
                </a:solidFill>
              </a:rPr>
              <a:t>. </a:t>
            </a:r>
            <a:r>
              <a:rPr lang="es-ES_tradnl" sz="5400" b="1" i="1" cap="small" spc="-150" dirty="0" smtClean="0">
                <a:solidFill>
                  <a:srgbClr val="FFFF00"/>
                </a:solidFill>
              </a:rPr>
              <a:t>Relación </a:t>
            </a:r>
            <a:r>
              <a:rPr lang="es-ES_tradnl" sz="5400" b="1" i="1" cap="small" spc="-150" dirty="0">
                <a:solidFill>
                  <a:srgbClr val="FFFF00"/>
                </a:solidFill>
              </a:rPr>
              <a:t>entre la Iglesia y el </a:t>
            </a:r>
            <a:r>
              <a:rPr lang="es-ES_tradnl" sz="5400" b="1" i="1" cap="small" spc="-150" dirty="0" smtClean="0">
                <a:solidFill>
                  <a:srgbClr val="FFFF00"/>
                </a:solidFill>
              </a:rPr>
              <a:t>Estado</a:t>
            </a:r>
            <a:endParaRPr lang="es-AR" sz="5000" b="1" i="1" cap="small" dirty="0">
              <a:solidFill>
                <a:srgbClr val="FFFF00"/>
              </a:solidFill>
            </a:endParaRPr>
          </a:p>
        </p:txBody>
      </p:sp>
      <p:sp>
        <p:nvSpPr>
          <p:cNvPr id="10247" name="9 Marcador de contenido"/>
          <p:cNvSpPr>
            <a:spLocks noGrp="1"/>
          </p:cNvSpPr>
          <p:nvPr>
            <p:ph idx="1"/>
          </p:nvPr>
        </p:nvSpPr>
        <p:spPr>
          <a:xfrm>
            <a:off x="1863725" y="2784475"/>
            <a:ext cx="4321175"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La religión y la política </a:t>
            </a:r>
            <a:r>
              <a:rPr lang="es-ES_tradnl" sz="3200" b="1" smtClean="0">
                <a:solidFill>
                  <a:srgbClr val="FFFF00"/>
                </a:solidFill>
                <a:latin typeface="Times New Roman" pitchFamily="18" charset="0"/>
                <a:cs typeface="Times New Roman" pitchFamily="18" charset="0"/>
              </a:rPr>
              <a:t>son ámbitos distintos,</a:t>
            </a:r>
            <a:r>
              <a:rPr lang="es-ES_tradnl" sz="3200" smtClean="0">
                <a:solidFill>
                  <a:schemeClr val="bg1"/>
                </a:solidFill>
                <a:latin typeface="Times New Roman" pitchFamily="18" charset="0"/>
                <a:cs typeface="Times New Roman" pitchFamily="18" charset="0"/>
              </a:rPr>
              <a:t> aunque </a:t>
            </a:r>
            <a:r>
              <a:rPr lang="es-ES_tradnl" sz="3200" b="1" smtClean="0">
                <a:solidFill>
                  <a:srgbClr val="FFFF00"/>
                </a:solidFill>
                <a:latin typeface="Times New Roman" pitchFamily="18" charset="0"/>
                <a:cs typeface="Times New Roman" pitchFamily="18" charset="0"/>
              </a:rPr>
              <a:t>no separados </a:t>
            </a:r>
            <a:r>
              <a:rPr lang="es-ES_tradnl" sz="3200" smtClean="0">
                <a:solidFill>
                  <a:schemeClr val="bg1"/>
                </a:solidFill>
                <a:latin typeface="Times New Roman" pitchFamily="18" charset="0"/>
                <a:cs typeface="Times New Roman" pitchFamily="18" charset="0"/>
              </a:rPr>
              <a:t>pues el hombre religioso y el ciudadano se funden en la misma persona, que está llamada a cumplir tanto sus deberes religiosos cuanto sus deberes sociales, económicos y políticos. </a:t>
            </a:r>
            <a:endParaRPr lang="es-ES" sz="3200" smtClean="0">
              <a:solidFill>
                <a:schemeClr val="bg1"/>
              </a:solidFill>
              <a:latin typeface="Times New Roman" pitchFamily="18" charset="0"/>
              <a:cs typeface="Times New Roman" pitchFamily="18" charset="0"/>
            </a:endParaRPr>
          </a:p>
        </p:txBody>
      </p:sp>
      <p:sp>
        <p:nvSpPr>
          <p:cNvPr id="10248"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024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2789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BED4B9E-FB91-4F3F-BD95-F0C94F11F2C8}" type="slidenum">
              <a:rPr lang="es-ES" smtClean="0"/>
              <a:pPr>
                <a:defRPr/>
              </a:pPr>
              <a:t>9</a:t>
            </a:fld>
            <a:endParaRPr lang="es-ES"/>
          </a:p>
        </p:txBody>
      </p:sp>
      <p:pic>
        <p:nvPicPr>
          <p:cNvPr id="10251" name="Picture 18" descr="http://www.centropablosexto.vicaria.org/El%20hombre%20y%20sus%20derechos%203.jpg"/>
          <p:cNvPicPr>
            <a:picLocks noChangeAspect="1" noChangeArrowheads="1"/>
          </p:cNvPicPr>
          <p:nvPr/>
        </p:nvPicPr>
        <p:blipFill>
          <a:blip r:embed="rId4">
            <a:extLst>
              <a:ext uri="{28A0092B-C50C-407E-A947-70E740481C1C}">
                <a14:useLocalDpi xmlns:a14="http://schemas.microsoft.com/office/drawing/2010/main" val="0"/>
              </a:ext>
            </a:extLst>
          </a:blip>
          <a:srcRect l="4660" t="2" r="4355" b="18176"/>
          <a:stretch>
            <a:fillRect/>
          </a:stretch>
        </p:blipFill>
        <p:spPr bwMode="auto">
          <a:xfrm>
            <a:off x="6977063" y="2843213"/>
            <a:ext cx="42481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7768</TotalTime>
  <Words>2082</Words>
  <Application>Microsoft Office PowerPoint</Application>
  <PresentationFormat>Papel A3 (297 x 420 mm)</PresentationFormat>
  <Paragraphs>251</Paragraphs>
  <Slides>46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46</vt:i4>
      </vt:variant>
    </vt:vector>
  </HeadingPairs>
  <TitlesOfParts>
    <vt:vector size="52" baseType="lpstr">
      <vt:lpstr>Arial</vt:lpstr>
      <vt:lpstr>Calibri</vt:lpstr>
      <vt:lpstr>Bernard MT Condensed</vt:lpstr>
      <vt:lpstr>Times New Roman</vt:lpstr>
      <vt:lpstr>Elephant</vt:lpstr>
      <vt:lpstr>Tema de Office</vt:lpstr>
      <vt:lpstr>La FE cristiana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Relación entre la Iglesia y el Estado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Régimen sobre las cuestiones mixtas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básica    Lecturas recomendadas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jmgallardo</dc:creator>
  <cp:lastModifiedBy>jmgallardo</cp:lastModifiedBy>
  <cp:revision>118</cp:revision>
  <dcterms:created xsi:type="dcterms:W3CDTF">2010-08-10T14:04:34Z</dcterms:created>
  <dcterms:modified xsi:type="dcterms:W3CDTF">2011-09-16T15:09:59Z</dcterms:modified>
</cp:coreProperties>
</file>