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95" r:id="rId3"/>
    <p:sldId id="307" r:id="rId4"/>
    <p:sldId id="296" r:id="rId5"/>
    <p:sldId id="309" r:id="rId6"/>
    <p:sldId id="310" r:id="rId7"/>
    <p:sldId id="311" r:id="rId8"/>
    <p:sldId id="312" r:id="rId9"/>
    <p:sldId id="303" r:id="rId10"/>
    <p:sldId id="314" r:id="rId11"/>
    <p:sldId id="313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02" r:id="rId20"/>
    <p:sldId id="322" r:id="rId21"/>
    <p:sldId id="323" r:id="rId22"/>
    <p:sldId id="324" r:id="rId23"/>
    <p:sldId id="325" r:id="rId24"/>
    <p:sldId id="326" r:id="rId25"/>
    <p:sldId id="328" r:id="rId26"/>
    <p:sldId id="327" r:id="rId27"/>
    <p:sldId id="329" r:id="rId28"/>
    <p:sldId id="330" r:id="rId29"/>
    <p:sldId id="331" r:id="rId30"/>
    <p:sldId id="333" r:id="rId31"/>
    <p:sldId id="332" r:id="rId32"/>
    <p:sldId id="334" r:id="rId33"/>
    <p:sldId id="335" r:id="rId34"/>
    <p:sldId id="336" r:id="rId35"/>
    <p:sldId id="306" r:id="rId36"/>
    <p:sldId id="337" r:id="rId37"/>
    <p:sldId id="338" r:id="rId38"/>
    <p:sldId id="339" r:id="rId39"/>
    <p:sldId id="340" r:id="rId40"/>
    <p:sldId id="341" r:id="rId41"/>
    <p:sldId id="343" r:id="rId42"/>
    <p:sldId id="342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05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2" r:id="rId62"/>
    <p:sldId id="363" r:id="rId63"/>
    <p:sldId id="364" r:id="rId64"/>
    <p:sldId id="361" r:id="rId65"/>
    <p:sldId id="365" r:id="rId66"/>
    <p:sldId id="366" r:id="rId67"/>
    <p:sldId id="301" r:id="rId68"/>
    <p:sldId id="367" r:id="rId69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760" autoAdjust="0"/>
  </p:normalViewPr>
  <p:slideViewPr>
    <p:cSldViewPr>
      <p:cViewPr>
        <p:scale>
          <a:sx n="50" d="100"/>
          <a:sy n="50" d="100"/>
        </p:scale>
        <p:origin x="-1410" y="-174"/>
      </p:cViewPr>
      <p:guideLst>
        <p:guide orient="horz" pos="3069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CE740F-88CB-4888-94FA-6104E346C2FF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4C20D-429D-4496-ACE2-352EC8809EB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7838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9E8F-4CB9-414C-8350-FDB211397661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CA4B-CF28-44F1-908C-B20C83C3B1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143B-4467-45B0-83C1-D5F469715D0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EE1B-77C7-4B54-B41E-2F653C4F8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12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1D58-490F-4AAF-8D9D-83604905753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4199-1DFA-4E32-A4B9-437188E37E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5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AB64-A2E1-4209-947F-3C40862BB84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E876-216A-4989-90C1-26F4E94497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0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2B77-4EC7-4FDD-AAF3-65AD50BCD6B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2CAF-8111-476F-BFF2-B1CDAB0FE2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66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8EC3-C421-4299-B721-52577965457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96A5-B846-4604-B24F-CBDDF60CB9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357F-A0C5-43EE-A281-966D753D9E07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BE3E-C70C-4EFC-8528-8C68C18A4A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93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BB1C-7657-4B92-8188-69DEEF7DC516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BCE6-6B0C-4065-8CDB-667007C540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4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8089-3ECC-416B-A6AD-CE9213708681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0E19-86A7-4B17-948B-4C067B5BB7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61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680A-367E-4186-BE14-E46108DE836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01D4-F4D8-402F-B2A7-F3E369F35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58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99B-E076-4891-BB00-55A0C3E8EE0B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AAB7-4303-4D65-B414-E51EBBD4A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0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7955E-253E-4EB9-B590-08D8AA1073E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A229C-7353-43F2-9B55-633668215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BDE2-12B1-4CAE-92FD-6A55F3A0C1B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113463" y="1201738"/>
            <a:ext cx="56880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año 313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emperador Constantino I concedió a los cristianos la libertad de profesar su fe, e inició una política muy benévola hacia ellos.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emperador Teodosio I (379-395) el cristianismo se convirtió en la religión oficial del Imperio Romano.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finales del s. IV los cristianos eran ya la mayoría de la población del imperio romano.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127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300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B7E0A-7995-487A-8A58-8C4E1783275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204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9013"/>
            <a:ext cx="3889375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1504950" y="1055688"/>
            <a:ext cx="53292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s. IV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tuvo que afrontar una fuerte crisis interna: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cuestión arriana. </a:t>
            </a:r>
          </a:p>
          <a:p>
            <a:pPr>
              <a:lnSpc>
                <a:spcPct val="85000"/>
              </a:lnSpc>
            </a:pPr>
            <a:endParaRPr lang="es-E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Arrio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presbítero de Alejandría, en Egipto, sostuvo teorías heréticas: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*Negaba la divinidad del Hijo, que sería, en cambio, la primera de las criaturas, aunque superior a las demás;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también la divinidad del Espíritu Santo.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229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436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9A89C-4391-4946-80FB-90AB1A326581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6389" r="9238" b="7278"/>
          <a:stretch>
            <a:fillRect/>
          </a:stretch>
        </p:blipFill>
        <p:spPr bwMode="auto">
          <a:xfrm>
            <a:off x="6977063" y="1084263"/>
            <a:ext cx="4616450" cy="733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6908800" y="912813"/>
            <a:ext cx="50371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crisis doctrinal fue resuelta gracias a los dos primeros concilios ecuménicos,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primero de Nicea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(325) y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primero de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Constantinopla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(381),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cuales: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1.- se condenó el arrianismo,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2.- se proclamó solemnemente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divinidad del Hijo (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consubstantialis Patri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griego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homoousios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*del Espíritu Santo, y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332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660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2875-5845-48E6-9A5F-200DDF4A900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5667" r="7709" b="6667"/>
          <a:stretch>
            <a:fillRect/>
          </a:stretch>
        </p:blipFill>
        <p:spPr bwMode="auto">
          <a:xfrm>
            <a:off x="1431925" y="1001713"/>
            <a:ext cx="5205413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1647825" y="985838"/>
            <a:ext cx="4876800" cy="778668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3.- y se compuso el Símbolo Niceno-Constantinopolitano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(el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Credo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arrianismo sobrevivió hasta el s. VII porque los misioneros arrianos lograron convertir a su credo a muchos pueblos germánicos, que sólo poco a poco pasaron al catolicismo.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s. V hubo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 herejías cristológicas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434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216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D92A8-FF2A-4B3A-8763-7420ACFD5047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3525" b="5875"/>
          <a:stretch>
            <a:fillRect/>
          </a:stretch>
        </p:blipFill>
        <p:spPr bwMode="auto">
          <a:xfrm>
            <a:off x="6524625" y="1130300"/>
            <a:ext cx="5254625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71818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6637338" y="1057275"/>
            <a:ext cx="48768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tuvieron el efecto positivo de obligar a la Iglesia a profundizar en el dogma para formularlo de modo más preciso.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El nestorianismo: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afirma la existencia en Cristo de dos personas, además de dos naturalezas.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condenada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Concilio de Éfeso (431)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reafirmó la unicidad de la persona de Cristo.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36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152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8650D-4BD2-479C-8DC7-20EB60BAB43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68929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207" r="2632" b="3117"/>
          <a:stretch>
            <a:fillRect/>
          </a:stretch>
        </p:blipFill>
        <p:spPr bwMode="auto">
          <a:xfrm>
            <a:off x="1504950" y="984250"/>
            <a:ext cx="4735513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1460500" y="1057275"/>
            <a:ext cx="48688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nestorianos derivan las Iglesias siro-orientales y malabares, aún separadas de Roma.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El monofisismo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sostenía la existencia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 de una sola naturaleza, la divina.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Concilio de Calcedonia (451)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condenó el monofisismo y afirmó que en Cristo hay dos naturalezas,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divina y la humana,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1639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4974A-9BA1-4251-B2E4-824D44DAFC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9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287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5626" r="6749" b="7700"/>
          <a:stretch>
            <a:fillRect/>
          </a:stretch>
        </p:blipFill>
        <p:spPr bwMode="auto">
          <a:xfrm>
            <a:off x="6616700" y="1012825"/>
            <a:ext cx="5226050" cy="74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7437438" y="912813"/>
            <a:ext cx="44354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unidas en la persona del Verbo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 confusión ni mutación (contra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nestorianismo),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 división ni separación (contra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monofisismo):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Estos son los cuatro adverbios de Calcedonia: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inconfuse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immutabiliter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indivise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inseparabiliter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1741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31CA4-BD50-424B-88A7-4794DFBEB4D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945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3346" b="2315"/>
          <a:stretch>
            <a:fillRect/>
          </a:stretch>
        </p:blipFill>
        <p:spPr bwMode="auto">
          <a:xfrm>
            <a:off x="1504950" y="984250"/>
            <a:ext cx="5486400" cy="75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8478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1533525" y="896938"/>
            <a:ext cx="429101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monofisitas derivan las Iglesias coptas, siro-occidentales, armenas y etiópicas, separadas de la Iglesia Católica.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primeros siglos de la historia del cristianismo se asiste a un gran florecimiento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literatura cristiana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homilética, teológica y espiritual: son las obras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Padres de la Iglesia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1844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4373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AD58A-DBDA-481D-8092-096A8B4B5A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4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7045" r="7600" b="6488"/>
          <a:stretch>
            <a:fillRect/>
          </a:stretch>
        </p:blipFill>
        <p:spPr bwMode="auto">
          <a:xfrm>
            <a:off x="6170613" y="984250"/>
            <a:ext cx="5486400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6637338" y="912813"/>
            <a:ext cx="50641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gran importancia en la reconstrucción de la Tradición.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más relevantes en Occidente fueron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Ireneo de Lyon,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Hilario de Poitiers,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Ambrosio de Milán,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Jerónimo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Agustín </a:t>
            </a: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Oriente: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Atanasio, san Basilio, san Gregorio Nacianceno, san Gregorio de Nisa, san Juan Crisóstomo, san Cirilo de Alejandría y san Cirilo de Jerusalén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1946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7CB3-BAC4-49C6-833D-58F8E8253D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737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89013"/>
            <a:ext cx="4854575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03363" y="1039813"/>
            <a:ext cx="10729912" cy="16002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3. El Medioevo (hasta 1492, año de la llegada de Cristóbal Colón a América)</a:t>
            </a:r>
            <a:r>
              <a:rPr lang="es-AR" sz="5000" b="1" i="1" cap="small" dirty="0" smtClean="0">
                <a:solidFill>
                  <a:srgbClr val="FFFF00"/>
                </a:solidFill>
              </a:rPr>
              <a:t/>
            </a:r>
            <a:br>
              <a:rPr lang="es-AR" sz="5000" b="1" i="1" cap="small" dirty="0" smtClean="0">
                <a:solidFill>
                  <a:srgbClr val="FFFF00"/>
                </a:solidFill>
              </a:rPr>
            </a:b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20487" name="9 Marcador de contenido"/>
          <p:cNvSpPr>
            <a:spLocks noGrp="1"/>
          </p:cNvSpPr>
          <p:nvPr>
            <p:ph idx="1"/>
          </p:nvPr>
        </p:nvSpPr>
        <p:spPr>
          <a:xfrm>
            <a:off x="1574800" y="2425700"/>
            <a:ext cx="51863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476 cayó el Imperio Romano de Occidente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fue invadido por una serie de pueblos germánicos (algunos arrianos, otros paganos).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trabajo de la Iglesia en los siglos sucesivos fue el de evangelizar y contribuir a civilizar a estos pueblos, y más adelante a los pueblos eslavos, escandinavos y magiares.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048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4483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3526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D1A5E-0161-4360-913B-D56A40BD707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351088"/>
            <a:ext cx="4457700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8188" y="1847850"/>
            <a:ext cx="10298112" cy="70564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14: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Historia 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 iglesia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Carlo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Pioppi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136B0-08E0-4B3A-85F5-F4B5BC39677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7135813" y="887413"/>
            <a:ext cx="48101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Alto Medioevo (hasta el año 1000)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un periodo difícil para el continente europeo, por la situación de violencia política y social, empobrecimiento cultural y regresión económica, debidos a las invasiones continuas.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acción de la Iglesia logró, poco a poco, conducir a estos jóvenes pueblos hacia una nueva civilización, que alcanzará su esplendor en los ss. XII-XIV.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151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6578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915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47265-C4E6-46E4-AE45-737A3ADE890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51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41400"/>
            <a:ext cx="5476875" cy="75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1552575" y="858838"/>
            <a:ext cx="456088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monaquismo benedictino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garantizó, entorno a los monasterios, islas de paz, tranquilidad, cultura y prosperidad.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de gran importancia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acción misionera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todo el continente, de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monjes irlandeses y escoceses.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de los benedictinos ingleses.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253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4640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AC163-E5FD-4D65-9CE6-FE896934AD0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464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009650"/>
            <a:ext cx="514032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6684963" y="960438"/>
            <a:ext cx="50641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último siglo terminó la etapa de la Patrística, con los últimos dos Padres de la Iglesia, san Juan Damasceno en oriente, san Beda el Venerable, en occidente.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VII-VIII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la religión islámica en Arabia; tras la muerte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Mahoma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los árabes se lanzaron a una serie de guerras de conquista que les condujeron a constituir un vastísimo imperio: entre otros, subyugaron a los pueblos cristianos de: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356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4640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30DF5-61F7-468E-A7F8-CD53F322792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6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4718050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460851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*África del Norte y la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*Península Ibérica;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separaron el mundo bizantino del latino-germánico.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aproximadamente 300 años supusieron un flagelo para los pueblos de la Europa mediterránea, a causa de las incursiones, redadas, saqueos y deportaciones realizadas de modo prácticamente sistemático y continuo.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458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2FF85-1D28-4CE6-B8BC-D414FA8DAF2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7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055688"/>
            <a:ext cx="47466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8993188" y="871538"/>
            <a:ext cx="280828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finales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VIII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institucionalizó el poder temporal del papado (Estados Pontificios), que ya existía de hecho desde finales del s. VI, surgido para suplir el vacío de poder creado en la Italia central.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560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9DA8-13CC-4BF4-9C9D-231E988E7BF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979488"/>
            <a:ext cx="6800850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1504950" y="979488"/>
            <a:ext cx="48958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tiempo, los papas se dieron cuenta de que un limitado poder temporal era una eficaz garantía de independencia respecto a los diversos poderes políticos (emperadores, reyes, señores feudales).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noche de Navidad del año 800 el papa coronó a Carlomagno en la basílica de San Pedro instaurándose, en Occidente, el Sacro Imperio Romano: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66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F6A39-2036-43EE-A669-C7E77B4CF10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3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984250"/>
            <a:ext cx="460057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905625" y="1006475"/>
            <a:ext cx="4895850" cy="633571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Nació así un estado católico con aspiraciones universales, caracterizado por una fuerte sacralización del poder político, y una compleja mezcla de política y religión, que durará hasta 1806.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papado sufrió una grave crisis a causa de las interferencias de las familias nobles de Italia central en la elección del papa (Siglo de Hierro); y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765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99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7D545-9FAC-4C1B-BB21-82D39B9E76D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6950"/>
            <a:ext cx="4999038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1576388" y="1006475"/>
            <a:ext cx="506095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más en general porque los reyes y señores feudales se adueñaron del nombramiento de muchos cargos eclesiásticos.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reacción papal a tan poco edificante situación tuvo lugar 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través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reforma gregoriana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la llamada “cuestión de las investiduras”, en las cuales la jerarquía eclesiástica logró recuperar amplios espacios de libertad respecto al poder político.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868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6480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9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1C017-64B0-4996-A393-1385660EFB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868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6950"/>
            <a:ext cx="486886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907213" y="912813"/>
            <a:ext cx="511016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año 1054,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patriarca de Constantinopla,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Miguel Cerulario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*realizó la definitiva *separación de los griegos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Iglesia Católica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¨*(Cisma de Oriente):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 el último episodio de una historia de fracturas y disputas iniciada ya en el s. V, y debida en buena medida a las graves interferencias de los emperadores romanos de oriente en la vida de la Iglesia (cesaropapismo).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2970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8053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99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D1D53-8705-436E-8D62-0D05DCB75AE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07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19175"/>
            <a:ext cx="5002212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1647825" y="912813"/>
            <a:ext cx="494188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cisma afectó a todos los pueblos dependientes del patriarcado,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hasta ahora afecta a: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*búlgaros,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*rumanos,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*ucranianos,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*rusos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*serbios.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inicios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repúblicas marineras italianas habían arrebatado a los musulmanes el control del Mediterráneo, poniendo un límite a las agresiones islámicas.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072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37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9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9643F-5C7D-4879-806A-800E1E4D2E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31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017588"/>
            <a:ext cx="4962525" cy="766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623888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La Iglesia en la historia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503363" y="2209800"/>
            <a:ext cx="540226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voluntad de Cristo, la Iglesia continúa manteniendo su presencia  en la historia humana: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«Id y enseñad a todos los pueblos, bautizándoles en el nombre del Padre y del Hijo y del Espíritu Santo, enseñadles a observar todo lo que os he mandado. Yo estaré con vosotros todos los días hasta el fin del mundo» (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28,19-20).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445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2082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88A56-6660-4394-84F1-B1FED57F4A1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8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992313"/>
            <a:ext cx="4733925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6831013" y="987425"/>
            <a:ext cx="518636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crecimiento del poder militar de los países cristianos tuvo como expresión el fenómeno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cruzadas en Tierra Santa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(1096-1291), expediciones bélicas de carácter religioso cuyo fin era la conquista o defensa de Jerusalén.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XIII y XIV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al apogeo de la civilización medieval, con grandes realizaciones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teológicas y filosóficas: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escolástica mayor representada por: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175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664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7BE72-E824-46C8-8FF2-E67BD98B1F2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75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39813"/>
            <a:ext cx="4895850" cy="73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5132388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 Alberto Magno,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santo Tomás de Aquino,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 Buenaventura,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beato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Scoto</a:t>
            </a: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lo que se refiere a la vida religiosa es de gran importancia la aparición,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inicios del s. XIII, de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órdenes mendicantes: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franciscanos, dominicos, etc.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enfrentamiento entre el papado y el imperio, ya iniciado con la “cuestión de las investiduras”, 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277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144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9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64CD9-B38B-4016-80A5-4029E57B49C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77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996950"/>
            <a:ext cx="5018088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6904038" y="839788"/>
            <a:ext cx="51133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siguió con diversos episodios en los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ss. XII y XIII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terminando con el debilitamiento de ambas instituciones: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imperio se redujo en la práctica a un estado alemán, y 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papado sufrió una notable crisis: desde el año 1305 hasta el 1377 el lugar de residencia del papa se transfirió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Roma a Aviñón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el sur de Francia, y poco después del retorno a Roma.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380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872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2FBA7-88EC-4B23-95C0-0F753E69D12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80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915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892175"/>
            <a:ext cx="5099050" cy="78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1524000" y="1128713"/>
            <a:ext cx="55975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año 1378 inició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Gran Cisma de Occidente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una situación muy difícil, por la cual se dio al principio la aparición de dos papas y después tres (las obediencias romana, aviñonés y pisana), mientras el mundo católico de la época permanecía perplejo sin saber quién era el pontífice legítimo.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pudo superar también esta durísima prueba y la unidad fue restaurada con el Concilio de Constanza (1415-1418).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48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7DC2B-67D9-4006-859E-6A740A690F6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82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133475"/>
            <a:ext cx="4602162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9 Marcador de contenido"/>
          <p:cNvSpPr>
            <a:spLocks noGrp="1"/>
          </p:cNvSpPr>
          <p:nvPr>
            <p:ph idx="1"/>
          </p:nvPr>
        </p:nvSpPr>
        <p:spPr>
          <a:xfrm>
            <a:off x="1524000" y="985838"/>
            <a:ext cx="38687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el año 1453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turcos otomanos, musulmanes, conquistaron Constantinopla, poniendo así término a la milenaria historia del Imperio Romano de Oriente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(395-1453), y conquistaron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Balcanes,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permanecieron cuatro siglos bajo su dominio.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pic>
        <p:nvPicPr>
          <p:cNvPr id="3584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91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41574-AF54-4F26-BB95-91C608B86F0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850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8769" r="12836" b="15419"/>
          <a:stretch>
            <a:fillRect/>
          </a:stretch>
        </p:blipFill>
        <p:spPr bwMode="auto">
          <a:xfrm>
            <a:off x="6472238" y="984250"/>
            <a:ext cx="5122862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968375"/>
            <a:ext cx="10729913" cy="16002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4. La Edad Moderna (hasta 1789, año del inicio de la Revolución Francesa)</a:t>
            </a:r>
            <a:r>
              <a:rPr lang="es-AR" sz="5000" b="1" i="1" cap="small" dirty="0" smtClean="0">
                <a:solidFill>
                  <a:srgbClr val="FFFF00"/>
                </a:solidFill>
              </a:rPr>
              <a:t/>
            </a:r>
            <a:br>
              <a:rPr lang="es-AR" sz="5000" b="1" i="1" cap="small" dirty="0" smtClean="0">
                <a:solidFill>
                  <a:srgbClr val="FFFF00"/>
                </a:solidFill>
              </a:rPr>
            </a:br>
            <a:endParaRPr lang="es-AR" sz="5000" b="1" dirty="0">
              <a:solidFill>
                <a:srgbClr val="FFFF00"/>
              </a:solidFill>
            </a:endParaRPr>
          </a:p>
        </p:txBody>
      </p:sp>
      <p:sp>
        <p:nvSpPr>
          <p:cNvPr id="36871" name="9 Marcador de contenido"/>
          <p:cNvSpPr>
            <a:spLocks noGrp="1"/>
          </p:cNvSpPr>
          <p:nvPr>
            <p:ph idx="1"/>
          </p:nvPr>
        </p:nvSpPr>
        <p:spPr>
          <a:xfrm>
            <a:off x="1574800" y="2713038"/>
            <a:ext cx="54022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Edad Moderna se abre con la llegada de Cristóbal Colón a América, evento que junto a las exploraciones en África y Asia dio comienzo a la colonización europea de otras partes del mundo.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aprovechó este fenómeno histórico para difundir el Evangelio en los continentes extraeuropeos: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687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162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B8E5-9E43-44A2-8529-4BA177EE196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pic>
        <p:nvPicPr>
          <p:cNvPr id="3687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8008" r="8427" b="6831"/>
          <a:stretch>
            <a:fillRect/>
          </a:stretch>
        </p:blipFill>
        <p:spPr bwMode="auto">
          <a:xfrm>
            <a:off x="7337425" y="2640013"/>
            <a:ext cx="403225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9 Marcador de contenido"/>
          <p:cNvSpPr>
            <a:spLocks noGrp="1"/>
          </p:cNvSpPr>
          <p:nvPr>
            <p:ph idx="1"/>
          </p:nvPr>
        </p:nvSpPr>
        <p:spPr>
          <a:xfrm>
            <a:off x="7046913" y="984250"/>
            <a:ext cx="511492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así  al surgir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misiones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*Canadá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*Luisiana,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*colonias franceses,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 América española,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en el Brasil portugués,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el reino del Congo,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India,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*Indochina,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*China,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*Japón,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*Filipinas.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coordinar estos esfuerzos por la propagación de la fe, la Santa Sede instituyó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789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915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965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BCACD-6E59-4BCB-A54C-B965456A679F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3789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50913"/>
            <a:ext cx="4824413" cy="76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1646238" y="852488"/>
            <a:ext cx="5113337" cy="6335712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 </a:t>
            </a:r>
            <a:r>
              <a:rPr lang="es-ES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Congregatio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Propaganda Fide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1622.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Mientras tanto, al mismo tiempo que el catolicismo se expandía hacia áreas geográficas donde el Evangelio no había sido predicado nunca, la Iglesia sufría una grave crisis con 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“reforma” religiosa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*propugnada por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*Martín Lutero,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Ulrico </a:t>
            </a:r>
            <a:r>
              <a:rPr lang="es-E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Zwinglio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*Juan Calvino, 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*fundadores de las diferentes denominaciones del protestantismo). 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892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651D4-44C3-4F69-B022-02C9352D6ECC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pic>
        <p:nvPicPr>
          <p:cNvPr id="3892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984250"/>
            <a:ext cx="4910138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9 Marcador de contenido"/>
          <p:cNvSpPr>
            <a:spLocks noGrp="1"/>
          </p:cNvSpPr>
          <p:nvPr>
            <p:ph idx="1"/>
          </p:nvPr>
        </p:nvSpPr>
        <p:spPr>
          <a:xfrm>
            <a:off x="7270750" y="839788"/>
            <a:ext cx="4746625" cy="6335712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Junto con el cisma provocado por el rey de Inglaterra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Enrique VIII (anglicanismo),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condujo a la separación de la Iglesia de amplias regiones: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*Escandinavia,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*Estonia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*Letonia, buena parte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*Alemania,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*Holanda, la mitad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*Suiza,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*Escocia,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*Inglaterra,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*además de los respectivos territorios coloniales ya poseídos o conquistados con posterioridad: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*Canadá,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994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1D3D3-C166-4E58-B819-11B156F90DA7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3994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05777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1431925" y="839788"/>
            <a:ext cx="520541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*Norteamérica,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*Antillas,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*Sudáfrica,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*Australia,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*Nueva Zelanda. </a:t>
            </a:r>
          </a:p>
          <a:p>
            <a:pPr>
              <a:lnSpc>
                <a:spcPct val="85000"/>
              </a:lnSpc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Reforma Protestante tiene la grave responsabilidad de haber roto la milenaria unidad religiosa en el mundo cristiano-occidental.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confesionalización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cuius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regio, 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eius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religio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los súbditos estaban obligados a seguir la religión del príncipe. 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096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508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FFF6E-0FDF-44A1-932E-0E51CE9F4BA7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4097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984250"/>
            <a:ext cx="5253037" cy="77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688138" y="912813"/>
            <a:ext cx="52578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historia de la Iglesia se encuentra un entrelazarse entre lo divino y lo humano.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historia de la Iglesia, hay aspectos que sorprenden a cualquier  observador imparcial: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Catolicidad: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unidad en el tiempo y en el espacio: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La Iglesia Católica, a lo largo de dos milenios, ha permanecido siendo el mismo sujeto, (…)</a:t>
            </a: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2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216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F80FB-EDE6-4291-84F9-47CB62D418A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816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827588" cy="744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9 Marcador de contenido"/>
          <p:cNvSpPr>
            <a:spLocks noGrp="1"/>
          </p:cNvSpPr>
          <p:nvPr>
            <p:ph idx="1"/>
          </p:nvPr>
        </p:nvSpPr>
        <p:spPr>
          <a:xfrm>
            <a:off x="7173913" y="1057275"/>
            <a:ext cx="477202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Ese enfrentamiento entre estos dos mundos condujo al fenómeno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guerras de religión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afectó sobre todo 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*Francia,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territorios *germánicos,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*Inglaterra,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*Escocia e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*Irlanda, y que se puede considerar terminado sólo con las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Paces de Westfalia (1648)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continente, y con la capitulación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Limerick (1692)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las Islas Británicas.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99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060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B00A-5B68-459F-9DF8-29D1779555C7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4199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30288"/>
            <a:ext cx="5327650" cy="75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9 Marcador de contenido"/>
          <p:cNvSpPr>
            <a:spLocks noGrp="1"/>
          </p:cNvSpPr>
          <p:nvPr>
            <p:ph idx="1"/>
          </p:nvPr>
        </p:nvSpPr>
        <p:spPr>
          <a:xfrm>
            <a:off x="1576388" y="984250"/>
            <a:ext cx="46085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Católica, aunque asolada por la crisis y por la defección de tantos pueblos en unos pocos decenios, supo encontrar energías insospechadas para reaccionar y comenzar a realizar una verdadera reforma: este proceso histórico ha tomado el nombre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Contrarreforma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cuyo culmen es la celebración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de Trento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(1545-1563).</a:t>
            </a:r>
          </a:p>
        </p:txBody>
      </p:sp>
      <p:sp>
        <p:nvSpPr>
          <p:cNvPr id="430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301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087F3-7EB3-4AFB-90A3-BC92D9D73FE8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pic>
        <p:nvPicPr>
          <p:cNvPr id="43018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055688"/>
            <a:ext cx="5554663" cy="73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9 Marcador de contenido"/>
          <p:cNvSpPr>
            <a:spLocks noGrp="1"/>
          </p:cNvSpPr>
          <p:nvPr>
            <p:ph idx="1"/>
          </p:nvPr>
        </p:nvSpPr>
        <p:spPr>
          <a:xfrm>
            <a:off x="6977063" y="865188"/>
            <a:ext cx="49625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concilio se proclamaron con claridad algunas verdades dogmáticas puestas en duda por los protestantes (canon de las Escrituras, sacramentos, justificación, pecado original, etc.), y se tomaron también decisiones disciplinares que robustecieron e hicieron más compacta a la Iglesia (por ejemplo la institución de los seminarios y la obligación de residencia en la diócesis para los obispos).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404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885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13758-164F-4B87-AA34-65F54D04E5BA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pic>
        <p:nvPicPr>
          <p:cNvPr id="4404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55688"/>
            <a:ext cx="4968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9 Marcador de contenido"/>
          <p:cNvSpPr>
            <a:spLocks noGrp="1"/>
          </p:cNvSpPr>
          <p:nvPr>
            <p:ph idx="1"/>
          </p:nvPr>
        </p:nvSpPr>
        <p:spPr>
          <a:xfrm>
            <a:off x="1460500" y="941388"/>
            <a:ext cx="46529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movimiento de la contrarreforma pudo también valerse de la actividad de muchas órdenes religiosas fundadas en el s. XVI: se trata de iniciativas de reforma en el ámbito de los mendicantes (*capuchinos,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*carmelitas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*descalzos),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institutos de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clérigos regulares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(*jesuitas,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*teatinos,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*barnabitas, etc.). </a:t>
            </a:r>
          </a:p>
        </p:txBody>
      </p:sp>
      <p:sp>
        <p:nvSpPr>
          <p:cNvPr id="450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506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EE63F-89AD-4286-98D7-9B450DFF744E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45066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251450" cy="766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6040438" y="839788"/>
            <a:ext cx="5903912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salió así de la crisis profundamente renovada y reforzada, y pudo compensar la pérdida de algunas regiones europeas con una difusión verdaderamente universal, gracias a la obra misionera.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XVIII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tuvo que combatir contra dos enemigos: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regalismo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ilustración. </a:t>
            </a:r>
          </a:p>
          <a:p>
            <a:pPr>
              <a:lnSpc>
                <a:spcPct val="85000"/>
              </a:lnSpc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primero anduvo a la par del desarrollo de la monarquía absoluta.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608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8370-6FF2-4A71-B102-2A79CA725B8E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pic>
        <p:nvPicPr>
          <p:cNvPr id="4609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8874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7198" r="36826"/>
          <a:stretch>
            <a:fillRect/>
          </a:stretch>
        </p:blipFill>
        <p:spPr bwMode="auto">
          <a:xfrm>
            <a:off x="1584325" y="984250"/>
            <a:ext cx="3808413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9 Marcador de contenido"/>
          <p:cNvSpPr>
            <a:spLocks noGrp="1"/>
          </p:cNvSpPr>
          <p:nvPr>
            <p:ph idx="1"/>
          </p:nvPr>
        </p:nvSpPr>
        <p:spPr>
          <a:xfrm>
            <a:off x="1724025" y="912813"/>
            <a:ext cx="41719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Apoyados en la organización de una moderna burocracia, los soberanos de los estados europeos lograron instaurar un sistema de poder autocrático y total, eliminando las barreras que se interponían (instituciones de origen medieval como el sistema feudal, los privilegios eclesiásticos, los derechos de las ciudades, etc.).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711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081DE-5B90-46E9-A056-2F01F2F61CAD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  <p:pic>
        <p:nvPicPr>
          <p:cNvPr id="47114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074738"/>
            <a:ext cx="5307012" cy="73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9 Marcador de contenido"/>
          <p:cNvSpPr>
            <a:spLocks noGrp="1"/>
          </p:cNvSpPr>
          <p:nvPr>
            <p:ph idx="1"/>
          </p:nvPr>
        </p:nvSpPr>
        <p:spPr>
          <a:xfrm>
            <a:off x="6637338" y="839788"/>
            <a:ext cx="52530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proceso de centralización del poder, los monarcas católicos tendieron a invadir el ámbito de la jurisdicción eclesiástica, en el intento de crear una Iglesia sometida y dócil respecto al poder del rey: es un fenómeno que asume nombres diversos dependiendo de los estados: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*regalismo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Portugal y España,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*galicanismo en Francia,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*josefismo en los territorios de los Habsburgo (Austria, …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813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962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77BA7-7DE2-454D-9E1D-4E392DA3EDA7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  <p:pic>
        <p:nvPicPr>
          <p:cNvPr id="48138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62025"/>
            <a:ext cx="4760913" cy="76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9 Marcador de contenido"/>
          <p:cNvSpPr>
            <a:spLocks noGrp="1"/>
          </p:cNvSpPr>
          <p:nvPr>
            <p:ph idx="1"/>
          </p:nvPr>
        </p:nvSpPr>
        <p:spPr>
          <a:xfrm>
            <a:off x="1641475" y="962025"/>
            <a:ext cx="468788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Bohemia, Eslovaquia, Hungría, Eslovenia, Croacia, Lombardía, Toscana, Bélgica),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*jurisdiccionalismo en Nápoles y Parma.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fenómeno tuvo su punto álgido con la expulsión de los jesuitas por parte de muchos gobiernos y en la amenazadora presión sobre el papado para que suprimiese la orden (como sucedió en 1773).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916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0302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5433-8719-497D-8D9E-46A413C3E180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  <p:pic>
        <p:nvPicPr>
          <p:cNvPr id="4916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008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030288"/>
            <a:ext cx="4673600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6757988" y="962025"/>
            <a:ext cx="5187950" cy="633571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otro enemigo con el que se encontró la Iglesia en el s. XVIII fue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ilustración</a:t>
            </a: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movimiento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primer lugar filosófico,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tuvo gran éxito entre las clases dirigentes: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*tiene como fondo una corriente cultural que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exalta la razón y la naturaleza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 mismo tiempo realiza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crítica indiscriminada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la tradición;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un fenómeno muy complejo, 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018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9E98D-7C6F-4251-8D0C-666C8656B352}" type="slidenum">
              <a:rPr lang="es-ES" baseline="-25000" smtClean="0"/>
              <a:pPr>
                <a:defRPr/>
              </a:pPr>
              <a:t>48</a:t>
            </a:fld>
            <a:endParaRPr lang="es-ES" baseline="-25000" dirty="0"/>
          </a:p>
        </p:txBody>
      </p:sp>
      <p:pic>
        <p:nvPicPr>
          <p:cNvPr id="5018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00125"/>
            <a:ext cx="5003800" cy="7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9 Marcador de contenido"/>
          <p:cNvSpPr>
            <a:spLocks noGrp="1"/>
          </p:cNvSpPr>
          <p:nvPr>
            <p:ph idx="1"/>
          </p:nvPr>
        </p:nvSpPr>
        <p:spPr>
          <a:xfrm>
            <a:off x="1438275" y="839788"/>
            <a:ext cx="49625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presenta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*fuertes tendencias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*materialistas,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ingenua exaltación de las ciencias,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rechazo de la religión revelada en nombre del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*deísmo o la incredulidad,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irreal optimismo con respecto a bondad natural del hombre,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excesivo antropocentrismo,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confianza utópica en el progreso de la humanidad,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difundida hostilidad contra la Iglesia Católica,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20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93C5A-BA98-4B51-A287-DD3835EBF9B4}" type="slidenum">
              <a:rPr lang="es-ES" baseline="-25000" smtClean="0"/>
              <a:pPr>
                <a:defRPr/>
              </a:pPr>
              <a:t>49</a:t>
            </a:fld>
            <a:endParaRPr lang="es-ES" baseline="-25000" dirty="0"/>
          </a:p>
        </p:txBody>
      </p:sp>
      <p:pic>
        <p:nvPicPr>
          <p:cNvPr id="51210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984250"/>
            <a:ext cx="529272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1720850" y="1128713"/>
            <a:ext cx="46799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 misma doctrina;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mismos elementos fundamentales: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*unidad de fe,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sacramentos,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jerarquía (por la sucesión apostólica);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además, en todas las generaciones ha reunido hombres y mujeres de los pueblos y culturas más diversos y de zonas geográficas de todos los rincones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tierra;</a:t>
            </a: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5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584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04BD3-6867-4AA8-821B-327AC9CE062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5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055688"/>
            <a:ext cx="5224463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9 Marcador de contenido"/>
          <p:cNvSpPr>
            <a:spLocks noGrp="1"/>
          </p:cNvSpPr>
          <p:nvPr>
            <p:ph idx="1"/>
          </p:nvPr>
        </p:nvSpPr>
        <p:spPr>
          <a:xfrm>
            <a:off x="6994525" y="874713"/>
            <a:ext cx="50228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*una actitud de suficiencia y desprecio hacia el pasado,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arraigada tendencia a realizar reduccionismos simplistas en la búsqueda de modelos explicativos de la realidad.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el origen de muchas de las ideologías modernas, que reducen la visión de la realidad eliminando de su comprensión la revelación sobrenatural, la espiritualidad del hombre y, en definitiva, de Dios.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22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9699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98511-49C5-4D48-B58E-68CD9C50CF7F}" type="slidenum">
              <a:rPr lang="es-ES" baseline="-25000" smtClean="0"/>
              <a:pPr>
                <a:defRPr/>
              </a:pPr>
              <a:t>50</a:t>
            </a:fld>
            <a:endParaRPr lang="es-ES" baseline="-25000" dirty="0"/>
          </a:p>
        </p:txBody>
      </p:sp>
      <p:pic>
        <p:nvPicPr>
          <p:cNvPr id="5223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69963"/>
            <a:ext cx="5237163" cy="74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8053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9 Marcador de contenido"/>
          <p:cNvSpPr>
            <a:spLocks noGrp="1"/>
          </p:cNvSpPr>
          <p:nvPr>
            <p:ph idx="1"/>
          </p:nvPr>
        </p:nvSpPr>
        <p:spPr>
          <a:xfrm>
            <a:off x="1700213" y="969963"/>
            <a:ext cx="405288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siglo XVIII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fueron fundadas las primeras logias masónicas: de ellas, una buena parte asumió tonos y actividades claramente anticatólicas.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325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987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9546E-6C4B-45A4-9E20-7E5925E127E9}" type="slidenum">
              <a:rPr lang="es-ES" baseline="-25000" smtClean="0"/>
              <a:pPr>
                <a:defRPr/>
              </a:pPr>
              <a:t>51</a:t>
            </a:fld>
            <a:endParaRPr lang="es-ES" baseline="-25000" dirty="0"/>
          </a:p>
        </p:txBody>
      </p:sp>
      <p:pic>
        <p:nvPicPr>
          <p:cNvPr id="53258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50925"/>
            <a:ext cx="5754688" cy="766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957763"/>
            <a:ext cx="3049587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03363" y="968375"/>
            <a:ext cx="10729912" cy="16002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5. La Edad Contemporánea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(a partir de 1789)</a:t>
            </a:r>
            <a:r>
              <a:rPr lang="es-AR" sz="5000" b="1" i="1" cap="small" dirty="0" smtClean="0">
                <a:solidFill>
                  <a:srgbClr val="FFFF00"/>
                </a:solidFill>
              </a:rPr>
              <a:t/>
            </a:r>
            <a:br>
              <a:rPr lang="es-AR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 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54279" name="9 Marcador de contenido"/>
          <p:cNvSpPr>
            <a:spLocks noGrp="1"/>
          </p:cNvSpPr>
          <p:nvPr>
            <p:ph idx="1"/>
          </p:nvPr>
        </p:nvSpPr>
        <p:spPr>
          <a:xfrm>
            <a:off x="1574800" y="2713038"/>
            <a:ext cx="47545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Revolución Francesa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empezó con la decisiva aportación del bajo clero, derivó rápidamente hacia actitudes de galicanismo extremo, llegando a producir el cisma de la Iglesia Constitucional,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a continuación asumiendo tonos claramente anticristianos: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428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162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B2915-B500-4BB9-AD55-415EA831C297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  <p:pic>
        <p:nvPicPr>
          <p:cNvPr id="5428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87650"/>
            <a:ext cx="519906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9 Marcador de contenido"/>
          <p:cNvSpPr>
            <a:spLocks noGrp="1"/>
          </p:cNvSpPr>
          <p:nvPr>
            <p:ph idx="1"/>
          </p:nvPr>
        </p:nvSpPr>
        <p:spPr>
          <a:xfrm>
            <a:off x="7191375" y="889000"/>
            <a:ext cx="47545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*instauración del culto al Ente Supremo,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abolición del calendario cristiano, etc.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Hasta llegar a una cruenta persecución de la Iglesia (1791-1801): el papa Pío VI murió en el 1799 prisionero de los revolucionarios franceses.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subida al poder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Napoleón Bonaparte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hombre pragmático, trajo la paz religiosa con el Concordato de 1801.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530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586D3-3B23-4BD7-A541-6B19234FBFB4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  <p:pic>
        <p:nvPicPr>
          <p:cNvPr id="5530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3144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2072" r="2733" b="2151"/>
          <a:stretch>
            <a:fillRect/>
          </a:stretch>
        </p:blipFill>
        <p:spPr bwMode="auto">
          <a:xfrm>
            <a:off x="1504950" y="984250"/>
            <a:ext cx="514191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9 Marcador de contenido"/>
          <p:cNvSpPr>
            <a:spLocks noGrp="1"/>
          </p:cNvSpPr>
          <p:nvPr>
            <p:ph idx="1"/>
          </p:nvPr>
        </p:nvSpPr>
        <p:spPr>
          <a:xfrm>
            <a:off x="1503363" y="984250"/>
            <a:ext cx="51339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adelante, sin embargo, surgieron desavenencias con Pío VII por las intrusiones continuas del gobierno francés en la vida de la Iglesia: como resultado, el papa fue hecho prisionero por Bonaparte durante aproximadamente cinco años.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Restauración de las monarquías prerrevolucionarias (1815), para la Iglesia volvió un periodo de paz y tranquilidad.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632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ED49B-1D64-4176-87AA-8443BBDCE6C8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  <p:pic>
        <p:nvPicPr>
          <p:cNvPr id="5633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470376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9 Marcador de contenido"/>
          <p:cNvSpPr>
            <a:spLocks noGrp="1"/>
          </p:cNvSpPr>
          <p:nvPr>
            <p:ph idx="1"/>
          </p:nvPr>
        </p:nvSpPr>
        <p:spPr>
          <a:xfrm>
            <a:off x="6972300" y="869950"/>
            <a:ext cx="49688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liberalismo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heredero de los ideales de la Revolución Francesa,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poco a poco logró afirmarse políticamente, y promovió la instauración de legislaciones discriminatorias o persecutorias contra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liberalismo se unió en muchos países al nacionalismo, y más adelante, en la segunda mitad del siglo, se alió con el imperialismo y el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735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1B1F-2F37-4B92-AF56-8B67A9391A59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  <p:pic>
        <p:nvPicPr>
          <p:cNvPr id="5735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984250"/>
            <a:ext cx="4591050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9 Marcador de contenido"/>
          <p:cNvSpPr>
            <a:spLocks noGrp="1"/>
          </p:cNvSpPr>
          <p:nvPr>
            <p:ph idx="1"/>
          </p:nvPr>
        </p:nvSpPr>
        <p:spPr>
          <a:xfrm>
            <a:off x="1668463" y="890588"/>
            <a:ext cx="48037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positivismo, que contribuyeron ulteriormente a la descristianización de la sociedad.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como reacción a las injusticias sociales provocadas por las legislaciones liberalistas, nacían y se difundían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serie de ideologías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dirigidas a hacerse portavoces de las aspiraciones de las clases oprimidas por el nuevo sistema económico: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837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2D305-CC6D-414D-A0B5-8C41D85D8B0E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  <p:pic>
        <p:nvPicPr>
          <p:cNvPr id="5837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6480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128713"/>
            <a:ext cx="51435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9 Marcador de contenido"/>
          <p:cNvSpPr>
            <a:spLocks noGrp="1"/>
          </p:cNvSpPr>
          <p:nvPr>
            <p:ph idx="1"/>
          </p:nvPr>
        </p:nvSpPr>
        <p:spPr>
          <a:xfrm>
            <a:off x="5845175" y="865188"/>
            <a:ext cx="61722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socialismo utópico,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socialismo “científico”,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comunismo,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anarquismo,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todas ellas unidas por proyectos de revolución social y una filosofía subyacente de tipo materialista.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catolicismo 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XIX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perdió en casi todas las naciones la protección del estado, que, es más, pasó a tener una actitud adversa; y en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1870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terminó el poder temporal de los papas, con la conquista italiana de los Estado Pontificios y la unificación de la península.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940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0415-484E-4628-B27B-2290160F39D8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  <p:pic>
        <p:nvPicPr>
          <p:cNvPr id="5940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749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4070350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9 Marcador de contenido"/>
          <p:cNvSpPr>
            <a:spLocks noGrp="1"/>
          </p:cNvSpPr>
          <p:nvPr>
            <p:ph idx="1"/>
          </p:nvPr>
        </p:nvSpPr>
        <p:spPr>
          <a:xfrm>
            <a:off x="1641475" y="1128713"/>
            <a:ext cx="432752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tiempo, sin embargo, la Iglesia supo sacar ventajas de esta crisis para fortalecer la unión de todos los católicos entorno a la Santa Sede, y para liberarse de las intrusiones de los estados en el gobierno interno de la Iglesia, a diferencia de lo sucedido en el periodo de las monarquías confesionales de la Edad Moderna. </a:t>
            </a:r>
          </a:p>
        </p:txBody>
      </p:sp>
      <p:sp>
        <p:nvSpPr>
          <p:cNvPr id="604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04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3E800-6292-494C-B9E5-375D896E501E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  <p:pic>
        <p:nvPicPr>
          <p:cNvPr id="60426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984250"/>
            <a:ext cx="560546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9 Marcador de contenido"/>
          <p:cNvSpPr>
            <a:spLocks noGrp="1"/>
          </p:cNvSpPr>
          <p:nvPr>
            <p:ph idx="1"/>
          </p:nvPr>
        </p:nvSpPr>
        <p:spPr>
          <a:xfrm>
            <a:off x="6472238" y="984250"/>
            <a:ext cx="54737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culmen de este fenómeno fue la solemne declaración, en 1870, del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dogma de la infalibilidad del papa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(en el CV I, Pío IX, 1846-1878).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siglo, además, la vida de la Iglesia se caracterizó por una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gran expansión misionera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(en Africa, Asia y Oceanía), por un gran florecimiento de fundaciones de congregaciones religiosas femininas de vida activa, y por la organización de un vasto apostolado laical.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44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E0C30-8DCC-433B-9018-C95758CBB8FF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  <p:pic>
        <p:nvPicPr>
          <p:cNvPr id="6145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721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28700"/>
            <a:ext cx="4608513" cy="75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7121525" y="1344613"/>
            <a:ext cx="46799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acción misionera: la Iglesia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todo tiempo y lugar, para predicar el Evangelio.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la capacidad, en cada generación, de producir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frutos de santidad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personas de todo pueblo y condición;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d) un llamativo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poder de recuperación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crisis, a veces de mucha gravedad.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7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36480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349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6058E-892D-46B9-BB88-01C66FDF81F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3849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241425"/>
            <a:ext cx="5027613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9 Marcador de contenido"/>
          <p:cNvSpPr>
            <a:spLocks noGrp="1"/>
          </p:cNvSpPr>
          <p:nvPr>
            <p:ph idx="1"/>
          </p:nvPr>
        </p:nvSpPr>
        <p:spPr>
          <a:xfrm>
            <a:off x="1647825" y="984250"/>
            <a:ext cx="499110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s. XX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se enfrentó a numerosos desafíos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Pío X tuvo que reprimir las tendencias teológicas modernistas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dentro del propio cuerpo eclesiástico.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Estas corrientes se caracterizaban, en sus manifestaciones más radicales, por un inmanentismo religioso que, aunque mantenía la formulaciones tradicionales de la fe, en realidad las vaciaba de contenido.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247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57DB8-26B0-4C6F-A99D-770241307A61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  <p:pic>
        <p:nvPicPr>
          <p:cNvPr id="6247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4640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104900"/>
            <a:ext cx="4940300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9 Marcador de contenido"/>
          <p:cNvSpPr>
            <a:spLocks noGrp="1"/>
          </p:cNvSpPr>
          <p:nvPr>
            <p:ph idx="1"/>
          </p:nvPr>
        </p:nvSpPr>
        <p:spPr>
          <a:xfrm>
            <a:off x="6329363" y="984250"/>
            <a:ext cx="54721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Benedicto XV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enfrentó a la tempestad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Primera Guerra Mundial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logrando mantener una política de imparcialidad entre los contendientes, y desarrollando una actividad humanitaria a favor de los prisioneros de guerra y la población afectada por la catástrofe bélica.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opuso a los totalitarismos de diverso tipo, que persiguieron de un modo más o menos abierto a la Iglesia durante su pontificado: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349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3A339-85C9-4E75-BC94-CB6079DFD5F5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  <p:pic>
        <p:nvPicPr>
          <p:cNvPr id="6349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4522787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9 Marcador de contenido"/>
          <p:cNvSpPr>
            <a:spLocks noGrp="1"/>
          </p:cNvSpPr>
          <p:nvPr>
            <p:ph idx="1"/>
          </p:nvPr>
        </p:nvSpPr>
        <p:spPr>
          <a:xfrm>
            <a:off x="1546225" y="984250"/>
            <a:ext cx="4865688" cy="6335713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comunista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 Unión Soviética </a:t>
            </a: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nacionalsocialista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Alemania, 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fascista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Italia, </a:t>
            </a:r>
          </a:p>
          <a:p>
            <a:pPr marL="0" indent="0"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de inspiración masónica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México; </a:t>
            </a:r>
          </a:p>
          <a:p>
            <a:pPr>
              <a:lnSpc>
                <a:spcPct val="85000"/>
              </a:lnSpc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Además, </a:t>
            </a:r>
            <a:r>
              <a:rPr lang="es-E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desarrolló una gran promoción del clero y del episcopado local en las tierras de misión africanas y asiáticas. 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3C120-3BE3-4F63-9603-3461EB83D3FE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  <p:pic>
        <p:nvPicPr>
          <p:cNvPr id="6452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r="4482"/>
          <a:stretch>
            <a:fillRect/>
          </a:stretch>
        </p:blipFill>
        <p:spPr bwMode="auto">
          <a:xfrm>
            <a:off x="6510338" y="1200150"/>
            <a:ext cx="51466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9 Marcador de contenido"/>
          <p:cNvSpPr>
            <a:spLocks noGrp="1"/>
          </p:cNvSpPr>
          <p:nvPr>
            <p:ph idx="1"/>
          </p:nvPr>
        </p:nvSpPr>
        <p:spPr>
          <a:xfrm>
            <a:off x="4960938" y="984250"/>
            <a:ext cx="7056437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sucesor,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Pío XII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*permitió a la Iglesia presentarse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*ante el fenómeno de la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*descolonización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elemento autóctono,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no extranjero.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papa tuvo que afrontar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terrible prueba de la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Segunda Guerra Mundial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la cual actuó de diversos modos para salvar de la persecución nacionalsocialista a cuantos hebreos fuera posible.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calcula que la Iglesia Católica salvó aproximadamente 800.000.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554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C8F16-37A8-4E07-934B-E4EACC2D2B3F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  <p:pic>
        <p:nvPicPr>
          <p:cNvPr id="6554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03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12813"/>
            <a:ext cx="28956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960938"/>
            <a:ext cx="29686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7537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9 Marcador de contenido"/>
          <p:cNvSpPr>
            <a:spLocks noGrp="1"/>
          </p:cNvSpPr>
          <p:nvPr>
            <p:ph idx="1"/>
          </p:nvPr>
        </p:nvSpPr>
        <p:spPr>
          <a:xfrm>
            <a:off x="1504950" y="1128713"/>
            <a:ext cx="71278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un proceder realista,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consideró oportuno lanzar una pública denuncia, puesto que ésta habría empeorado la grave situación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católicos también perseguidos en varios de los territorios ocupados por los alemanes, y habría anulado su posibilidad de intervenir en favor de los hebreos.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Muchas altas personalidades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mundo israelita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reconocieron públicamente,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 la guerra, los grandes méritos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este papa con respecto a su pueblo.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656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453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3B9CB-AC70-4E6D-BE03-D2A8637E014D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  <p:pic>
        <p:nvPicPr>
          <p:cNvPr id="6657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957263"/>
            <a:ext cx="272732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4951413"/>
            <a:ext cx="263683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9 Marcador de contenido"/>
          <p:cNvSpPr>
            <a:spLocks noGrp="1"/>
          </p:cNvSpPr>
          <p:nvPr>
            <p:ph idx="1"/>
          </p:nvPr>
        </p:nvSpPr>
        <p:spPr>
          <a:xfrm>
            <a:off x="7480300" y="1057275"/>
            <a:ext cx="443865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Juan XXIII convocó el Concilio Vaticano II (1962-1965), 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fue concluido por Pablo VI, y que abrió una época pastoral diversa en la Iglesia, subrayando la llamada universal a la santidad, la importancia del esfuerzo ecuménico, los aspectos positivos de la modernidad, la ampliación del diálogo con otras religiones y con la cultura. </a:t>
            </a:r>
          </a:p>
        </p:txBody>
      </p:sp>
      <p:sp>
        <p:nvSpPr>
          <p:cNvPr id="675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642F-0834-48CC-AE03-18F15B885D30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  <p:pic>
        <p:nvPicPr>
          <p:cNvPr id="6759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098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341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9 Marcador de contenido"/>
          <p:cNvSpPr>
            <a:spLocks noGrp="1"/>
          </p:cNvSpPr>
          <p:nvPr>
            <p:ph idx="1"/>
          </p:nvPr>
        </p:nvSpPr>
        <p:spPr>
          <a:xfrm>
            <a:off x="1790700" y="984250"/>
            <a:ext cx="475456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años sucesivos al concilio, la Iglesia sufrió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 profunda crisis interna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carácter doctrinal y disciplinar, que logró superar, en buena medida, durante el largo pontificado de Juan Pablo II (1978-2005), papa de extraordinaria personalidad, que hizo alcanzar a la Santa Sede unos niveles de popularidad y prestigio antes desconocidos, dentro y fuera de la Iglesia Católica.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2CD58-A110-4305-9FB6-9A5532A2122B}" type="slidenum">
              <a:rPr lang="es-ES" smtClean="0"/>
              <a:pPr>
                <a:defRPr/>
              </a:pPr>
              <a:t>66</a:t>
            </a:fld>
            <a:endParaRPr lang="es-ES"/>
          </a:p>
        </p:txBody>
      </p:sp>
      <p:pic>
        <p:nvPicPr>
          <p:cNvPr id="6861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98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098550"/>
            <a:ext cx="5121275" cy="73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2136775"/>
            <a:ext cx="10658475" cy="6337300"/>
          </a:xfrm>
        </p:spPr>
        <p:txBody>
          <a:bodyPr/>
          <a:lstStyle/>
          <a:p>
            <a:pPr>
              <a:defRPr/>
            </a:pPr>
            <a:r>
              <a:rPr lang="es-ES" sz="3200" cap="small" dirty="0" smtClean="0">
                <a:solidFill>
                  <a:schemeClr val="bg1"/>
                </a:solidFill>
              </a:rPr>
              <a:t>J. </a:t>
            </a:r>
            <a:r>
              <a:rPr lang="es-ES" sz="3200" cap="small" dirty="0" err="1" smtClean="0">
                <a:solidFill>
                  <a:schemeClr val="bg1"/>
                </a:solidFill>
              </a:rPr>
              <a:t>Orlandis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i="1" dirty="0" smtClean="0">
                <a:solidFill>
                  <a:schemeClr val="bg1"/>
                </a:solidFill>
              </a:rPr>
              <a:t>Historia del cristianismo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</a:rPr>
              <a:t>Rialp</a:t>
            </a:r>
            <a:r>
              <a:rPr lang="es-ES" sz="3200" dirty="0" smtClean="0">
                <a:solidFill>
                  <a:schemeClr val="bg1"/>
                </a:solidFill>
              </a:rPr>
              <a:t>, Madrid 1983.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3200" cap="small" dirty="0" smtClean="0">
                <a:solidFill>
                  <a:schemeClr val="bg1"/>
                </a:solidFill>
              </a:rPr>
              <a:t>A. </a:t>
            </a:r>
            <a:r>
              <a:rPr lang="es-ES" sz="3200" cap="small" dirty="0" err="1" smtClean="0">
                <a:solidFill>
                  <a:schemeClr val="bg1"/>
                </a:solidFill>
              </a:rPr>
              <a:t>Torresani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i="1" dirty="0" smtClean="0">
                <a:solidFill>
                  <a:schemeClr val="bg1"/>
                </a:solidFill>
              </a:rPr>
              <a:t>Breve </a:t>
            </a:r>
            <a:r>
              <a:rPr lang="es-ES" sz="3200" i="1" dirty="0" err="1" smtClean="0">
                <a:solidFill>
                  <a:schemeClr val="bg1"/>
                </a:solidFill>
              </a:rPr>
              <a:t>storia</a:t>
            </a:r>
            <a:r>
              <a:rPr lang="es-ES" sz="3200" i="1" dirty="0" smtClean="0">
                <a:solidFill>
                  <a:schemeClr val="bg1"/>
                </a:solidFill>
              </a:rPr>
              <a:t> </a:t>
            </a:r>
            <a:r>
              <a:rPr lang="es-ES" sz="3200" i="1" dirty="0" err="1" smtClean="0">
                <a:solidFill>
                  <a:schemeClr val="bg1"/>
                </a:solidFill>
              </a:rPr>
              <a:t>della</a:t>
            </a:r>
            <a:r>
              <a:rPr lang="es-ES" sz="3200" i="1" dirty="0" smtClean="0">
                <a:solidFill>
                  <a:schemeClr val="bg1"/>
                </a:solidFill>
              </a:rPr>
              <a:t> Chiesa</a:t>
            </a:r>
            <a:r>
              <a:rPr lang="es-ES" sz="3200" dirty="0" smtClean="0">
                <a:solidFill>
                  <a:schemeClr val="bg1"/>
                </a:solidFill>
              </a:rPr>
              <a:t>, Ares, Milano 1989.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480060" indent="-480060" algn="ctr">
              <a:lnSpc>
                <a:spcPct val="80000"/>
              </a:lnSpc>
              <a:buNone/>
              <a:defRPr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AA32-A34B-4FBD-9C85-031A76CBCD80}" type="slidenum">
              <a:rPr lang="es-ES" smtClean="0"/>
              <a:pPr>
                <a:defRPr/>
              </a:pPr>
              <a:t>67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0338" y="2136775"/>
            <a:ext cx="10658475" cy="6337300"/>
          </a:xfrm>
        </p:spPr>
        <p:txBody>
          <a:bodyPr/>
          <a:lstStyle/>
          <a:p>
            <a:pPr marL="480060" indent="-480060"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www.institutodeteologia.org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7AA32-A34B-4FBD-9C85-031A76CBCD80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9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03363" y="1039813"/>
            <a:ext cx="10729912" cy="1600200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La Antigüedad Cristiana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(hasta el 476, año de la caída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del Imperio Romano de Occidente)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8199" name="9 Marcador de contenido"/>
          <p:cNvSpPr>
            <a:spLocks noGrp="1"/>
          </p:cNvSpPr>
          <p:nvPr>
            <p:ph idx="1"/>
          </p:nvPr>
        </p:nvSpPr>
        <p:spPr>
          <a:xfrm>
            <a:off x="1647825" y="3001963"/>
            <a:ext cx="5113338" cy="583088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el s. I, el cristianismo comenzó a propagarse, bajo la guía de san Pedro y de los apóstoles, y después de sus sucesores.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asiste a un progresivo aumento de los seguidores de Cristo, sobre todo dentro de los confines del Imperio Romano: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933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7C1B6-C0B2-4EC3-A673-AE680E2BA11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933700"/>
            <a:ext cx="381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545263" y="984250"/>
            <a:ext cx="5184775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inicios del s. IV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eran aproximadamente el 15% de la población del imperio, y estaban concentrados en las ciudades y en la parte oriental del estado romano.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nueva religión se difundió más allá de esas fronteras: en Armenia, Arabia, Etiopía, Persia, India.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poder político romano vio en el cristianismo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peligro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(…).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1040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7B64-0CE2-41F9-B02F-4D5409BCF5F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89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082675"/>
            <a:ext cx="4714875" cy="74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1647825" y="1201738"/>
            <a:ext cx="48307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hecho de que este último reclamaba un ámbito de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libertad en la conciencia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personas respecto a la autoridad estatal.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este motivo tuvieron que soportar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numerosas persecuciones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condujeron a muchos al martirio: la última, y la más cruel, tuvo lugar a inicios del s. IV por obra de los emperadores Diocleciano y Galerio.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857CC-3DEB-4F0E-8F35-CF4876BE67B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055688"/>
            <a:ext cx="5251450" cy="72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6812</TotalTime>
  <Words>2734</Words>
  <Application>Microsoft Office PowerPoint</Application>
  <PresentationFormat>Papel A3 (297 x 420 mm)</PresentationFormat>
  <Paragraphs>309</Paragraphs>
  <Slides>68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La Iglesia en la historia</vt:lpstr>
      <vt:lpstr>Presentación de PowerPoint</vt:lpstr>
      <vt:lpstr>Presentación de PowerPoint</vt:lpstr>
      <vt:lpstr>Presentación de PowerPoint</vt:lpstr>
      <vt:lpstr>2. La Antigüedad Cristiana  (hasta el 476, año de la caída  del Imperio Romano de Occidente)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 Medioevo (hasta 1492, año de la llegada de Cristóbal Colón a América)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La Edad Moderna (hasta 1789, año del inicio de la Revolución Francesa)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La Edad Contemporánea  (a partir de 1789)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66</cp:revision>
  <dcterms:created xsi:type="dcterms:W3CDTF">2010-08-10T14:04:34Z</dcterms:created>
  <dcterms:modified xsi:type="dcterms:W3CDTF">2011-09-16T15:06:21Z</dcterms:modified>
</cp:coreProperties>
</file>