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5" r:id="rId3"/>
    <p:sldId id="296" r:id="rId4"/>
    <p:sldId id="321" r:id="rId5"/>
    <p:sldId id="322" r:id="rId6"/>
    <p:sldId id="297" r:id="rId7"/>
    <p:sldId id="323" r:id="rId8"/>
    <p:sldId id="319" r:id="rId9"/>
    <p:sldId id="324" r:id="rId10"/>
    <p:sldId id="325" r:id="rId11"/>
    <p:sldId id="326" r:id="rId12"/>
    <p:sldId id="327" r:id="rId13"/>
    <p:sldId id="328" r:id="rId14"/>
    <p:sldId id="330" r:id="rId15"/>
    <p:sldId id="331" r:id="rId16"/>
    <p:sldId id="333" r:id="rId17"/>
    <p:sldId id="334" r:id="rId18"/>
    <p:sldId id="302" r:id="rId19"/>
    <p:sldId id="335" r:id="rId20"/>
    <p:sldId id="337" r:id="rId21"/>
    <p:sldId id="338" r:id="rId22"/>
    <p:sldId id="339" r:id="rId23"/>
    <p:sldId id="340" r:id="rId24"/>
    <p:sldId id="341" r:id="rId25"/>
    <p:sldId id="343" r:id="rId26"/>
    <p:sldId id="344" r:id="rId27"/>
    <p:sldId id="345" r:id="rId28"/>
    <p:sldId id="346" r:id="rId29"/>
    <p:sldId id="320" r:id="rId30"/>
    <p:sldId id="347" r:id="rId31"/>
    <p:sldId id="348" r:id="rId32"/>
    <p:sldId id="349" r:id="rId33"/>
    <p:sldId id="350" r:id="rId34"/>
    <p:sldId id="301" r:id="rId35"/>
    <p:sldId id="318" r:id="rId36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-1380" y="-17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44B205-E749-40BA-8686-48BDD4DD3AF9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24727-B1E8-4661-AD0C-372764221EE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13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A0E2-ACDF-4459-BE94-33CDB948A29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9BBF-B99D-433E-8698-53D1920A27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71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6379-925C-48C9-B811-761C143ECC13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2EA9-E579-42C1-8987-E997334A6E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3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E367-065E-45D3-822D-AA71FAD58B26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24D5C-A95E-4B7C-9FB2-3CB5D09941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25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801C-1F83-409D-9B60-B293156F798B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A2DE-E2E8-49ED-8073-274856BF4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9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73A8-93FE-4DEE-AD80-E634994BC3F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AA5A-02B4-4CAA-9BD9-C11FB593BA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4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8198-5E19-47A1-BCB6-FC04EFFC2112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FDD9-3BC7-4C10-8F41-AF2C962AD8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41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A514-6EB0-4157-A940-33383EB6AB78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181E-917B-4ACF-B116-5E5F2E902C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9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C37E-8EAA-4473-BDF7-79E51C8E14C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E7DA-179C-4FB7-A0B6-500F63690A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64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A40E-1A90-49F8-B88A-80FB4F0E3C4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4E2E-0FA9-4D4E-81A2-486AE3C9CD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41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AF91-5077-4FD6-9FA1-3677586FB2B8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E954-4977-4C1C-927E-8EC209D0D7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9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E3A9-EC80-4094-A993-913EBD81C56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E4EE-666A-4165-83CE-183C54D89D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81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2EC32-C0F2-4E1F-AFAA-75B4B6BDE0F2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1D400-B51C-4944-A61D-CC776561BC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hyperlink" Target="http://lh6.ggpht.com/_ILROyMn3F9I/STHKnLSsDgI/AAAAAAAACKU/N9yT95hANlY/s1600-h/_juicio_final036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114C-2F78-41BD-A8A9-361563AAE38B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1576388" y="984250"/>
            <a:ext cx="489585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garantiza la verdad de lo que predica la Iglesia sobre Dios, sobre la divinidad de Cristo y la salvación de los hombres.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contrario, como dice S. Pablo, «si Cristo no resucitó, es vana nuestra fe» (1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17).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Apóstoles no pudieron engañarse o inventar la resurrección.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primer lugar:</a:t>
            </a:r>
            <a:endParaRPr lang="es-AR" sz="3200" smtClean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F8AFA-A658-4BE9-A0DD-6FC810F891BB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8045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084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6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http://t1.gstatic.com/images?q=tbn:ANd9GcTn1WhVEPqUGN9YsKMaB6CrM6hRdAKrbw3YpPcW1_ugtSKA3NX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055688"/>
            <a:ext cx="4754563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5608638" y="984250"/>
            <a:ext cx="63373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Nadie da su vida por una mentira.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el sepulcro de Cristo no hubiera estado vacío no habrían podido hablar de la resurrección de Jesús.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Señor se apareció en varias ocasiones y a numerosos grupos de personas, hombres y mujeres.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Además, como dice San Pablo: «Y si no resucitó Cristo (...) seríamos falsos testigos de Dios porque hemos atestiguado contra Dios que resucitó a Cristo, a quien no resucitó» (1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14.15).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B5378-C4AC-44BA-8174-EE6990980CD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152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http://chicagoboyz.net/wp-content/uploads/Resurrexi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3971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http://t0.gstatic.com/images?q=tbn:ANd9GcSdr4SoAtYB9tvuRhW_HnNKFVFzJaKMZa3vGM0TlBxzO52l2HFU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376863"/>
            <a:ext cx="3940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 descr="http://3.bp.blogspot.com/-jUrdv43IZsY/TXHpYq7xCdI/AAAAAAAAABo/dm145uZq9xk/s1600/CartelResurrexit2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75"/>
          <a:stretch>
            <a:fillRect/>
          </a:stretch>
        </p:blipFill>
        <p:spPr bwMode="auto">
          <a:xfrm>
            <a:off x="1431925" y="4224338"/>
            <a:ext cx="403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920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1576388" y="911225"/>
            <a:ext cx="467995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Y, cuando las autoridades judías querían silenciar la predicación del evangelio, San Pedro respondió: «Hay que obedecer a Dios antes que a los hombres.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El Dios de nuestros padres resucitó a Jesús a quien vosotros disteis muerte colgándole de un madero. (...) Nosotros somos testigos de estas cosas» 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Hch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5, 29-30.32).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EA49F-9E4A-47B4-87C7-A7F5D4F63C7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4160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http://t1.gstatic.com/images?q=tbn:ANd9GcQIyCmRCwlMOLcA21pbTjqEKiof6_TDMsM_l1XrmijEe4xqkO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055688"/>
            <a:ext cx="5507037" cy="748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5824538" y="912813"/>
            <a:ext cx="561657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 de ser un evento histórico, verificado y atestiguado mediante signos y testimonios, la Resurrección de Cristo es un acontecimiento trascendente porque  -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128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-: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«sobrepasa la historia como misterio de la fe, en cuanto implica la entrada de la humanidad de Cristo en la gloria de Dios».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Resurrección de Cristo es un misterio de salvaci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AR" sz="3200" smtClean="0"/>
          </a:p>
          <a:p>
            <a:pPr>
              <a:lnSpc>
                <a:spcPct val="85000"/>
              </a:lnSpc>
            </a:pPr>
            <a:endParaRPr lang="es-AR" sz="3200" smtClean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C25E-8DBD-4C2A-822B-28DF2EB9436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7108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http://t2.gstatic.com/images?q=tbn:ANd9GcS-U2ujvpIB5fMbMkE1UMIocDvPRNlPATd1nVjBws12WUNc4w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3959225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http://rlv.zcache.com/christus_resurrexit_joy_mousepad-p144289027540906131trak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13229" r="5501" b="47081"/>
          <a:stretch>
            <a:fillRect/>
          </a:stretch>
        </p:blipFill>
        <p:spPr bwMode="auto">
          <a:xfrm>
            <a:off x="1504950" y="6480175"/>
            <a:ext cx="39592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6400800" y="984250"/>
            <a:ext cx="554513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Muestra la bondad y el amor de Dios que recompensa la humillación de su Hijo, y que emplea su omnipotencia para llenar de vida a los hombres.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131: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Resucitado, vencedor del pecado y de la muerte, es el principio de nuestra justificación y de nuestra resurrección: ya desde ahora nos procura la gracia de la adopción filial …; más tarde, al final de los tiempos, Él resucitará nuestro cuerpo»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3D9A0-556D-44BB-83FC-5BBC0BD54B1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6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13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http://t3.gstatic.com/images?q=tbn:ANd9GcTNH2imJL0e8E4IdhnFcKJiwxiV_HHt2hqhdpJWPzBDniJfiHuD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47736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 descr="http://psn-content-public.s3.amazonaws.com/images/AN4b5548972b9a9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42390" b="86491"/>
          <a:stretch>
            <a:fillRect/>
          </a:stretch>
        </p:blipFill>
        <p:spPr bwMode="auto">
          <a:xfrm>
            <a:off x="1431925" y="7032625"/>
            <a:ext cx="4752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6480175" cy="6337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es el primogénito entre los muertos y todos resucitaremos por Él y en Él.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Resurrección de Nuestro Señor, debemos sacar para nosotros:</a:t>
            </a: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Fe viva: 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«Enciende tu fe. -No es Cristo una figura que pasó. No es un recuerdo que se pierde en la historia ¡Vive!: “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Jesus </a:t>
            </a:r>
            <a:r>
              <a:rPr lang="es-ES_tradnl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Christus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heri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s-ES_tradnl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hodie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ipse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in saecula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 -dice San Pablo- ¡Jesucristo ayer y hoy y siempre!»;</a:t>
            </a:r>
            <a:r>
              <a:rPr lang="es-ES_tradnl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(San </a:t>
            </a:r>
            <a:r>
              <a:rPr lang="es-ES_tradnl" sz="3200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Josemaría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Camino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584).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7A557-D7CA-414F-8916-85AAB7497A5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513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784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http://t2.gstatic.com/images?q=tbn:ANd9GcS-qhkk1MQN07iJXm278lbt8NFuDrgncT6FWkWUbI2XoCeF-dk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912813"/>
            <a:ext cx="3768725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5824538" y="1200150"/>
            <a:ext cx="6048375" cy="6337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Esperanza: 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«Nunca te desesperes. Muerto y corrompido estaba Lázaro: hiede, porque hace cuatro días que está enterrado, dice Marta a Jesús.  Si oyes la inspiración de Dios y la sigues: ¡Lázaro, sal afuera!-, volverás a la Vida» </a:t>
            </a:r>
            <a:r>
              <a:rPr lang="es-ES_tradnl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(San </a:t>
            </a:r>
            <a:r>
              <a:rPr lang="es-ES_tradnl" sz="3200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Josemaría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Camino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719).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Deseo de que la gracia y la caridad nos transformen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llevándonos a vivir vida sobrenatural, que es la vida de Cristo: buscando ser realmente santos (cfr. 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1 y </a:t>
            </a:r>
            <a:r>
              <a:rPr lang="es-ES_tradnl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AR" sz="3200" dirty="0" smtClean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A850-5E5D-4D9E-8663-E1420E66F98E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1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04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5808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http://t2.gstatic.com/images?q=tbn:ANd9GcT7Zn7F-g7gXQmTfV_IEG0S4W24zISZZ1N6OKoF-eO-LffWq3Zj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800600"/>
            <a:ext cx="4176712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http://lh3.ggpht.com/_ILROyMn3F9I/TbPl7ZmSCrI/AAAAAAAAFTE/rBGJVUky5To/Resurrecci%C3%B3n%202_thumb%5B2%5D.jpg?imgmax=8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984250"/>
            <a:ext cx="20145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http://t0.gstatic.com/images?q=tbn:ANd9GcSGnYZ1T4-55A6JaOhUZHfMlm8Ygap15lQ8pN5sR52ccuKqt_GVi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984250"/>
            <a:ext cx="2005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7840663" y="984250"/>
            <a:ext cx="4176712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Deseo de limpiar nuestros pecados en el sacramento de la Penitencia, que nos hace resucitar a la vida sobrenatural -si la habíamos perdido por el pecado mortal- y recomenzar de nuevo: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nunc coepi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76, 11).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418B3-22FF-48F2-86D6-4C80DC296577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18440" name="Picture 10" descr="http://www.comunitaspiritosanto.it/sito/wp-content/uploads/2011/04/resurrexi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84250"/>
            <a:ext cx="6105525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http://u.jimdo.com/www18/o/sc402be64632612c9/img/i5c05b393325f5f1e/1302981971/orig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6"/>
          <a:stretch>
            <a:fillRect/>
          </a:stretch>
        </p:blipFill>
        <p:spPr bwMode="auto">
          <a:xfrm>
            <a:off x="7939088" y="6961188"/>
            <a:ext cx="3790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04950" y="1184275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4. </a:t>
            </a:r>
            <a:r>
              <a:rPr lang="es-ES_tradnl" sz="5000" b="1" i="1" dirty="0" smtClean="0">
                <a:solidFill>
                  <a:srgbClr val="FFFF00"/>
                </a:solidFill>
              </a:rPr>
              <a:t>La exaltación gloriosa  de Cristo: “Subió a los Cielos y está sentado a la diestra de Dios Padre Todopoderoso”.</a:t>
            </a:r>
            <a:endParaRPr lang="es-AR" sz="5000" b="1" i="1" dirty="0">
              <a:solidFill>
                <a:srgbClr val="FFFF00"/>
              </a:solidFill>
            </a:endParaRPr>
          </a:p>
        </p:txBody>
      </p:sp>
      <p:sp>
        <p:nvSpPr>
          <p:cNvPr id="19463" name="9 Marcador de contenido"/>
          <p:cNvSpPr>
            <a:spLocks noGrp="1"/>
          </p:cNvSpPr>
          <p:nvPr>
            <p:ph idx="1"/>
          </p:nvPr>
        </p:nvSpPr>
        <p:spPr>
          <a:xfrm>
            <a:off x="1647825" y="3289300"/>
            <a:ext cx="4897438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la exaltación gloriosa de Cristo comprende su Ascensión a los cielos, acaecida cuarenta días después de su Resurrección, y su entronización gloriosa en ellos, para compartir, también como hombre, la gloria y el poder del Padre y para ser Señor y Rey de la creación.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ABD7B-BA38-4138-839C-4944E8A882B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946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92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11" descr="data:image/jpg;base64,/9j/4AAQSkZJRgABAQAAAQABAAD/2wBDAAkGBwgHBgkIBwgKCgkLDRYPDQwMDRsUFRAWIB0iIiAdHx8kKDQsJCYxJx8fLT0tMTU3Ojo6Iys/RD84QzQ5Ojf/2wBDAQoKCg0MDRoPDxo3JR8lNzc3Nzc3Nzc3Nzc3Nzc3Nzc3Nzc3Nzc3Nzc3Nzc3Nzc3Nzc3Nzc3Nzc3Nzc3Nzc3Nzf/wAARCADmANQDASIAAhEBAxEB/8QAGwAAAQUBAQAAAAAAAAAAAAAABAABAgMFBgf/xAA6EAACAgEDAwMCBQEGBQUBAAABAgMRAAQSIQUxQRNRYSJxBhQygZFCI1KhscHRFSRicuEHM0Pw8YL/xAAZAQADAQEBAAAAAAAAAAAAAAABAgMEAAX/xAAlEQACAgICAQUAAwEAAAAAAAAAAQIRAyESMUEEEyIyUUJhcYH/2gAMAwEAAhEDEQA/APKOkdNfqnUI9LEdoc27nsijuc7mWaNpE0+kAXS6VQiJ4sf6/wCp+My+iaN+mdG/NEAarXcRg+Evg/6/thWihYMIzxYu7zDllyZ6OOHBf6bsclxqFYOpHPsMIUyAAMEuuKN4JoE/5ZQzDaHvdffC9RqBysaFj3vtX3zLQ838qSLY5RFHfFt4GVs0rpIT2rwMoi9RpbI4vk+D9sImJZD6asB35HfAxow4uwnSFDp1UkB65Pvl7a/6fRjjU1x3zMjLR7WBKk+QMLRlk0+2Mk/3iRgq2GWuwx5QmmVWoP3KqL4OQ0kazksylVjFmubwGCYTSEBh7A5rLtWJPTdaWr47n2w1WhGwxpR6YFmu/NXXzhGikSSNUCEkX45zKJmlmDH6lJCts+/es6Pp+maJQTQbwCOcHAnKRQdORP6jx1uUKCB5/wDpyGrb0yu1Nx5FEdz840vUYvzsmiMwWOKMu3Nkt4/jnOd6h+II9BrRKN0cbSBHhkB+pT/UMSMmnSH9lyVmltfcb5Y8ih2+2RAlVebocH5wxvSnjE0ZBVwKYA8DKZVpVDbrvkV3y0WZWldELtCwfaPa/wDLA5pV9IBSd3POFq0MEbz6yVVhW1AI/UT4HvgOpBmQLHBsjr9bmmI+wxW9l4Q1bM+ZyXpjZBvB2mVmoCzY/bFqtwVwe4N4F9QJ+PjGorF2CdVp5ipuq8is53VRGznR60epZYlmrMeeIg0wy+J0hZoyCu0ebxmYhbwyWIWfvlMoUjjxmhMhQNY7jHJs4tos5LaD8YzORXiyz0x74sUY7Nj/AMR1kjoAEjHpwrV0Bx/pX7YadEIgkqbruucyOiyiHaEb9Io50sMwn0xG9d/gt7fOYMrcXRqjG9lIVVVUK7XPv7ZLaFSgBx3Y9zhSxgKq7kNnknHkQMtAi77DJKVjcaYEASAaJ55C+MlIfTiVX4P6QD7ZckbdxXBBP/jIalvpKsPqrk1hpgtFFI0YVlugbKntlk2oIiEMbVY/SD2wWTWFEoKt1Qodsnp0kS5TRPY++WUaJSbbNrpfSz+WSaNi4r6geK+PnChEGLwMu70zSgcG8C0Or1OnQsrpRItKu+fPzmsmlMU2qhkUbwpk3E88kef3yaUrOycWhaSFtPuNghm7G+PbNOXWroemSSu+2UqabuTgydO1J1ARXXhbvaTV++aUPThGh/OP6tADtSCzXY96yqi2Z21ezh+jdF6r1fUTvp3aGEoGEpB5b2B98fqP/p/1fUyRurpKx/WJ5rz0WB3gQBgpVTQ9McV9sj+blpxBDJK9/wB3ao/c5SGGK2NL1c+ktHNdA6br+n6ZtF1UwbUoI4JY0Tx4GE6+SCDULp44xJIysWZzdADmh27jIdQ1cenn9Oef1Zg3qzFOy12A/eh/OclL1Z9RqXm9Q7zuVTf7ZOWrQYRc3yZszayLquo06NGFghXcsZHdvLfbvhDLC8pTnaACF5B75hdJYTa8kmgsRF++bEqPI9LVovJ+MWMHx0DJKp0A9W0ypGWXvVMAcyFhjbnnv/Azb1QYxEgjtyBmUyHezEix2+cVWh4mfqYERrBII+MztXAzHdfA+M19/qG2U15s4Fq02Ag2R3FGqykXRRq0YWoj2KRgDiuxvNPVVyTZrM9ktuFOaovRnfYLts5YFNDEdqtzd5ZG4PG4D98e9HVRHbiywOAKFYsSmU0afSPVfUgx1V+ec6GIMZJVe0K1wR4zE6I8aMokI3HkC6vOm1Cp6balmG3+ojxmXP8AaiuGVIjHM70CxIHANcZbpoWLfUpHkkV2++AaSSaZ1JtbPBHYDNmKSMFowDQO1ieO3tkWq0Vb1YLK00KgsOeDwe2DS6heWKn3YDuc3NSNOqF6/ooAD9V5zcsTytQBQdzfFDKQ/sjJ6Fp4xqXDEnbfjNNwpUA/3aoDi8jA6RRBEVfU45xpJFYrdBh3o4W7OSLdOjJ9Y3UPc/N512smVZUk/reGOz2JXg3/AIZyumnUvssCiOxzoOpODodFqgpKp/YyGr7G/wDI40SGVfI39Ioh1QkDEAx/VZ8lr/3yzWuZ9MkCMA+peiW/pUck/wADANNKZdMiMw9NaDMDyw8f4Vl3U2EiwMOGuxR59v8ALLP62jOu9l7EaeBZUkRgOL7398C1HUdVJAaaCJObcuv++aWlh0x08d/2g8bh+k5yX4k0enl0OokjL3EN1BuB9RH+2ScpRXZWEYyezn/xPrE00TJp5Q8k5pyhvb55PvnOaaRmkVEB57nLZ4j6SSFiylyOf88WiAWd2I7XWL2jco8VSN/oK/pckglq7eD850Y+iSUECiBfN3nP9NPoyxoUsFqaznRahdlsnCX4FnK4vqzDn+5nTxqHYeD2IOZsyEg7UP08/GacxVXbf9VHi++CvHJOwCptVvBPjM8uy0OjIYxRk/UTfNHBdc6tZB4Y8j2PjIdUV4tQULbq98z9TqJAtfTXybykY2NdA88ZtvA+fOD6Ux+oySVyvGTmlZwRY7ZnOdzncQB5rNCVqheVOxtan9w7uSOPGUxR2tsB8DDNCkbrKCCStHjz8ZXqQY2pUAFd/bCnuguNrkN+/wB8WD72+MWMLQVzIF2mivkHNno3UtTEzRvciUdytzx5zD0NiQlaI9s0dEQNSWqqvt2zpJPslujp+nTnT+oUZGgYcAiyD8YbplW94nYszAgMtkZl9Mv1N3cA9r7ZrR+kglctuKm1A7jMMtM1K+IfqQ7aBgwG8DaL8fOY0Syq3ADbhfHON1DqLTLQZv01V9sho9TsIHLC/Pj7fOcougx+OyyVnRf7W7NEcVeCtY87b8fOXSyNNNsWwBwovGljoXu+aGNWg2haaQK6qxBF8t7Z2aMJOhSotNUqH+QRnBl7YfUQQb4zt/w441Gj1EYpmK32vsf/ADhJZqTTC+muI9GRIf0ARsPbwD/lmwkStPpmb6toYn/LMCCBkllikBUuh78URz2zo9K26aFd3Ji89u4ykHapmSa3YN1DQ6/TRySdEkqR7LRSk7fuv+2efyanXz/8tK/ZmUhb55s561JIsbRgAiyARXg55trUOl62EkXaFmYV9xk8ySei3p5+DE1yKNOwUAAMCR4Ff/uCaVL2f93NZrdSX1Y9UhUHZZsDA+m6YGZByQWo/IySejbejQII9N0Zid/ftdm835yRErKCaPJ9sx9DG80yJVAzEj+c3Nc7R2EIN398pB0mY81WqM/UArIABakWSMDd5TOojXc4PAAy+ScKoUpzXcMcpZmCOFcfWAAKJv445yU5MthV9mJr4C8sgfhl5YDnMDUgchjzfnOzn00c6y6mVmWT9KpXgd7zkOrMUlYLwuVwzvRXLCK6MySSiwvjt3wV6DWewy0MPUokVd5XHTyEkAgms2XSMXbBzM6OSjFb9sUk+9QWYlh3GS1VPI38YNQF98NJ7OtrRYHsd8WDBj45GLOo7kzY0YKhmq+2F6YlUb6R9RyiGcKgU9jmhp3TZQ483iytBirNHp4nSPf6g2Bf0++akauzl120RQB85lQ6140CICAxoknNCCTduJND7+cyyTezRpaC+idJj1+t1UM7cpESg7WbxR9OaDWCGRWQgWb5v7ZGOfp8E5dW1Ekg5G1gtfvmi3WtFqNjgMJQACX7jJym66OhFuQH1F3j1FpEQiUu73+cHnoqGX2sjNyfQv1PSmXTSLbN/wDJ3PsMzeodOPT9OzTuATwqnuxw47aDkpOjAnmphffOy/CusSLUwk7QDwwHbkV/tnDugDlic3ujTIyiiLHHtZy/RDLs7jqenni1TatQzxlt5b+6fY/GH9K1aamcOsfp7Eqru+Rg3TdSdX0yVHFyqm0g+T4OGdP0h0+g2mvWYFvsfbKcf5IzN62W9R1Sw66KmFMQrpnG/inTyxdU9aUUJCXUk3YzW6/IpOmnF/WLLDij/wDbwb8Q6d9Z0/TSwbHEKklAbbnveY8k+UmaMMeLTOWmmaRph7xkfxxlfT5FQQqe4tv2xo+dW248kjisWh0paWa2BC/Stdji2a6VG/0Z/VlJK0I+B/3HCtbO7XVA81XmsM6RpU0egIsb6tr7XmRrtQCwFkAt7UP2yidIxS3PRWHJ+oiz5/8AzKoJL166jUBWQXQ7AccHBNVqAzFWZeOAT/n8ZldV17RRCOOShwfnE4cjRjbig7rHVIi7BWWwKsdyM5Lqc35mS1FD/GsE1Or5baxPzWDxaopIHPIr3zVjxcdglkT0S9F5GIFhB5IyUUJRSAdxvjCItUuqk2RRsCO7Ht+/tl2neF5tihSyAlyOwxnJoMMcWZmshWN7W6bmj4wGRebBw3U6j1ieKAODSD6ecrC62QnV6KKPvixf/wBYscQPCsxFGz7DCoJGXg0v75UZxCNoot8C8ZdTR+nsOaxezlo1YdSZAFN8fGaWjJ3ersOyvq5znotZyFI2f9Vf54bF1f8AJFY5gAp5BQA7slOLfRSM/wBN86dY2jZpDtNFlrsDlTvDHKTEDIhIII7gZZotVBrEJ0DJKdv1xEfUB9vOQkOxeEAs8VxWQqXTNKau4sO0vUgrCPWKfy7tyR3T2Kn3GU66eZtQVnleUD9DsbsYDqZJNwBAAI8G8g0r7QrElQbq75wxjXQkvl32PMCd3t4w3okhjlAs37eL98ERJJEuNGK/3vGavQOnzarVqgXj+ph/SPfH/olJ6O0/D4f1DKhHpnhr7E5uz6mDTgSTyrFHzbO1ZTpIE0qpGFpBwFA8ZV1nTLqgIWdPTIBeNv6hjSmscNGaMect9GN1cloP7NlkjZrR1awQbzK1nXo9NI/StRDLA4jHqSgbibPt3HbAOt6NodTJptDJKiLHuMak8G+w/jOcEuon1k8uukkeYgC5DZAHAGY4xUrZ6XtqNI2tVqIJNWy9NjlKRgVI/wDXfmvHbDelTwNqYklXZO71tVLv248ZgwSSr1Bl07kKUVG+48/453XStPHpNGZpZI1YMCZK5avc+cak3QJuloN1sghgaNqEg4AHtnI6yXfIR28AYbruorNO4jdfq9j3zEZt2pBbgDycJGEKZR1GY6aJvLNf7DOV12pkdjbE+9nNnrkn17QKAGc1qn+rg8ZpwwXZ2WVaK3kLE1xzkN1A85GzdWMl9JHNXmijOFNrzFpzBFGIw1F2uy2VR6p0gaKOlVu5Hc5WKYHjz5xmQdxgpUM5SHFecaRgRXtjHg0TlTknt/hnJC2NzZ5GLKwTzixqBYUpVRbncfvwMZGZ27bQD2ArK4Fs8/1XXxhqHagUncD5wsBB2cFQnI+csCGZFB7j9PwcuXYwHuBxko5IwBuYDyKxWwoeJJ9O0eq0bmOaM7gwNEVnXTagdQ00Wq2hJJlBkUcAP5r4PB/nOXXVRGvqoVXIrNKHcmnADWvgqbGSnGykXTCSCzksCUUcA++KGf6irqvpnwRlMJdjtBvcayx0o7SebrJ1RTlYS7uQNpCgdwDna/gdB+U1ErISSwBAarAziNFG80ixxKXduAoHfPQvwzoJ9Hp2SaWJTIu/b7X8/FYvXQmTaOZ/EfUteOv6hZQ6Ih2xqXNKPBHvnS6bVmLpmklLLJPINrs3Jvx9s5PrGoE/VNQDvdA21fmjmr0XVw6ZoI3tFWyrOAefjM8rbNrjGONIyfxBrxour6pTO0bycd/1Zz2n1R1OrIbcX28kqRznoD9F0DakayeUPLI+4SMoJUeftlWt0GghlGpl9MsLp0NG8eDSjVEpTtpnnsmr1+h1cipC4s3ew8jDG611DqGmKrCTHGfqIJGa3XeoQahfQ04r2JGU7DJoII+n6dpIVQmVkUm3Pez/AKZRySV0CMXKXZlS61hp3Yuy0aCf3ceHqscgNupkC1z5P3yzp+h02pjl0/VNQVlZrWFTTEfJ8H4ynqPRNPogG0uoMykfUh4ZD/rnJRumGcpeDG6lrWnkaz/GZUktk3lk5YTML84K/fk5sjFJGKbbHJNjJq48nIKKHIxKfq5xhUwlZFIBGLdZNHIKeKrjJGgLrnFGsrcmj3yqzt43ZYzCibwcsST3OFIDJEEHFlZPPOLCAOhpY9zDvk/Uu+4FVkUVTGA4sZZuDUFCAfbBYaKhIF5X355y6MJJX9qK/wCkZbGvbyo8DJPGAL2gD4FHBZ1E40K8wyqxHdGGGdPlYSj07VSaeM8jMsblNqb+3fNPp7R6gjYKnXuo7OMWQyZsvP6Z26ckC+44vIRyBpCBzQ5JwQvTWSSB4wiIxi32Acc15yVFUzrPwnHA0U2oKqZIyLtqoHOh0uj3Rl9VOYo+ajRgCV/855/0Xr+n6Xqn/MSPFHItFo1DEH7Hvhup/HPT29f8ppyzikQvYaQ137cc3xk5Rk9pHck2Q6qRp9bL+VJkVWJ4HIF+czOodTfp8emdwGlma6N/SuZuq6rrdD1OaOFmicsbNfVRw7Wwv1HXw9R1gRNJCqs1kfWwN1WLw4tWa+Vp8TVk6nvUJrJXimCBwpHBHyMztb1kldoYbOwVR/jnM9V6wNf1KScsNpP01hWin00mmZS4VjyxJ/jHWLiraJc1OTSL49UdVK+mY7JGB9Nj3vwM6vRkv09egxsHI0xcqjbbckEkn9z/ABnAah1dwVfleAV75sfgbWND+K9O0hkmMoKEcm/vhzYvjf4LDKlKmXan8no4rlDxy7jXFi8BXWerPatasLHwc7L8WaTTzxlxHGOaeh3OeeaaoJ3VjZVit4MDU42HOnBr8G1a2zHzgTKbzUmjUjcCDeAzMF/SOc1RZkn2VNXeqOQ8ceMVlj24xEEmrAGMISRmBOTDVw3nKuQfH74zPYN/4ZzDdEn+2VODd++Pvsjk9sTXQo5xxCz7Yslizjgoew5r/DG80zD7DKpJgSAP0jxlXqC7q/Gckc5ILYyIfpYD2BFZZFqpBuDeB2OBiRSPNnLfUO2iLIzqOTDPVWQepFwwyUE4MglT6ZFHIzLhlaJyeavkYVI/1iRTQPBwcQp2ab6lley555OKTqBC7e4+MAnJkQOvjgnBWlJJFfvncUc3QXNqGd6AIBwvpfSNT1PUCOEMGbsdtk5lRyBWG/sM1dL+IZOn7hpeCQRYHPbOkpV8RbTezopukHpUSxaipZHa2kYcrXgfGX/jY6c9LqBlUABQq/5D3zmf+Pa3qmpTdztJYqi/q4zc6XD6kQfVgFq+lT2W/wDXMko8PlPs3QvKuMDgApZgByT2oZt6X8N9T1Kb1i2Cr/tDt4zPdn0PUHMLUYnIXi87D8I/iOfUTPopwZZ5vpjpb48jL5sk4xuKIYYY3LjN7OY0XTppdVLHOTGsX/uHz9hm90ifSdHn9TTuw1QbYJWPFHx8Z2HXOjRzfh304x6cqyFlaMUGbz9/a84MdC1mqmj04RYIh9Uks0qn98zxyxzLbo0PD7X1VhHVNdrItcPzsu+GQblKdsjrOlnUaJup6OWORR+uMH6h/wBVZn9RdoANEHSRIiCHuyTg2l1L6Zg0bH5XwctGDSXElLIralsf1W2VgrvZOXmT1GZmAFm6HYYLNW7jzl0ZpMR4Ng/fHBIORUCrvnxikY17YRSLPZxgBtvIEg445WvY4DiQoNfjJsRXxldc85Mi14zgoZSCO+LEBQ4IxZwSHdjliqCAMigs9wMsAtrU4RSGznxkl3KQL+2JwA454849n0gfY3nHEpEYqCayUDfSVPPtiazFV15yCEAADveA5BDN9JvBWJDmuBWWSMCeMreq/wBsKC2VFyTXg422x4745+McbRRJwimj0ItH1GFkA5av5zsdPKzhg4HBrj2zD6Iq6HpGo6h6KySSAx6cMRx/ebJayb/hnSFkactrNau8r/dvt/hmPNHnM9P08/ax7/056VS2oko3bmr856t+Cfw7pOjw/mpvq1/pW8hPEQI7D5+c85/D3R5+oalZHHp6SNg0srmgBfj3P2zf6l+J20b6nSxuZIJXux3A8Xg9SpTXtwE9MoRvJP8A4a/UPxSun1x9ff8Ali2ykbxmd+L5dK3SVlgk4kZaHmucxOoHTajQvLIpjPdCe5OYcur1EyJFLIWjTsDnYvTrTXgGb1Dja/SYPHbnHViG57ZBCLB+MvOlkMfqCqq6vnNjpGJWylnA48ZSWrvzjklbOUt9XPznCsmrGzRyTHgV5ytOMsvfwoJPsMIFZEE3yMkv6jxkf0mjd+bx0az++AI5HOObBrH22fGSKkUKwWOkQGLLQALxZ1hojCo3c+Djt9LH7YoQGfvjzjZKADd4UKygk3k1NKQPI5y0IjANdfGVsvkecItDEnYL84wPc5MxgqDyTxlYoWvjvxgOESAbJyffmwcqYihxzVY91x8YQicLlbcVkm7VjmNyP0N8Gs66Fqyenl2FdwDKpvaTxhXV9YOoan1wuw7QCg7L8D4wAKVP1fxiJ7EHnF4q7G5tR4mvquqy6hYodNvihjQKEu8BIKyB5FsXZDHvkoBW1h3HJHxjtJvO09r71gUUuh+Tltl2u1X5oRhowhUnsTz+2C7B7ZfI25Awokd8rUqx4OMlSoWVt2xRRjeCe15ptJH6QBIYV3Hti0+nWdY9OKG/+r2zsNP0PQdK0jR6gJK7ry59/PB7Zmy5oxpM1YcEpJtHnepj5/s+xwXmyO2bHVUii1MghJ9PwD4OZwgaWULGOW4By8ZWrZmnBqVIHJPbzm90gLpEJIDSMLa/AwDV9Mk0zAqwZlFt8ZBp220asjvizqa0Pjftytj9Wljm1O6NCnvx3wZRQsHG+qVr5JH8ZcqUnbnGSpUTk+TsitsPnL1Qkcn+MgornblsbX3OBjRK9h55OLLt3fjFgGpAaH6uRx8Zc6XtFD2BvBxYPBqsJjZWTaaB+TjkhvTNXeK1CkEUfH2xpC6fS5q+R7ZUzFiBY4zjmWxsGagpJ8Y0qAW185KKvTs8H3HfKtSW3c8Cs4PgreztrGI88nEpsDjJEccecYXsL6dpRITK7quw8BhdnD5tVqo32HUIFrhkHGZ+mmEI2FgR8e+PNIGHNd+K8ZJq3stFpR0BTSs7tdd/bKwa5y6RRuJrzlclDsMqtEGvISsoGnUL+qqyJnZl5HPvgqkjH3c1nHci5HKnvd98YWz0LJvgDKsu00jR6mOQVuVgeRneALb2dPod/SU/MaqL6HWgb5XjsR4yXUeu6ebTFNMsoO3ljzzgXUuqP1FfSO1Igb2gc/zmVLKFpVoZnWK3ykbHm4fGHRCTUPJw45vgnDenyiKVZDRKjz275mSfVKB75ZHJUbc0fbLNWqM8ZUw7W6tjJId4O42RgLTEpVAYOXJayecVk5yikCeRyZr9GiWRZGdFauAG7ZMaVJJn2sEAPgXeDaOQRw7b47nJ+q0ZJjJ9x98m07LRceKsrnDwTsh+pR5rK0NFiDk55d6Fmb6z4wYO1WMZbEbV6Ct49xiwUMTiw0dY4NPZIOSRuRZFHuTlV3xVVkmG40TQ741CXQa5EkOyrI5U4IAWbt9Q75dp5FO3v9I7AZVqg0eoYr5Ng+4OcgyJBpaAUAAY0lMp3n6vJxNKaAJq/jISbSO/OcAqRyPOOzG7x2UHkDgZKEIXuSwtYQUVWRTDJ+oCOe+KSifoSh8Yo4t3df3zjtjCQ+7HGfkcisJTSM36Df7ZbpdOElYzxhlo0D4OBySG4NmeF4xtpvNxNLppdJKkZIkP1IhUWCPY5jHcpK1nRlyBPG4ECDjoSrAjJjtk1FKeOfthEqwvRadtSjl5TGqi7K3Zy3XdNjgRXj1SStVlSK/jAE9RVJYNt8/OVGaRgFLEgdhi077K8oqNNbJMKbdeRlIPI980NFoPVdvzO5QDXB7mson04WRokG6mNH3zuSA4OrAsdRfGbI6MYdMJdRYYi6HjMuaP0pdvce+cpJ9CyxyjtkWJHY8ecu0t7jZOVqjSGlF4wtTXIrCzothbw+pqljX+oWcOeDRxKQFvjv5zK30wqycKkcbAGPfucm0y8JKmUbVBNKavjFkGdgxF3WLGEtEW96yDNVjveT8VkX5vGRNlsMltfY/GESAyxghOU8D2wNGAY+xwyGXkge9gnA7DH8BmB5JXg43JoHjLZ0prBpT4wYhgBd0cKA9OgiNB6ZY0b7XkyNqilq8hB9X/AJ8ZcwBG0HnycFlEhKCea+2WiNlo7eMpD2QE8e+SeV9wH9PnFHVBUMn1/SPveXMw7nm++DonCsB++SZXHHe+bxGVV0NqLWItFxIpsViWbTaobpY13eDVfzjo9qTRoZS+nBcsnG7kr7YV/YrtdF8Z6fGWb8uCy9gTd4RDrk2X6aKB2AXM06Of0nkCgKBZNjBhIydyecPFMPuyj4o1NRqUlJEq/Y5nNpllkHpsgPhSayqSQsQd2R3EEH2wqNEpTUntGvqJnYIijc6qAa5s+TlvSNKU1ay6hWULyCQeD85T0NnGoWUXQO0fvnTvIzwoiD+0cb3IHYeP5yGSXHRpxRU2mZPV9Wz/AEKKWu1ZzeqLN38HOj6jDMEto7Wu/wDvnP6oUaYVftlMNUS9Sm5bBo2ZTamsslf1CGIANc/OUgVkjx83lzIKxx8ZbFE0n0qLoZSvezyMP0BCrKr8AjviS6KQVsGK7SQaxZOfY0h2gUOBiwWc4qyv9DAe+QJ5NYsWOhGQbjtlkcjL2PJ4xYsLAF2H05Y8lCf4xhtlK7hQ9h9sWLFKLZeI0UAkd+O+V+moBar54+MWLEXZUiKRmbveJgK47YsWEHgM0g9QV2HxlmooBUXvfJxYsV9ll9ShSdhLc8+MuVQDQ/nFizmKgl2WPSEFbDk5z8lbq5xYs7H5G9T4IFQTQ4wrQRJLqQjrYAxYsq+jLH7I3oUWoEjGxQ90BXcZpQahYnlYKTVKAfjFizDLfZ6MNdDv6epb/mQzgC9v9I/bOW6zAsc0qoKCHFiymH70Z830syR3x274sWamYiUYsge5yyZylxr2xYsAy6KC5xYsWGhUz//Z"/>
          <p:cNvSpPr>
            <a:spLocks noChangeAspect="1" noChangeArrowheads="1"/>
          </p:cNvSpPr>
          <p:nvPr/>
        </p:nvSpPr>
        <p:spPr bwMode="auto">
          <a:xfrm>
            <a:off x="82550" y="-1050925"/>
            <a:ext cx="2019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9467" name="Picture 15" descr="http://lh6.ggpht.com/_d8Mt9NBFSAA/ShXHcGK4BwI/AAAAAAAACMI/Ow6ZTda4HNU/Ascension%20del%20Se%C3%B1or%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182938"/>
            <a:ext cx="4764088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7408863" y="1128713"/>
            <a:ext cx="403225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confesamos en este artículo del Credo que Cristo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«está sentado a la derecha del Padre»,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referimos con esta expresión a «la gloria y el honor de la divinidad de Nuestro Señor que está sentado junto al Padre después de que se encarnó y de que su carne fue glorificada».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96D61-F9EA-4704-901C-2A96ED114F0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8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060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://www.parroquiadesanbenito.com/wp-content/uploads/2010/05/ascenci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12813"/>
            <a:ext cx="5459412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9625" y="1847850"/>
            <a:ext cx="10298113" cy="7056438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11: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Resurrección, ascensión  y  segunda venida  de  </a:t>
            </a:r>
            <a:r>
              <a:rPr lang="es-ES" sz="5000" b="1" cap="all" dirty="0" err="1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jesucristo</a:t>
            </a: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Antonio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Ducay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66077-F61A-4428-A47B-E6C34101E08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4752975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 Ascensión termina la misión de Cristo, su envío entre nosotros en carne humana para obrar la salvación.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 necesario que, tras su Resurrección, Cristo continuase su presencia entre nosotros, para manifestar su vida nueva y completar la formación de los discípulos.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presencia terminará el día de la Ascensión. 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58AFE-9DFE-4D95-974B-1ABDE42D042E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941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900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4" descr="http://t3.gstatic.com/images?q=tbn:ANd9GcRMA7jxggw8JEAGlJvtvTYO283I_a9OD07KIDOdnpij8EORDjN1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984250"/>
            <a:ext cx="4681538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616700" y="912813"/>
            <a:ext cx="525780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embargo, aunque Jesús vuelve al cielo con el Padre, se queda entre nosotros de varios modos, y principalmente en modo sacramental, por la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Eucaristía.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Ascensión es signo de la nueva situación de Jesús.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Sube al trono del Padre para compartirlo, no sólo como Hijo eterno de Dios, sino también en cuanto verdadero hombre, vencedor del pecado y de la muerte.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CB04A-1E67-4683-8068-7CBA4F2376A8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4402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880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4" descr="http://dimeunapalabra.marianistas.org/wp-content/uploads/2009/05/05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486727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1647825" y="912813"/>
            <a:ext cx="568960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gloria que había recibido físicamente con la Resurrección se completa ahora con su pública entronización en los cielos como Soberano de la creación, junto al Padre.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recibe el homenaje y la alabanza de los habitantes del cielo.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Puesto que Cristo vino al mundo para redimirnos del pecado y conducirnos a la perfecta comunión con Dios,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Ascensión de Jesús inaugura la entrada en el cielo de la humanidad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8765A-CF5C-411F-9B93-8978F1E3FC54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664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1" descr="http://www.crossroadsinitiative.com/pics/ascension%20of%20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30038"/>
          <a:stretch>
            <a:fillRect/>
          </a:stretch>
        </p:blipFill>
        <p:spPr bwMode="auto">
          <a:xfrm>
            <a:off x="7315200" y="984250"/>
            <a:ext cx="4414838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8639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6040438" y="912813"/>
            <a:ext cx="5834062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es la Cabeza sobrenatural de los hombres, como Adán lo fue en el orden de la naturaleza.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Puesto que la Cabeza está en el cielo, también nosotros, sus miembros, tenemos la posibilidad real de alcanzarlo.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aún, Él ha ido para prepararnos un lugar.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Sentado a la derecha del Padre, Jesús continúa su ministerio de Mediador universal de la salvación.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4CC40-6E3E-43D3-B8D2-DE9D320FE3AD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1448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68167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 descr="http://www.divvol.org/santoral/img/ascension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r="17778"/>
          <a:stretch>
            <a:fillRect/>
          </a:stretch>
        </p:blipFill>
        <p:spPr bwMode="auto">
          <a:xfrm>
            <a:off x="1501775" y="912813"/>
            <a:ext cx="4322763" cy="77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511175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132: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«El Señor reina con su humanidad en la gloria eterna de Hijo de Dios, intercede incesantemente ante el Padre en favor nuestro, nos envía su Espíritu y nos da la esperanza de llegar un día junto a Él, al lugar que nos tiene preparado»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Diez días después de su Ascensión al cielo,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Jesús envió el Espíritu Santo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los discípulos conforme a su promesa.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F4B6D-377A-4BE5-B77A-6C413A81984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2560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1448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2" descr="http://2.bp.blogspot.com/_SXeW4MNjjL0/Shrz85eS5SI/AAAAAAAAD7M/xplEyDx5UG8/s320/Ascen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955675"/>
            <a:ext cx="42481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532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 descr="http://webcatolicodejavier.org/espiritusan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384925"/>
            <a:ext cx="30956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1504950" y="839788"/>
            <a:ext cx="489585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Después de la Ascensión del Señor y de la venida del Espíritu Santo en Pentecostés,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Santísima Virgen María fue llevada en cuerpo y alma a los cielos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pues convenía que la Madre de Dios, que había llevado a Dios en su seno, no sufriera la corrupción del sepulcro, a imitación de su Hijo.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celebra la fiesta de la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Asunción de la Virgen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día 15 de agosto.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CB70C-031B-416D-9F27-80A1F1E169D0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821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http://www.koelner-dom.de/typo3temp/pics/bc3dc91a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1128713"/>
            <a:ext cx="3824287" cy="750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6616700" y="1057275"/>
            <a:ext cx="5329238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Catecismo,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966: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Asunción de la Santísima Virgen constituye una participación singular en la Resurrección de su Hijo y una anticipación de la resurrección de los demás cristianos»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Exaltación gloriosa de Cristo: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alienta a vivir con la mirada puesta en la gloria del Cielo; recordando que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tenemos aquí ciudad permanente (Hb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13, 14), y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8E52-D687-43FB-B9B7-DF8775C8477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060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6461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949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2" descr="http://personal.us.es/alporu/Images/patrimonio/pintura/rtblo_1560_asun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4919663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467995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el deseo de santificar las realidades humanas;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impulsa a vivir de fe, pues nos sabemos acompañados por Jesucristo, que nos conoce y ama desde el cielo, y que nos da sin cesar la gracia de su Espíritu.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 fuerza de Dios podemos realizar la labor apostólica que nos ha encomendado: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36E1A-DA01-42EC-AF0A-14EA251FF325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713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 descr="http://stlouisreview.com/sites/default/files/article-images/137252/Ascnesion0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055688"/>
            <a:ext cx="5132387" cy="75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600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7696200" y="912813"/>
            <a:ext cx="4249738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llevarle a todas las almas y ponerle en la cumbre de todas las actividades humanas, para que su Reino sea una realidad.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 Él nos acompaña siempre desde el Sagrario.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11B32-4505-4D12-B3F5-6F8C8E6F5092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2970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008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 descr="http://forosdelavirgen.org/wp-content/uploads/2010/05/creencia-catolica-sobre-la-ascens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4737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http://t2.gstatic.com/images?q=tbn:ANd9GcScYnEYLqXWhpZAiSLjeMbfcnnt8aLDoVNTKHfKyy784w88F4fH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448300"/>
            <a:ext cx="34559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 descr="http://t2.gstatic.com/images?q=tbn:ANd9GcQnKWJr4ps1QyjkmObUlrfyIEa_eDCAFb4RH7gL7rpo9gxmS0aW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4349"/>
          <a:stretch>
            <a:fillRect/>
          </a:stretch>
        </p:blipFill>
        <p:spPr bwMode="auto">
          <a:xfrm>
            <a:off x="2297113" y="6313488"/>
            <a:ext cx="15113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5" descr="http://t1.gstatic.com/images?q=tbn:ANd9GcT2lZ4qRQ0k3AOxX8EhiDot5luZm_CJSfirzfVoc6tdzpj3iVzv0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6313488"/>
            <a:ext cx="18907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574800" y="1039813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5. </a:t>
            </a:r>
            <a:r>
              <a:rPr lang="es-ES_tradnl" sz="5000" b="1" i="1" dirty="0" smtClean="0">
                <a:solidFill>
                  <a:srgbClr val="FFFF00"/>
                </a:solidFill>
              </a:rPr>
              <a:t>La segunda venida del Señor: </a:t>
            </a:r>
            <a:br>
              <a:rPr lang="es-ES_tradnl" sz="5000" b="1" i="1" dirty="0" smtClean="0">
                <a:solidFill>
                  <a:srgbClr val="FFFF00"/>
                </a:solidFill>
              </a:rPr>
            </a:br>
            <a:r>
              <a:rPr lang="es-ES_tradnl" sz="5000" b="1" i="1" dirty="0" smtClean="0">
                <a:solidFill>
                  <a:srgbClr val="FFFF00"/>
                </a:solidFill>
              </a:rPr>
              <a:t>“Desde allí ha de venir a juzgar </a:t>
            </a:r>
            <a:br>
              <a:rPr lang="es-ES_tradnl" sz="5000" b="1" i="1" dirty="0" smtClean="0">
                <a:solidFill>
                  <a:srgbClr val="FFFF00"/>
                </a:solidFill>
              </a:rPr>
            </a:br>
            <a:r>
              <a:rPr lang="es-ES_tradnl" sz="5000" b="1" i="1" dirty="0" smtClean="0">
                <a:solidFill>
                  <a:srgbClr val="FFFF00"/>
                </a:solidFill>
              </a:rPr>
              <a:t>a los vivos y a los muertos”.</a:t>
            </a:r>
            <a:endParaRPr lang="es-AR" sz="5000" b="1" i="1" dirty="0">
              <a:solidFill>
                <a:srgbClr val="FFFF00"/>
              </a:solidFill>
            </a:endParaRPr>
          </a:p>
        </p:txBody>
      </p:sp>
      <p:sp>
        <p:nvSpPr>
          <p:cNvPr id="30727" name="9 Marcador de contenido"/>
          <p:cNvSpPr>
            <a:spLocks noGrp="1"/>
          </p:cNvSpPr>
          <p:nvPr>
            <p:ph idx="1"/>
          </p:nvPr>
        </p:nvSpPr>
        <p:spPr>
          <a:xfrm>
            <a:off x="1647825" y="3001963"/>
            <a:ext cx="5616575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Cristo Señor es Rey del universo, pero todavía no le están sometidas todas las cosas de este mundo.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Concede tiempo a los hombres para probar su amor y su fidelidad.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embargo, al final de los tiempos tendrá lugar su triunfo definitivo, cuando el Señor aparecerá con “gran poder y majestad” 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0ECF-42F0-4EB9-9789-455CA5A03DAA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071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3768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6" descr="http://lh5.ggpht.com/_ILROyMn3F9I/STHBlL3T7iI/AAAAAAAACKY/MN1MQRUvnWw/_adviento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071813"/>
            <a:ext cx="44783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672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752475"/>
            <a:ext cx="10729913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 Cristo fue sepultado y </a:t>
            </a:r>
            <a:br>
              <a:rPr lang="es-ES" sz="5000" b="1" i="1" cap="small" dirty="0" smtClean="0">
                <a:solidFill>
                  <a:srgbClr val="FFFF00"/>
                </a:solidFill>
              </a:rPr>
            </a:br>
            <a:r>
              <a:rPr lang="es-ES" sz="5000" b="1" i="1" cap="small" dirty="0" smtClean="0">
                <a:solidFill>
                  <a:srgbClr val="FFFF00"/>
                </a:solidFill>
              </a:rPr>
              <a:t>     descendió a los infiernos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503363" y="3073400"/>
            <a:ext cx="3602037" cy="51831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 padecer y morir, el cuerpo de Cristo fue sepultado en un sepulcro nuevo, no lejos del lugar donde le habían crucificado.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alma, en cambio,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descendió a los infiernos. </a:t>
            </a: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E3EE1-FA1F-4423-B365-669A3479544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965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0765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http://t1.gstatic.com/images?q=tbn:ANd9GcTMQYpEBES_sK43DJ2Pw7qSCe9J7_kX11XLaVs57Xg88wGsYVOZ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9259" r="7974" b="14815"/>
          <a:stretch>
            <a:fillRect/>
          </a:stretch>
        </p:blipFill>
        <p:spPr bwMode="auto">
          <a:xfrm>
            <a:off x="5392738" y="3360738"/>
            <a:ext cx="63373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13 CuadroTexto"/>
          <p:cNvSpPr txBox="1">
            <a:spLocks noChangeArrowheads="1"/>
          </p:cNvSpPr>
          <p:nvPr/>
        </p:nvSpPr>
        <p:spPr bwMode="auto">
          <a:xfrm>
            <a:off x="6738938" y="7537450"/>
            <a:ext cx="326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600">
                <a:solidFill>
                  <a:schemeClr val="bg1"/>
                </a:solidFill>
              </a:rPr>
              <a:t>Santo sepulcro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6113463" y="1057275"/>
            <a:ext cx="5111750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no ha revelado el tiempo de su segunda venida, pero nos anima a estar siempre vigilantes y nos advierte que antes de esta segunda venida o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parusía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habrá un último asalto del diablo con grandes calamidades y otras señales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24, 20-30;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Catecismo,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674-675).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Señor vendrá entonces como Supremo Juez Misericordioso para juzgar a vivos y muertos: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DF23-27E2-46C4-ACD4-ABCE6E7F41FE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175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6605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s-AR" sz="1600">
                <a:latin typeface="Tahoma" pitchFamily="34" charset="0"/>
                <a:cs typeface="Calibri" pitchFamily="34" charset="0"/>
              </a:rPr>
              <a:t>&lt;img heigth="1" width="1" border="0" src="http://imgbbb.net/t.php?id=14606270"&gt;</a:t>
            </a:r>
            <a:endParaRPr lang="es-AR"/>
          </a:p>
        </p:txBody>
      </p:sp>
      <p:pic>
        <p:nvPicPr>
          <p:cNvPr id="31755" name="Picture 12" descr="http://t3.gstatic.com/images?q=tbn:ANd9GcTsrGyueMIzmLaXfs2FE6qK8dQGdVdH9Dl0fD6BFXPAJX5CC6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4267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AutoShape 14" descr="data:image/jpg;base64,/9j/4AAQSkZJRgABAQAAAQABAAD/2wCEAAkGBhQSERUTExQWFRQWGSAaGRgXGBwcIBsXHCIgHh8iGxscHSYgHRonHB4cIy8gJCcpLCwsGSUxNTAqNSYrLCkBCQoKDgwOGg8PGiwkHyIsKSwsLSwsLCwpLCwsLCksLCwsLCwsLCwsLCwpKSkpLCwsKSwsLCkpLCwsKSwpKSwpLP/AABEIAKUAdgMBIgACEQEDEQH/xAAbAAACAwEBAQAAAAAAAAAAAAAFBgADBAcBAv/EADgQAAEDAgUCBAQFAwQDAQAAAAECAxEAIQQFEjFBUWEGEyJxMoGRoSNCscHRB1LwFGJy4RUz8YL/xAAaAQACAwEBAAAAAAAAAAAAAAADBAECBQAG/8QAJxEAAgICAgAGAgMBAAAAAAAAAQIAEQMhEjEEEyIyQVEzYXGBkSP/2gAMAwEAAhEDEQA/AEHFsJU6uQfjUZPPqPWrk5amNh1msmc41aVeqIUpUFMExqP396iGHitpkq1a0lUH8sTv3gTQgRGDjYfE2uPIbQrUoRvA3+VDGXluqhCYk/59qxKOtQQDbuPaR9qL5etKSVIkEC8yQOOKrkcgahExgnYgbF4IoWUr+KayPsQb8U3Zjl6FpKwr8SJO5Ee3HvQVeFAgKvOwHc81XHk5dyXxkfEFJSYkE/KiWFIACiZV7c+9VKa0qI2BuJEWuP5r4S4QQKIdyF9Jmp+6T13tv9elDywVbAwPtV7q7wLEdv4r6QpWwi/auGpZwW6lfkKOyRaqX8MoE9RvHStiypN7EdjzWpbja0STCjuBb77VPKuoIY2PcCtjqKK4bAaYkm9rRzXqcsGjzEhSk83v8o3oicrhKSFAq6AxpNuCaryE7yz8QWrDaD6ue1StzmHLh0zJTuOB86lVLD7huB+oWIS82Q2UhQUUyQASoGYH880GzDC4hIU6YSE7lJ+InfbfvW9GNbww1KIeK50elPpTfgzBM35tS/jszcdsVekbJFh9BahIh5a6hncFRfc8W76gu1xJ6XrVgsUqYTsdxeCO/tQ5/DKTYwJvRjAMEtpKQJPJimGWxqLK3q3K8XiyISCRwTO5H6Co7jgUBJ3GxJ5H71tRkySNS1KNzaK3seH0gwE9CTvbmSbJtXeUALbUk+IJJ47i4wyXFXkiI2q5eWKCdSErN7mP0j96M4rCBx0NMGRCUhQsFOm64PQC0jhNMuGydtkBC3gtSQbgj1EbwAdh7T3qPPxAUZQ48l3ObHBOIMrbUkf7gRWvCkEzIEdePn1royckK4AlSCY6jT0vzSrnfhPTdmUpj4d79qraP7TCpkKe4RaU+ktlMkHeO9uelU4VhSrJE9v1qt9tSfSoaTv/AJ9K+sM4Um282q9cRKhg5FwwwpyUtpmdtANj1ntVmelaYbcT60gCZ5AvEflP7UbwOVpLIxEguKACQFpBCiINu0z71rxWMwgSlRGt0C+u5Ch22pI5Dy6mgMa8YsZdlzyx6RA5JOm/z3qUQxviLzwNU24EfoKlTbn4nEL9xPWfUR3P71cwgEKM3FwOprU7k6vNSlN9RPTi9W4nChpRTM+kEe53pwuLqZYDBOcxvoKiLgH3ptyppIbTJEaRI3pYCOU7C80w5Qz+GDvNu8zRseoFzZjTlGVNpHm4laUINxJAKhxE3096xZrmqsc8MPhipOGH/sWlJAgXgH+48VX4lyJ91LYTKy2gDRYEWkwYEj+KTWcUWjqSooUO5BCh25rOZjlYkH+JoIgxqNR2z7KcOzhDpQddkoUSSoKO5J7JmDHSllvw+hxpxzUAlv4lqtKz+UTEmKP4n+oCX8I62prQ4pOnUFBSSoxJ0kSmROxsa9wHiZDeXpaW3qOo6jA3B9Kj1t+lBxh0X1d3CaboTT/TPGFtpQWtKAlz8NKlJTP9wEwTeLU5Znl6HkSgDUAZTt9K40xny0qcKka9SiqTAI+s7x9aZ/B3jVQ1eZ8CYTMzEzB9rVbLiYW6/wCQIIOpVnmWoUSFD1N+ojnv9OlK7JOuABeB7zsCeB1NO2dYgf6nXYpUAf8AkFCCfnS3jcqLKz5Ymfyz12j6CtAA5MIYQSMqOQZvOXNqbAXphNiREk9uYP8AFLjq/wAo9IHH/ftWoOFsJJ3IAUSbaif2qrEYYKV6BJJiRSyaO43k9s8w2HC06l2TMf8A6A6+1SmzCZdhm0BCtajuSk/ttUrmygmWRDUAZjhihalJXKkkQY2Kp6cUMxuK1uCU6SISR7TNHMN4bxC1FRgkGdHUC4k8Vqy9lvEOLC0BLrcXMc23HeqhwN9xdsZK8eri5E2AOk3sJpy8Ku6sPISCthalztKSJ9XYGhGGQFKWoSE7b9+O1PPh1hthCIaKlONla4IvJgap2tx0q5zHgTAjAARuB8yzQodKVOOodKNW8gnqkcDtaiLvh1jGNpUUAOLSDqAgyR2tegGbYRQQr0ICfMGtQkqTpsArkg2gjeNqowOaO4codS6VNtOJS42TP4cxKZ7Ui2MtRQ0Y9dXfUCpyYNuRMp2I6H/7TE6yGWQFysflFrD+arwsPPlCyA44QsnYer1T+o9780cxPh9ZaU65dCRBSDffcQenHWpyM1gNCIFC2IkZgvzUWASU+mY44k19+CcvU4XUpiRpVftI49604zJwZDRUkFOo6jNjwI3I5j717lmFawqlHznFkixQNIuOpM80ymQKNRfJjLGWrLimgh2EvokpA5QOI4IvbvWrG41oIAUlSndI1CYAgQL+0UFW/wCc6ktAoQgySSB7+5+9HsZhtVuIBj2Ap3CxGM/EUyKPMA7iqrCqdCQbavgEXURvb+3e9bH0JbV6FkgRcCPi3tWxpkuvLQANRT6SfypANtQtJiRVWIYabBCnkrcABttPuRxSzG2oRrZFnuG/C61OuKbVpWAiU+kAgAxcfOpQ/L8ctJLqFIS4QEni1yd+SYqUuRuHUtXcY/CiQpTqwq5ABA4+KPnSpqdbdxLqklMn4inSOYgHnY0dwGdN4FKzplTmnVB2ImDfsr7UP8Q+NPPSEhKCJmCf260PGCWNDudkA+TMuTIhAMi/6nt1pjwealmFi4CUpiPy7z7UrNrccZ1nShsKhWncm0D2itaWSiFKEa4MG4CeIHAo7i0qL4yPM/qMGPYbxCS42ohZuUjZXImdo60r43CKZw/lHdca79SNInt/NR3MSkq0G2xEWg7g1jczc4hzSREDUYG5T8IHzM1TGhuoy/FRZhnwbgg9jGyTENme5QSn+Kd81nQGUBLgVAJ2tM3G07Ui+FkeW+pK5Ck7lJunVe52B96asJ4hQ2dPm6ymY0yoxz6Ui/uTaqZ1LPqDx0q7gHO8hDboiNISTpTNvek0LhyxF7R0M23romNzpOJWtLQdWrTC9kBI3AkhUnn2oHjfC6GhJ1HSJB1g6T9L37UXCOPulcpDDUyBfmAKEAncdCN61+KnFeWkCBrKWvlAk+5sPrQjC4rQpNwZvEGxJII/Srs3fU75Qbg6JUZ4Mjf6mj2UXj+4NF5MW/U+xiUsFKCAFaY1EgRE+qYkm5tWvwb4cGLdcU4QlttQUqxlUSYniYm01d/49gKQtbgWtShLari+9h0F79KKeIGlNtBbS9KVLCSEHSIgxIFKNlr0r8xoYr7gbOlIBF4JJsU/cTsO1Sg2ZoU4u2rbvMbb15V0xjjtpDMQaAmjxHgnAlRetAGmIv70JytuSkdQSZ6j/wCU3eOn1FkkJBSVQTvaljKzCVLtOwgXkxP2omJrxwOZfXUcvDuXpWkuOz5SDZIkBS+sjgfU/I0UzLKw4qwEJHCl/MbzasOQZl+ClI6GLbKNiSKLYDHls6VCesDr3p/HipQauZ7uQx3UXcdkWtClNCCm2g8H3N4nYmk7BlTTySpJBkD2PX612Z7LGHQZjUdoMGlHxFgW0kD45IAJ4JvuInb71WkN1owvmOaDbE+sgwgcbckSjVaBYAb6ibrJVyonY22oa9hSXllJSlu0BJsTzKjxa4EDtTd4ZwgXhdSudRgWE7gBItaue5gvz3yySQNW99h0SN1Hj3pFcnJ6EbKUtmPngVppZcYQAEpRK1Aka1KI6mY/Whf9SFJQ622gQpCT2gAgzP8Am9b/AATlBwritSviASAdhpMwOeRS347eUnGqWtRkCNzAnaO1poYAbNU7YS4IweGLj4CoJJEm9jafc1tzXK0pcXpWSkk7CLTffvVnhdgKIV+YSok/5vRJ5KVLA0lV5IAm38VoEDgS0VRiHoRbyhsNvIU4Y9Xyja5632p5yLGh95ckeS2I0nlR5n2oHnOZYaFJCJ0bAiCTI1Ed4+1CMJjUhsqbcLTkxpTsekjms7InPc08bACp0HF5zh2YCwQswQEoklP/AF+9Shv9PGypx1bqFKUUphSk7CTIBV3jbpXlL8AuiZBefDYW5gloUggjYkC5v+lqU8nw6SnQsEkrMj5CO9P2AzFLjSxMBNp99/0pGxzIGIjcb2Mfei4mJtZGRQKMOYAlpmEWJ9I9iaMYvDB5AVJCjvGwPMxQXB6SgAHaPlRBKkwsSbwbdevevRYvxgrMLJ7zcscKWoDAuBB5k+5O1ZWMIQpKVCUmBcc8EcW4oxkGCSTBAUNMkweTYXEJ2rPmOJbL2kKSI20yb8fMTVVPG1/2SdkGVjxC3h8AU6vxCkyOQSZPtG1IWDc0Oeeu9/SAd1Kv9qvzzBLS4rzhCiZ3teq//FpbAUnUYME3jbjtWTiQCzNLK1gATqfhB4vMoWuAYJAA2E8ncqgbmkHx20H8bpKolQQFcBR2nt1pr8FZmlrAuOqIGlux6ySBPc9KSGsOpbwdeQvQFhSrdTPPtQUFZSfqXJ9FfcYcky84cFDka02kXEG9uo71clAShYQtYG5EJBPS/vUeeQHFBtaVhSZEK2M2MEyEmb2gRXyrJw4lSWlFa7FRkFJ2kkzAAvfpai5/EA4gvyZGDDTlj1FN+60q9R0kFRAmIP36V9NBxpSSlJhRlMo5N7fTimXE5YEgBBQFE6dUExEmQJge+9fTmcqlOlQbShIHqTAjiP8AcTueaXGUkUBGeAXdxdzXO8QXdS1KSYAgSIHSJ6/tUrHn2ZKcd9QhQsQBH61KcRLHUUbLRoGNuSOCVJSSrUJNum/uSDQXxUx5OJQkXGgbmLlRF/oKavA+G0slyJJ9I7R/Jn6UuOZQrF4531pSAqJmTfgDp3pQEeYT9Qx5FBNi8GhtgLEh0AE+kwQTYA7favtp5JIVMg/lIP6da8zDArBThnFBJsG1a9zey42ngiYt1q7GfhJKHFtakxYL1RB2NvtNqZ8Ln8o99wXicPmCx8Qlis3VhcOFQmHT6fmLbb6RFYPDmE85SXrhJ+CTvxqI6SdqozXLPOw7DXmx5WqDxKlT7wAT9AeaJ5dmLSEoRMaAAZ21C1iOJFSc7FCAe4LyQGBlfiPIhiHWW0gyi7i5sBcgf8ifpaiqcvQDZoQgWO5JP7+9asszBBkoIkKJg/r3EGiWGzwIMeVqgWAM/QUBBQomGY2dCA8wy4rwRASoKBBCZFoM367/AGisuaY46Ay215gWDrUuJJ4gzbk005grCkFwlxIMSkem0zFxYT86VfEGPCSEoSFa5gJEWi5HXfc9agAgmRdiJmcuJadw6wStkNhtcchKjqFukj3opnvjphKQjCwbCToKb95F/wBKx5/4SUGELDgCQo6gbm4mR29O3WhmD8Khx1CAqEkD5mJJParlcY9/YhKc7TqNWWsOKYDqiNASk2FyIvH6fOhmOxiUsMKMypWpRjgSRvzeKLZ7mKm8OGQ2pKUAI1JumAOu9I+Gw6ltqKlWSbAnnt8qphrv9zsl6mZ7Ela1LG5P+b1KrSkm3ToOO9e1oxSdG8J4pScE4qx0qOn3sTPzpdyzKcQrW+J06woiFSsCFHTHY0zZNgdGXrCvQFa1pn+yBE+8VqbzLyng2oBKADoVPxAcdARashnIZis0FUEAQVmOe4VSXVfCp1IuoaoIFrRII4iIoR4axCHTK29arBybk/7/AJ2BG8wa2+JkMumUgA7ynYna9ZWMvU0ApBiLggpv2N9qlSChH3LFDyuNzXhpCf8A0q0GNRaV60k9CCZF7ekitTOXYXGYZRShTSwSFJ1aihY7gCUmxB5mlDC58GMS2VlamXRJWVElJ2UPYHg8GabM18MBpf8AqGFklwpM6t/+UWKTaiY3OI+vYgciB/bowW74cdRHlrChBmRBH3Or6VidL2FMu2mIWmZjgR+vtT1g1IxDYWkkFPpUBulXIPyuDyKtdYCkqQoShXHttHSnxjVhYiZdhoznjXiDFLkJGsG8kD9Y3on4ayt0ueY56VwICgSRPX3piwGSMoNkqvsDcCrVNgLsYIF9vlUriA7nNk+oveKk2S2QAFEXjee3aT9ax5rhUYZaVNAKFoSDB2vFqZMc0V6EwFFc6lHcJF4FB80eOFxGlUqSQCkSAduKzPFn/rqaPhvx0YM8Q+IpZDYlDigAoECY6HV/0KUcz0QEtkkkgSfl09qZMwxKHnVqUmFufAgKWT7pv8r2vWEeCMStA0oCSCSApUKVzU4aXvUjJRizhlwVCYP7VKIs5BqdWlf4ak7g7zUpzzFMW4sOo95pjU4WELS6WXQoKkzpmPgnbfY7/KlgYv8A1eISlapAQoJj03EEHm5TE+1HsuzUpBT8UkRJsTfg7VXmWSPOPoW20JA3SQALyZ+tJgBbjC3cWHMW6sKbUQENwFKSng2BPvG9eMLCfwvOGxPafejv/jW23XVG2tkabxJ2V2IkbVuyT+nzDreskkKF4i1SciAbl+LDcSxiUAqaWrU2o3IN0r/uHQDnqKbfBuYuNr/0S3G1JHGoym99xxuOkd68xv8ATAJGptwGJI1CIi/xJP3iljAP6lBZnzm7hXK2xYpPeLe1FBXIKECQbudhxS/Ih4GElQQ4ImUkgAnpCiDPSaufaiCCRB/yO1BMvJfbdYmW3UEAzMKjr0j7irshzVTyAhw6lwYMROj0qBMfEDG/ChRfCnhaGBzry9QhQYgKAiRbng80PxT/AOJ6onaR07mrGY1aDIkzAJ2/asmbelJ0yEncTT1xap6pCy63oI0oGojn1SInpFJ3jTMJxQCvUG4KRMTawPsacvCWIK2lrV/fAAAsBFv861zbxmFrxqgZJKgAOxHJ6Vjg+ZmJM0VPHHCPgR8rxJW8fUoekkCDvNdAazYJcDZ0mTE0hZNlinAABCEwAsiZ4sD8XvRseFXdQUCUrBkFWobbSJMD6VTMvJrlcbgCiJu8WeHGXVA3Lg30m8d6lbU5n5VnGSlRuVXUlRtsr9qlADONCH5Qdhspb9KlAknvG00UwaVFaG21aJQVExq2PSRM7SelSpTB2YERb8YYfU0HFwSD5YCU6QPzFXvsPl3pcy/xi9hkpS3ETpPcA9NpqVKMigoLlbNmP+d40/6HzE+kqSnvvv03pIwGXpUlSztMR78zUqVTF0YPxHSwn4cxZafCkWn0kcbgEx1IG/et2EcKsVCCWw60XYBslxPpkDvFxzNSpV1/KJy7xmMeGcJKVHkbDabGtD2GC0mQLfcVKlaqxK5l/p98OIQbhLykj2AFKnizAJXmmmABCJtvIAP2rypWOdZDU0L9J/idPyTJW0pSQkTpEGNuw7dqmPbAkwDx+lSpUn2wQg/MnpAAAHtUqVKDLif/2Q=="/>
          <p:cNvSpPr>
            <a:spLocks noChangeAspect="1" noChangeArrowheads="1"/>
          </p:cNvSpPr>
          <p:nvPr/>
        </p:nvSpPr>
        <p:spPr bwMode="auto">
          <a:xfrm>
            <a:off x="82550" y="-754063"/>
            <a:ext cx="1123950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1757" name="Picture 18" descr="http://estebandiacono.tv/365/wp-content/uploads/2009/05/juicio-fin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55838"/>
            <a:ext cx="4248150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1504950" y="912813"/>
            <a:ext cx="4391025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el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juicio universal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que los secretos de los corazones serán desvelados, así como la conducta de cada uno con Dios y con respecto al prójimo.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juicio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sancionará la sentencia que cada uno recibió después de su muerte.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hombre será colmado de vida o condenado para la eternidad, según sus obras.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AEBCD-55C2-481A-9112-5DE56DBCC9E0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pic>
        <p:nvPicPr>
          <p:cNvPr id="3277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373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5" descr="http://lacomunidad.elpais.com/blogfiles/juan-manuel-jimenez-garcia/juicio-final-sixt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4250"/>
            <a:ext cx="54371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13 CuadroTexto"/>
          <p:cNvSpPr txBox="1">
            <a:spLocks noChangeArrowheads="1"/>
          </p:cNvSpPr>
          <p:nvPr/>
        </p:nvSpPr>
        <p:spPr bwMode="auto">
          <a:xfrm>
            <a:off x="6905625" y="7177088"/>
            <a:ext cx="334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4000">
                <a:solidFill>
                  <a:srgbClr val="FFFFFF"/>
                </a:solidFill>
              </a:rPr>
              <a:t>El Juicio Final</a:t>
            </a:r>
          </a:p>
        </p:txBody>
      </p:sp>
      <p:pic>
        <p:nvPicPr>
          <p:cNvPr id="3278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672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6184900" y="984250"/>
            <a:ext cx="5472113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 se consumará el Reino de Dios, pues «Dios será todo en todos» (1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28).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juicio final los santos recibirán, públicamente, el premio merecido por el bien que hicieron.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este modo se restablecerá la justicia ya que en esta vida, muchas veces los que obran mal son alabados y los que obran bien son despreciados u olvidados.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F7125-ABBF-403C-9EB6-BB6D897D16C9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3380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021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933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juicio fin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44640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3" descr="http://4.bp.blogspot.com/_OOukQgUkYZk/THxwdBFbDeI/AAAAAAAAARc/HTGNczTvWqk/s1600/juicio-final-fray-angelic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224338"/>
            <a:ext cx="42481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1576388" y="839788"/>
            <a:ext cx="4752975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Juicio final nos empuja a la conversión: «Dios da a los hombres todavía “el tiempo favorable, el tiempo de salvación” (2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6, 2).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Inspira el santo temor de Dios.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Anuncia la “bienaventurada esperanza” de la vuelta del Señor que “vendrá para ser glorificado en sus santos y admirado en todos los que hayan creído” 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7E45B-36E7-482A-AC47-F42EB251B025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pic>
        <p:nvPicPr>
          <p:cNvPr id="348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305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868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5" descr="http://poeticas.es/wp-content/uploads/2009/03/bartolomeleonardodeargens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984250"/>
            <a:ext cx="5354638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/>
            <a:r>
              <a:rPr lang="es-ES" sz="5000" b="1" i="1" smtClean="0">
                <a:solidFill>
                  <a:srgbClr val="FFFF00"/>
                </a:solidFill>
              </a:rPr>
              <a:t>Bibliografía básica</a:t>
            </a:r>
            <a:endParaRPr lang="es-AR" sz="5000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287463" y="2136775"/>
            <a:ext cx="10658475" cy="63373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Catecismo de la Iglesia Católica</a:t>
            </a:r>
            <a:r>
              <a:rPr lang="es-ES_tradnl" sz="3200" dirty="0" smtClean="0">
                <a:solidFill>
                  <a:schemeClr val="bg1"/>
                </a:solidFill>
              </a:rPr>
              <a:t>, 599-618.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Compendio del Catecismo de la Iglesia Católica</a:t>
            </a:r>
            <a:r>
              <a:rPr lang="es-ES_tradnl" sz="3200" dirty="0" smtClean="0">
                <a:solidFill>
                  <a:schemeClr val="bg1"/>
                </a:solidFill>
              </a:rPr>
              <a:t>, 112-124.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Juan Pablo II</a:t>
            </a:r>
            <a:r>
              <a:rPr lang="es-ES_tradnl" sz="3200" i="1" dirty="0" smtClean="0">
                <a:solidFill>
                  <a:schemeClr val="bg1"/>
                </a:solidFill>
              </a:rPr>
              <a:t>, El valor redentor de la Pasión de Cristo, </a:t>
            </a:r>
            <a:r>
              <a:rPr lang="es-ES_tradnl" sz="3200" dirty="0" smtClean="0">
                <a:solidFill>
                  <a:schemeClr val="bg1"/>
                </a:solidFill>
              </a:rPr>
              <a:t>Catequesis: 7-IX-1988, 8-IX-1988, 5-X-1988, 19-X-1988, 26-X-1988. 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Juan Pablo II</a:t>
            </a:r>
            <a:r>
              <a:rPr lang="es-ES_tradnl" sz="3200" i="1" dirty="0" smtClean="0">
                <a:solidFill>
                  <a:schemeClr val="bg1"/>
                </a:solidFill>
              </a:rPr>
              <a:t>, La muerte de Cristo: su carácter redentor, </a:t>
            </a:r>
            <a:r>
              <a:rPr lang="es-ES_tradnl" sz="3200" dirty="0" smtClean="0">
                <a:solidFill>
                  <a:schemeClr val="bg1"/>
                </a:solidFill>
              </a:rPr>
              <a:t>Catequesis: 14-XII-88, 11-I-89.</a:t>
            </a:r>
          </a:p>
          <a:p>
            <a:pPr>
              <a:lnSpc>
                <a:spcPct val="80000"/>
              </a:lnSpc>
              <a:defRPr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AR" sz="32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San </a:t>
            </a:r>
            <a:r>
              <a:rPr lang="es-ES_tradnl" sz="3200" cap="small" dirty="0" err="1" smtClean="0">
                <a:solidFill>
                  <a:schemeClr val="bg1"/>
                </a:solidFill>
              </a:rPr>
              <a:t>Josemaría</a:t>
            </a:r>
            <a:r>
              <a:rPr lang="es-ES_tradnl" sz="3200" dirty="0" smtClean="0">
                <a:solidFill>
                  <a:schemeClr val="bg1"/>
                </a:solidFill>
              </a:rPr>
              <a:t>, Homilía </a:t>
            </a:r>
            <a:r>
              <a:rPr lang="es-ES_tradnl" sz="3200" i="1" dirty="0" smtClean="0">
                <a:solidFill>
                  <a:schemeClr val="bg1"/>
                </a:solidFill>
              </a:rPr>
              <a:t>La muerte de Cristo vida del cristiano</a:t>
            </a:r>
            <a:r>
              <a:rPr lang="es-ES_tradnl" sz="3200" dirty="0" smtClean="0">
                <a:solidFill>
                  <a:schemeClr val="bg1"/>
                </a:solidFill>
              </a:rPr>
              <a:t>, en </a:t>
            </a:r>
            <a:r>
              <a:rPr lang="es-ES_tradnl" sz="3200" i="1" dirty="0" smtClean="0">
                <a:solidFill>
                  <a:schemeClr val="bg1"/>
                </a:solidFill>
              </a:rPr>
              <a:t>Es Cristo que pasa</a:t>
            </a:r>
            <a:r>
              <a:rPr lang="es-ES_tradnl" sz="3200" dirty="0" smtClean="0">
                <a:solidFill>
                  <a:schemeClr val="bg1"/>
                </a:solidFill>
              </a:rPr>
              <a:t>, 95-101.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Diccionario de Teología</a:t>
            </a:r>
            <a:r>
              <a:rPr lang="es-ES_tradnl" sz="3200" dirty="0" smtClean="0">
                <a:solidFill>
                  <a:schemeClr val="bg1"/>
                </a:solidFill>
              </a:rPr>
              <a:t>, dirigida por </a:t>
            </a:r>
            <a:r>
              <a:rPr lang="es-ES_tradnl" sz="3200" cap="small" dirty="0" smtClean="0">
                <a:solidFill>
                  <a:schemeClr val="bg1"/>
                </a:solidFill>
              </a:rPr>
              <a:t>C. Izquierdo et al.</a:t>
            </a:r>
            <a:r>
              <a:rPr lang="es-ES_tradnl" sz="3200" dirty="0" smtClean="0">
                <a:solidFill>
                  <a:schemeClr val="bg1"/>
                </a:solidFill>
              </a:rPr>
              <a:t>, voces: </a:t>
            </a:r>
            <a:r>
              <a:rPr lang="es-ES_tradnl" sz="3200" i="1" dirty="0" smtClean="0">
                <a:solidFill>
                  <a:schemeClr val="bg1"/>
                </a:solidFill>
              </a:rPr>
              <a:t>Jesucristo</a:t>
            </a:r>
            <a:r>
              <a:rPr lang="es-ES_tradnl" sz="3200" dirty="0" smtClean="0">
                <a:solidFill>
                  <a:schemeClr val="bg1"/>
                </a:solidFill>
              </a:rPr>
              <a:t> (IV) y </a:t>
            </a:r>
            <a:r>
              <a:rPr lang="es-ES_tradnl" sz="3200" i="1" dirty="0" smtClean="0">
                <a:solidFill>
                  <a:schemeClr val="bg1"/>
                </a:solidFill>
              </a:rPr>
              <a:t>Cruz</a:t>
            </a:r>
            <a:r>
              <a:rPr lang="es-ES_tradnl" sz="3200" dirty="0" smtClean="0">
                <a:solidFill>
                  <a:schemeClr val="bg1"/>
                </a:solidFill>
              </a:rPr>
              <a:t>, </a:t>
            </a:r>
            <a:r>
              <a:rPr lang="es-ES_tradnl" sz="3200" dirty="0" err="1" smtClean="0">
                <a:solidFill>
                  <a:schemeClr val="bg1"/>
                </a:solidFill>
              </a:rPr>
              <a:t>Eunsa</a:t>
            </a:r>
            <a:r>
              <a:rPr lang="es-ES_tradnl" sz="3200" dirty="0" smtClean="0">
                <a:solidFill>
                  <a:schemeClr val="bg1"/>
                </a:solidFill>
              </a:rPr>
              <a:t>, Pamplona 2006.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s-AR" sz="3200" dirty="0" smtClean="0">
              <a:solidFill>
                <a:schemeClr val="bg1"/>
              </a:solidFill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480060" indent="-480060">
              <a:lnSpc>
                <a:spcPct val="80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www.institutodeteologia.org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AF9E4-7B23-4CD8-9F64-9BCBBDC26808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  <p:sp>
        <p:nvSpPr>
          <p:cNvPr id="9" name="8 Título"/>
          <p:cNvSpPr txBox="1">
            <a:spLocks/>
          </p:cNvSpPr>
          <p:nvPr/>
        </p:nvSpPr>
        <p:spPr bwMode="auto">
          <a:xfrm>
            <a:off x="1360488" y="5145088"/>
            <a:ext cx="107299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>
              <a:defRPr/>
            </a:pPr>
            <a:r>
              <a:rPr lang="es-ES" sz="50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Lecturas recomendadas</a:t>
            </a:r>
            <a:endParaRPr lang="es-AR" sz="5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9 Marcador de contenido"/>
          <p:cNvSpPr>
            <a:spLocks noGrp="1"/>
          </p:cNvSpPr>
          <p:nvPr>
            <p:ph idx="1"/>
          </p:nvPr>
        </p:nvSpPr>
        <p:spPr>
          <a:xfrm>
            <a:off x="1287463" y="1487488"/>
            <a:ext cx="10658475" cy="6337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www.oracionesydevociones.info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www.encuentra.com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juanmariagallardo@gmail.com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AR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AA501-CF19-489A-8DAD-28D506B541A2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545263" y="912813"/>
            <a:ext cx="52562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Durante el tiempo que Cristo permaneció en el sepulcro tanto su alma como su cuerpo, separados entre sí por causa de la muerte, continuaron unidos a su Persona divina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(cfr.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626).</a:t>
            </a:r>
            <a:endParaRPr lang="es-AR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continuaba perteneciendo a la Persona divina, el cuerpo muerto de Cristo no sufrió la corrupción del sepulcro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‘infiernos’ 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distintos del ‘infierno’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condenación.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F55F8-7E02-4430-82EE-622220D4C127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2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http://t0.gstatic.com/images?q=tbn:ANd9GcRXhLJmUN-HmFc2eO3Pb5ATog9Pob34tJFcnZ_mnorZP_-0T9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63738"/>
            <a:ext cx="4751388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7464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13 CuadroTexto"/>
          <p:cNvSpPr txBox="1">
            <a:spLocks noChangeArrowheads="1"/>
          </p:cNvSpPr>
          <p:nvPr/>
        </p:nvSpPr>
        <p:spPr bwMode="auto">
          <a:xfrm>
            <a:off x="2152650" y="1128713"/>
            <a:ext cx="326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600">
                <a:solidFill>
                  <a:schemeClr val="bg1"/>
                </a:solidFill>
              </a:rPr>
              <a:t>Santo sepulcro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1647825" y="912813"/>
            <a:ext cx="52578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 el estado de todos aquellos, justos e injustos, que habían muerto antes de Cristo.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Diciendo que Jesús bajó a los infiernos, entendemos su presencia en el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“seno de Abraham”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abrir las puertas del cielo a los justos que le habían precedido.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mostró su dominio sobre el demonio y la muerte, liberando a las almas santas.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EACD7-64F9-4022-88B4-130E576C34FE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677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0765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http://t0.gstatic.com/images?q=tbn:ANd9GcSzP8J_euoRmZq7YNgRnCfhf76sL0Jq9UqIDFW79FVOtycNjY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55688"/>
            <a:ext cx="4719638" cy="75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11 CuadroTexto"/>
          <p:cNvSpPr txBox="1">
            <a:spLocks noChangeArrowheads="1"/>
          </p:cNvSpPr>
          <p:nvPr/>
        </p:nvSpPr>
        <p:spPr bwMode="auto">
          <a:xfrm>
            <a:off x="6977063" y="8042275"/>
            <a:ext cx="3519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600" b="1"/>
              <a:t>Santo sepulcro</a:t>
            </a:r>
          </a:p>
        </p:txBody>
      </p:sp>
      <p:pic>
        <p:nvPicPr>
          <p:cNvPr id="6157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431925" y="839788"/>
            <a:ext cx="10729913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2.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Sentido general de la </a:t>
            </a:r>
            <a:br>
              <a:rPr lang="es-ES_tradnl" sz="5000" b="1" i="1" cap="small" dirty="0" smtClean="0">
                <a:solidFill>
                  <a:srgbClr val="FFFF00"/>
                </a:solidFill>
              </a:rPr>
            </a:br>
            <a:r>
              <a:rPr lang="es-ES_tradnl" sz="5000" b="1" i="1" cap="small" dirty="0" smtClean="0">
                <a:solidFill>
                  <a:srgbClr val="FFFF00"/>
                </a:solidFill>
              </a:rPr>
              <a:t>glorificación de Cristo.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7175" name="9 Marcador de contenido"/>
          <p:cNvSpPr>
            <a:spLocks noGrp="1"/>
          </p:cNvSpPr>
          <p:nvPr>
            <p:ph idx="1"/>
          </p:nvPr>
        </p:nvSpPr>
        <p:spPr>
          <a:xfrm>
            <a:off x="1574800" y="2927350"/>
            <a:ext cx="48260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glorificación de Cristo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consiste en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Resurrección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su Exaltación a los cielos, donde Cristo está sentado a la derecha del Padre.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la resurrección de Cristo, Dios inauguró la vida del mundo futuro y la puso a disposición de los hombres. </a:t>
            </a:r>
            <a:endParaRPr lang="es-AR" smtClean="0"/>
          </a:p>
        </p:txBody>
      </p:sp>
      <p:sp>
        <p:nvSpPr>
          <p:cNvPr id="7176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C9F55-195A-4EE8-A0A8-AD125113A16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7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389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933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http://pro.corbis.com/images/CAL-F-000178-0000.jpg?size=67&amp;uid=%7B0a9c6727-5b46-4e95-8300-c9422c47d66c%7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4656138"/>
            <a:ext cx="49911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7" descr="http://t3.gstatic.com/images?q=tbn:ANd9GcTKWGlY3AG4V_pq8aNZuSeE-qESvFdjteNvvtNgriB81hD9nB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0252" r="8475"/>
          <a:stretch>
            <a:fillRect/>
          </a:stretch>
        </p:blipFill>
        <p:spPr bwMode="auto">
          <a:xfrm>
            <a:off x="7840663" y="1584325"/>
            <a:ext cx="38163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6686550" y="1055688"/>
            <a:ext cx="525938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beneficios de la salvación no derivan sólo de la Cruz sino también de la Resurrección de Cristo.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Esos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frutos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aplican a los hombres por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la mediación de la Iglesia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y por los sacramentos.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Bautismo recibimos el perdón de los pecados (del pecado original y de los personales) y el hombre se reviste por la gracia con la nueva vida del Resucitado.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mtClean="0"/>
          </a:p>
        </p:txBody>
      </p:sp>
      <p:sp>
        <p:nvSpPr>
          <p:cNvPr id="8199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8FAD1-9BFE-454F-AF66-25CCF5967D68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287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3" descr="http://pro.corbis.com/images/42-18333841.jpg?size=67&amp;uid=%7B04833f64-72cc-46c0-b4c9-2e8c40f04ec9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46323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http://t3.gstatic.com/images?q=tbn:ANd9GcTsrhhc_63NE4X3SG0tmZyryWrIgX3h0y17RfNxtRE18d0syDUiz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10870"/>
          <a:stretch>
            <a:fillRect/>
          </a:stretch>
        </p:blipFill>
        <p:spPr bwMode="auto">
          <a:xfrm>
            <a:off x="1504950" y="6162675"/>
            <a:ext cx="280828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 descr="http://t3.gstatic.com/images?q=tbn:ANd9GcT8QYgmWmHk1N046gcNNDqUPT3jdHD8U33nR86FMrOjVQNBj8SRj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6146800"/>
            <a:ext cx="15843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1574800" y="1992313"/>
            <a:ext cx="489743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“Al tercer día” (de su muerte), Jesús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resucitó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una vida nueva.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alma y su cuerpo, plenamente transfigurados con la gloria de su Persona divina, volvieron a unirse.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alma asumió de nuevo el cuerpo y la gloria del alma se comunicó en totalidad al cuerpo. 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4B36D-35B6-4CBC-BF86-093CF9CBABF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69611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8639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9923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3. </a:t>
            </a:r>
            <a:r>
              <a:rPr lang="es-ES_tradnl" sz="5000" b="1" i="1" cap="small" dirty="0" smtClean="0">
                <a:solidFill>
                  <a:srgbClr val="FFFF00"/>
                </a:solidFill>
              </a:rPr>
              <a:t>La resurrección de Jesucristo.</a:t>
            </a:r>
            <a:endParaRPr lang="es-AR" sz="5000" dirty="0">
              <a:solidFill>
                <a:srgbClr val="FFFF00"/>
              </a:solidFill>
            </a:endParaRPr>
          </a:p>
        </p:txBody>
      </p:sp>
      <p:pic>
        <p:nvPicPr>
          <p:cNvPr id="9228" name="Picture 13" descr="http://t1.gstatic.com/images?q=tbn:ANd9GcTqOK26zfsvt2G34B8IMG7qDvHyJBhepTOo5Ccw_76Y6LwdWnky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863975"/>
            <a:ext cx="4870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5" descr="http://t0.gstatic.com/images?q=tbn:ANd9GcQpN0QyhqKvtMCsy5UIaQQfENtUYg7boKVQvc0hC1ZJp4egsgOot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50917"/>
          <a:stretch>
            <a:fillRect/>
          </a:stretch>
        </p:blipFill>
        <p:spPr bwMode="auto">
          <a:xfrm>
            <a:off x="6761163" y="2136775"/>
            <a:ext cx="4895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6181725" y="912813"/>
            <a:ext cx="5907088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este motivo, enseña el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129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Resurrección de Cristo no es un retorno a la vida terrena. Su cuerpo resucitado es el mismo que fue crucificado, y lleva las huellas de su Pasión, pero ahora participa ya de la vida divina, con las propiedades de un cuerpo glorioso»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Resurrección del Señor es fundamento de nuestra fe, puesto que certifica en modo incontestable que Dios ha intervenido en la historia para salvar a los hombres. </a:t>
            </a:r>
            <a:endParaRPr lang="es-AR" sz="3200" smtClean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6851F-8642-4B48-BFD8-F624F40AA06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48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6024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http://t3.gstatic.com/images?q=tbn:ANd9GcQ2nz5JDWOUi916jGvwtp4--C5npYhnUdwJ6HtESyXY7eMRiyb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880100"/>
            <a:ext cx="4368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http://t2.gstatic.com/images?q=tbn:ANd9GcTptGuulTay3y_OWlA2ao-Axqg_PdSTqJJcsCoY_YUJ8BmDbMB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43926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2067</Words>
  <Application>Microsoft Office PowerPoint</Application>
  <PresentationFormat>Papel A3 (297 x 420 mm)</PresentationFormat>
  <Paragraphs>226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Bernard MT Condensed</vt:lpstr>
      <vt:lpstr>Times New Roman</vt:lpstr>
      <vt:lpstr>Elephant</vt:lpstr>
      <vt:lpstr>Tahoma</vt:lpstr>
      <vt:lpstr>Tema de Office</vt:lpstr>
      <vt:lpstr>La FE cristiana</vt:lpstr>
      <vt:lpstr>Presentación de PowerPoint</vt:lpstr>
      <vt:lpstr>1. Cristo fue sepultado y       descendió a los infiernos</vt:lpstr>
      <vt:lpstr>Presentación de PowerPoint</vt:lpstr>
      <vt:lpstr>Presentación de PowerPoint</vt:lpstr>
      <vt:lpstr>2. Sentido general de la  glorificación de Cristo.</vt:lpstr>
      <vt:lpstr>Presentación de PowerPoint</vt:lpstr>
      <vt:lpstr>3. La resurrección de Jesucristo.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La exaltación gloriosa  de Cristo: “Subió a los Cielos y está sentado a la diestra de Dios Padre Todopoderoso”.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 La segunda venida del Señor:  “Desde allí ha de venir a juzgar  a los vivos y a los muertos”.</vt:lpstr>
      <vt:lpstr>Presentación de PowerPoint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40</cp:revision>
  <dcterms:created xsi:type="dcterms:W3CDTF">2010-08-10T14:04:34Z</dcterms:created>
  <dcterms:modified xsi:type="dcterms:W3CDTF">2011-09-16T14:56:40Z</dcterms:modified>
</cp:coreProperties>
</file>