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5" r:id="rId3"/>
    <p:sldId id="296" r:id="rId4"/>
    <p:sldId id="319" r:id="rId5"/>
    <p:sldId id="321" r:id="rId6"/>
    <p:sldId id="322" r:id="rId7"/>
    <p:sldId id="324" r:id="rId8"/>
    <p:sldId id="325" r:id="rId9"/>
    <p:sldId id="326" r:id="rId10"/>
    <p:sldId id="297" r:id="rId11"/>
    <p:sldId id="327" r:id="rId12"/>
    <p:sldId id="328" r:id="rId13"/>
    <p:sldId id="329" r:id="rId14"/>
    <p:sldId id="330" r:id="rId15"/>
    <p:sldId id="298" r:id="rId16"/>
    <p:sldId id="331" r:id="rId17"/>
    <p:sldId id="332" r:id="rId18"/>
    <p:sldId id="317" r:id="rId19"/>
    <p:sldId id="334" r:id="rId20"/>
    <p:sldId id="335" r:id="rId21"/>
    <p:sldId id="336" r:id="rId22"/>
    <p:sldId id="300" r:id="rId23"/>
    <p:sldId id="342" r:id="rId24"/>
    <p:sldId id="343" r:id="rId25"/>
    <p:sldId id="302" r:id="rId26"/>
    <p:sldId id="337" r:id="rId27"/>
    <p:sldId id="338" r:id="rId28"/>
    <p:sldId id="339" r:id="rId29"/>
    <p:sldId id="340" r:id="rId30"/>
    <p:sldId id="341" r:id="rId31"/>
    <p:sldId id="301" r:id="rId32"/>
    <p:sldId id="318" r:id="rId33"/>
  </p:sldIdLst>
  <p:sldSz cx="12801600" cy="9601200" type="A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525" indent="-3651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288" indent="-547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050" indent="-7302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 autoAdjust="0"/>
    <p:restoredTop sz="94760" autoAdjust="0"/>
  </p:normalViewPr>
  <p:slideViewPr>
    <p:cSldViewPr>
      <p:cViewPr>
        <p:scale>
          <a:sx n="50" d="100"/>
          <a:sy n="50" d="100"/>
        </p:scale>
        <p:origin x="-1380" y="-174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1C78E5-7B7D-4E75-A88F-F3DFBEBACA94}" type="datetimeFigureOut">
              <a:rPr lang="es-AR"/>
              <a:pPr>
                <a:defRPr/>
              </a:pPr>
              <a:t>16/09/2011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8AD22B-4E60-4808-A714-F280315C4C7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87273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0D62-146C-4D32-BB6A-18C55E49DB5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A379-F679-4C9D-8D71-22F7E2FFB0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9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A487-1A95-4022-849F-F94D366FBCD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7B33A-7D8D-4B4E-A041-159066433D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81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0C264-9AD1-4949-90A0-B885CCF6DBC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D09C-BA04-4005-808C-50745AE355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0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D99E-4A65-4FAB-83FD-E5EFF2FC31AD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B8B8-22D2-4D66-A90D-80F61686C9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4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583C-7E8B-464C-9CA6-311E239CB52F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B9AA2-9FE8-409F-BA4C-D5B2E820C3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8A7D7-A5DA-4930-8106-B811A2B6E2EA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E0804-0BBB-4387-911F-741F01D907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9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1906E-CB38-485F-89C0-B52D6B7E5259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B8051-A892-4F08-8D5C-0CDC92F7D8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65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F5DD-4CC3-47B4-87FE-78FF654AA54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9CD9A-737D-400F-B016-931A3FD8535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112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585E-E4A5-4625-8944-98FC588FD024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CFBC-BF5F-41CC-8D8A-0A2F615BAB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80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EDFB9-09B7-4C16-8FB9-B29C3415EBAC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E72D-8F18-451D-8058-251F2FE50D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17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E48D4-F14F-49D0-B7DC-5909F756DB65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67FD-3594-42F0-9186-F770D0CDD7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62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39763" y="384175"/>
            <a:ext cx="11522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39763" y="2239963"/>
            <a:ext cx="1152207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397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778944-1ED1-4230-A2DD-FB40F4D19931}" type="datetime1">
              <a:rPr lang="es-ES"/>
              <a:pPr>
                <a:defRPr/>
              </a:pPr>
              <a:t>16/09/2011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563" y="8899525"/>
            <a:ext cx="40544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163" y="8899525"/>
            <a:ext cx="2987675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3AF82E-6C32-4104-B419-1C585EB3B3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5pPr>
      <a:lvl6pPr marL="64008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6pPr>
      <a:lvl7pPr marL="128016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7pPr>
      <a:lvl8pPr marL="192024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8pPr>
      <a:lvl9pPr marL="2560320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Calibri" pitchFamily="34" charset="0"/>
        </a:defRPr>
      </a:lvl9pPr>
    </p:titleStyle>
    <p:bodyStyle>
      <a:lvl1pPr marL="479425" indent="-4794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963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725" indent="-3190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conkuznetsov.ru/index.php?sid=342&amp;did=294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hyperlink" Target="http://iconkuznetsov.ru/index.php?sid=342&amp;did=285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conkuznetsov.ru/index.php?sid=342&amp;did=293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hyperlink" Target="http://iconkuznetsov.ru/index.php?sid=342&amp;did=310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conkuznetsov.ru/index.php?sid=342&amp;did=377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://iconkuznetsov.ru/index.php?sid=342&amp;did=474" TargetMode="Externa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conkuznetsov.ru/index.php?sid=342&amp;did=212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hyperlink" Target="http://iconkuznetsov.ru/index.php?sid=342&amp;did=343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conkuznetsov.ru/index.php?sid=342&amp;did=386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hyperlink" Target="http://iconkuznetsov.ru/index.php?sid=342&amp;did=407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hyperlink" Target="http://iconkuznetsov.ru/index.php?sid=342&amp;did=216" TargetMode="External"/><Relationship Id="rId7" Type="http://schemas.openxmlformats.org/officeDocument/2006/relationships/hyperlink" Target="http://iconkuznetsov.ru/index.php?sid=342&amp;did=424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5.gif"/><Relationship Id="rId5" Type="http://schemas.openxmlformats.org/officeDocument/2006/relationships/hyperlink" Target="http://iconkuznetsov.ru/index.php?sid=342&amp;did=10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9.jpeg"/><Relationship Id="rId9" Type="http://schemas.openxmlformats.org/officeDocument/2006/relationships/hyperlink" Target="http://iconkuznetsov.ru/index.php?sid=342&amp;did=382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upload.wikimedia.org/wikipedia/commons/c/ca/Christus_Ravenna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ctrTitle"/>
          </p:nvPr>
        </p:nvSpPr>
        <p:spPr>
          <a:xfrm>
            <a:off x="1071563" y="1071563"/>
            <a:ext cx="11161712" cy="2057400"/>
          </a:xfrm>
        </p:spPr>
        <p:txBody>
          <a:bodyPr/>
          <a:lstStyle/>
          <a:p>
            <a:pPr eaLnBrk="1" hangingPunct="1">
              <a:defRPr/>
            </a:pP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FE</a:t>
            </a:r>
            <a:r>
              <a:rPr lang="es-AR" sz="15000" spc="-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cristiana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40438" y="3211513"/>
            <a:ext cx="5545137" cy="56213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curso del</a:t>
            </a:r>
            <a:endParaRPr lang="es-AR" sz="3600" dirty="0" smtClean="0">
              <a:solidFill>
                <a:srgbClr val="FFFF00"/>
              </a:solidFill>
              <a:latin typeface="Elephant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NSTITUTO de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F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ORMACIÓN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T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EOLÓGICA por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AR" sz="5500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I</a:t>
            </a:r>
            <a:r>
              <a:rPr lang="es-AR" sz="5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endParaRPr lang="es-AR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5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688388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9 Marcador de contenido" descr="esc-ift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87713"/>
            <a:ext cx="430688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EDB328-6B25-4F96-9B1B-2A8C318618E0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8397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2. La cruz revela la misericordia y la justicia de Dios en Jesucristo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1271" name="9 Marcador de contenido"/>
          <p:cNvSpPr>
            <a:spLocks noGrp="1"/>
          </p:cNvSpPr>
          <p:nvPr>
            <p:ph idx="1"/>
          </p:nvPr>
        </p:nvSpPr>
        <p:spPr>
          <a:xfrm>
            <a:off x="1574800" y="2927350"/>
            <a:ext cx="54737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quiso salvar el mundo por el camino de la Cruz.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 es fruto del amor de Dios ante el pecado de los hombres. 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quiso enviar a su Hijo al mundo para que realizara la salvación de los hombres con el sacrificio de su propia vida.</a:t>
            </a:r>
            <a:endParaRPr lang="es-AR" smtClean="0"/>
          </a:p>
        </p:txBody>
      </p:sp>
      <p:sp>
        <p:nvSpPr>
          <p:cNvPr id="11272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8D55C-BB8B-4347-BB25-C88452803518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pic>
        <p:nvPicPr>
          <p:cNvPr id="6160" name="Picture 16" descr="http://blogs.sch.gr/kantonopou/files/2009/09/stayros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36904" y="2682478"/>
            <a:ext cx="4469879" cy="5987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2452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3735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9337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9 Marcador de contenido"/>
          <p:cNvSpPr>
            <a:spLocks noGrp="1"/>
          </p:cNvSpPr>
          <p:nvPr>
            <p:ph idx="1"/>
          </p:nvPr>
        </p:nvSpPr>
        <p:spPr>
          <a:xfrm>
            <a:off x="6472238" y="1055688"/>
            <a:ext cx="54737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 revela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misericordia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justicia de Dios: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misericordia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Sagrada Escritura refiere con frecuencia que el Padre entregó a su Hijo en manos de los pecadores.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Por la unidad de las Personas divinas en la Trinidad, en Jesucristo, Verbo encarnado, está siempre presente el Padre que lo envía. </a:t>
            </a:r>
            <a:endParaRPr lang="es-AR" smtClean="0"/>
          </a:p>
        </p:txBody>
      </p:sp>
      <p:sp>
        <p:nvSpPr>
          <p:cNvPr id="12295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98C8C-1895-4F78-BE2E-04DC6F7A7F50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12297" name="Picture 6" descr="[Stauros.gif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911225"/>
            <a:ext cx="379571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941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737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http://www.egolpion.com/img/jesus/estavromeno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4224338"/>
            <a:ext cx="310515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9 Marcador de contenido"/>
          <p:cNvSpPr>
            <a:spLocks noGrp="1"/>
          </p:cNvSpPr>
          <p:nvPr>
            <p:ph idx="1"/>
          </p:nvPr>
        </p:nvSpPr>
        <p:spPr>
          <a:xfrm>
            <a:off x="1503363" y="1055688"/>
            <a:ext cx="47529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entrega que el Padre nos hace de su Hijo amado, consignándolo a los pecadores manifiesta el amor del Padre hacia los hombres y su misericordia.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La Cruz nos revela </a:t>
            </a:r>
            <a:b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justicia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 Dios.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entrega de Jesús hizo justicia y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satisfizo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 amor paterno de Dios que habíamos rechazado desde el origen de la historia. </a:t>
            </a: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5B0AE-A4E8-4375-B82F-B6FACD3CDEC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12" name="Picture 2" descr="http://3.bp.blogspot.com/_prhR13SlrTs/SrDAdXAHgEI/AAAAAAAAACI/kRn86cReqS4/s320/crucifixion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48143" y="984176"/>
            <a:ext cx="5553258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10604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9531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9 Marcador de contenido"/>
          <p:cNvSpPr>
            <a:spLocks noGrp="1"/>
          </p:cNvSpPr>
          <p:nvPr>
            <p:ph idx="1"/>
          </p:nvPr>
        </p:nvSpPr>
        <p:spPr>
          <a:xfrm>
            <a:off x="7192963" y="911225"/>
            <a:ext cx="4610100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 fidelidad, </a:t>
            </a:r>
            <a:b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 obediencia </a:t>
            </a:r>
            <a:b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y el amor </a:t>
            </a:r>
            <a:b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 Cristo </a:t>
            </a:r>
            <a:b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 su Padre Dios; </a:t>
            </a:r>
            <a:br>
              <a:rPr lang="es-ES_tradnl" sz="32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generosidad,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caridad y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perdón de Jesús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sus hermanos los hombres;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veracidad,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justicia 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inocencia,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mantenidas y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afirmadas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en la hora de su pasión y de su muerte, (…)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smtClean="0"/>
          </a:p>
        </p:txBody>
      </p:sp>
      <p:sp>
        <p:nvSpPr>
          <p:cNvPr id="14343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28ACC-C2AE-4E1D-91AB-0B305D79FC4A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58372" name="Picture 4" descr="http://194.177.217.107/scanned/icons/81_8bitPE-IC28-DS2-Q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2248" y="984176"/>
            <a:ext cx="5554191" cy="7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9 Marcador de contenido"/>
          <p:cNvSpPr>
            <a:spLocks noGrp="1"/>
          </p:cNvSpPr>
          <p:nvPr>
            <p:ph idx="1"/>
          </p:nvPr>
        </p:nvSpPr>
        <p:spPr>
          <a:xfrm>
            <a:off x="1503363" y="695325"/>
            <a:ext cx="5184775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nos alcanzan el perdón y abren nuestros corazones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amor</a:t>
            </a:r>
          </a:p>
          <a:p>
            <a:pPr>
              <a:lnSpc>
                <a:spcPct val="85000"/>
              </a:lnSpc>
            </a:pPr>
            <a:endParaRPr lang="es-AR" sz="3200" smtClean="0"/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nos libra de nuestros pecados por la vía de la justicia.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fruto del sacrificio de Cristo y por la presencia de su fuerza salvadora, podemos siempre comportarnos como hijos de Dios, en cualquier situación por la que atravesemos.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mtClean="0"/>
          </a:p>
        </p:txBody>
      </p:sp>
      <p:sp>
        <p:nvSpPr>
          <p:cNvPr id="15367" name="AutoShape 11" descr="data:image/jpg;base64,/9j/4AAQSkZJRgABAQAAAQABAAD/2wCEAAkGBhQSERQUExQUFRQSEhQVEhIXFBUYFxUVFBIVFBUUFRQXHCYeFxkjGhQUHy8gIycpLCwsFR4xNTAqNSYrLCkBCQoKDgwOGg8PGiwcHBwpKSwpKSkpKSkpKSkpLCkpKSkpLCkpKSksLCwpKSksKSkpKSkpKSksKSkpLCwpLCwsKf/AABEIAL0AkAMBIgACEQEDEQH/xAAcAAABBQEBAQAAAAAAAAAAAAAFAgMEBgcBAAj/xABAEAABBAADBQYDBQUGBwAAAAABAAIDEQQSIQUGMUFREyJhcYGRMqHBQlJisdEHIzPh8BVTcnOSohQWJEOCg/H/xAAZAQADAQEBAAAAAAAAAAAAAAABAgMEAAX/xAAlEQACAgICAQQCAwAAAAAAAAAAAQIRAyESMUEEEyJhFFEjMnH/2gAMAwEAAhEDEQA/AMXXQE42O10xqdlDgS0ml2kAnAdUsFc7MroahYaFgLrikroYTwShG71SmtU+DY0rtQxx8Q0ke9J8bvTfcd8v1Q5oamCZGUk0ic2xpWjWN3sVDOGIXckdRFeE0WqaYk25idSFcSMGJxqUWr2RGwUetcK6SkF1LkBkhka6Y06F55SWNQwWLoFLudJJRFHcy4G2fVIYwuIAsk6AcbPIUirJRh/hozN+J/KM/dYebup8NOaAyOjZbWazOLSNREB+8I8b0Z6r0e1hGf3TGM/FWd/+p30AUB5LtdTxJJ4kniT4+KbgFlLx/YbJ0u0pH/E9zvEk/VNGQrroxV0fDvNSYW26zwb3j6LqQyJLcS6O8sjgRrQsJ9m1y7+K1snKyKd6PbRUJ5zCwK4uJXsoAHUNJ9+CWkNewg/ZbJf4LjmrWN1Xf4XcHeWhQnFYMtNEG+YrUeGvNPRGiDw6UrlsPZRxwIloOYKZITWbKLyOPPTnySSlw2dSZS4dkvdkofG7Kz8R6BW3bex8Nh8EA6jMdbFWCOIFcW8fyUObZc0mIyk9mGOAGhpgumgVz6DmfNRdsbBxD5HEMlcLOpabPiRy1vRK5cmtgqiuGCsv4ky6Pj4fnwCOS7t4n+6k0/A5CZAWuIOhBJIrmFpjJPomyQSrR+znduLHYp0U15WwveADVkFo16iiVbML+x+H7c8p8mtH52rburuHh8HL2kXaF5Y5hLn2Mpq9APBdFWF6Jey9x8LhvghiJB+IsBP+61QP2h/s9lxGLfPCYg17WWwktOZrcpqhVaBa9KdEE2k2+PDn5c1SSpCR+XZhW0N3J8BF2kjRnkOVrw4EMbzPXMaryvqq+JDwWm/tPfmwrf8APaf9rtFm7IdFOxpKmeDxlJvva0OmnJRWhSXxJrKjYKOMKkQzkCqBvqE0Ik4xKMP9pmDiSLqgK5Xqn44g+TK2jmaGt+g18UPfxU3Z2FLnWDlDRbn8mgHjpz8ErCuwlgsBchzlojh+J4Fjyb1J5Dx6KxbMxV3K6o4g5rYmgEnR2buD7TiQLPj6IJK9oDS4ERAfu4770h++7oD19AnRtBz+xLsoALn5aprWsoNaPDu16rNOLkh0yy72uZI0NiaWPgc5v+LswHUfxUTR8x0VE3ine2XMCQHgOHk4WfnYR7GYkuaXg06oZR50Y3H0oJveHZvbRwvibecOAaNa+1l06W5Li+LVnPrRA2VtP/o8RnBc89nkdfw983oq0RbjZ4g/yVkwOxpewe0Ru7+TLpxpxuuvBQJN35RE6UtprXZTfG+YpaISim6EaZ9BxPU7Cy94ahVDDFzjxJ9VYtmQZSLTY5uyk4UgvLwQXapphPUgf18kYkOiC7Zd3R6n5haJ9EYdmbftCN4Zv+a3T0KpEUOivm/ovDDT/uN+qpkUZrgo2VktkWSFNjDokMOeil4bYEkmoAA6lLYOID7FT9mbLY8PL35crTQsCzRI1J4WAPVE5d05QLFHyKHR7LkdIIw05iar/wC8PNBsPElsw7I5cjGtmYWd/Pwaebg4fDQrXXpqkY4NgaKaSCSWNNWXD7c1cwCKZ0Oqk4qZmHAijIc+x2kvIG9cvUDqouLwjQ6SJri4GPPZ/vG975ix6pUB6AcmKc91uNk8SjXaFsRGhqBrQCOBe63UhOEwZc7KBZPABHcdgJI2nO0iy0C/wjgE0qBFMVhgTCAecMrfPI/OFL2LtBzsDM0HvRHM09GuGR9KLs091g/HK3/XEP0Te6E37yVh+F8Tmn1pRlHTDdMVhd5JhA4B1COgBXJxN2UHxe8cr4zG53dc8uOnEn+anjZruwnfXdY9gcehzEUq2+NUxwi9gk2b1hhlk9QPdWLDg2P68EAxAp3t7hHcK+6KMWkUybCUg0QvaMdgaclJxu0WxttxA8FUtq74WO5oLIv0QyZvCBjxNsXtvY+eKi1vEca5IXHu4wDhH7IPjNvvdxcfdQv7bPVZHKb2bOCXZcMFuowmyGU3XTr7pbdlSOk+HucMvKupPVV3Z+3TlOt+Foxsnewg0DV+N37rvca7Qrx30DJN3p439yuPG9AOps8ETxDGuw8jmhjpGscHPDTRojMzjev0VowsrMQwg1mIIA66IJg93DFK8uFNDbI65eQV0+XRF/ZQ/wCzZnNzDCNLeuR36qA3E5HX2MYIuxlcONgj4vFaTDgXuc6UTlwcx3ZNqg2xpbeVKt7y4AmJssjMsjXZJDVB+mjxSskIwLsYguf3GtJYR3SQdDrRJNGldWwQ4eEPq2ihqSaN21wadDqT6LOIsYWOJGnzRl20AWuLsxByEtvunoQOWqDVHJk6TGtdO5xhbXbEZe9yjJNEEeJQbZW1GB8h7CMZYnm7f0rqp+DfmZnPN8jj6RV9UFwsYEUzvwhg83EfoVPindgZyTesHOOwZUjrcMz6JGvXqShWOxjX1kjayuhdr55iUy+JJbHSuoJdErs3SWyR+iINxQjjzHlwHih8Uo/r1UXb+IpoA4VfuseSW6NsY2wPtva7nk2fRV+fEnUevsnsQ6ydVDlZ4pUjRVLRBlxahy4i05OwXx9FFfGOF8FaKRlk2TMDj8h/NFYyCQ5jvTxVaLPFOQurg5dKKZyyNGg7DxL2utzqo3xPFaPhcayeMXrQp/jpxWI7LkJPxnqtT3JbY+LQtrgs6k4TSXkrljyhyHcU8xSCNsJyOByyjWzRIJrkqRvHI5kPZyOJlfJncLvKAKDVf94Nlva0lkuUdFnGK2YSSXSAkk8eNjja3pMyXa0VgxEovDh7bz70TvGyx1+goJc2zcoBu83DRS9mYYFrT914DuuV7a+h90JAQgMDcP8A+s+8kgr5NKE7Rj7OFjObyXu8OTR7An1Vqxez6GU/C0gO/wAMTQD7ucQqptQmR5d1PsOQHpSWCsMugIAklqmOgSOzpXM7NewUWUj09ih28cvePsjOFdbtOWire9kpa9y8tu5Hqw7K5Liu8RypRhO46cvT9VDmxRvRJGLVaG5Dcz9SfH53X0UNn2upP5J6acJLWEguA06+SvF0jLPbGtea5EdB4k/PRNunHPRPRSN42mESROwcvd051froAPRapuhK5uQNHNo41zH81mWz5Gih4rTNycQ3M3XmsOd7X+mxL+Nl32/EHMa0gd+Rgo+Dsx9dPmqLj9n55HhpA+Nwdx+Jwbdf+J1WibRmbRs1px5i+YPI/oqlMYmuJDvioVroGggBumg1K9bTPLj0VXbODrIAOFj8lzYOEzSZDQB1JPLLTvpXqjO1IWyAZSKF2eFfr6IY+QBuVmg5u+079B4JMiLIZ2/jg4hrPhHE/ecSST5amgq/Lhv5IxMzqorqCRKg0BJMKmDCi0rLUaaGk1itI0fZQ5qub144Sy5QAQ0ZfqjU+L7OE1xqgqZBPcne4krzErdnoxBeJ2Zl1J8ghstBGtry6/mq5PItEFZPI0hnEyp9mJLnNBdTQ0UOV9Ch8pToiusvE6lauKSMilsfxsQzOA4tojyUeBTsRBkZmJ1LAzzPP5UoOGCCegyVMO4CPh5rT9w8HcjT01WdbLi4LY9ycFljLvIArBNcppGuT44mGNpagqrYiDvaC/NWHaUwpBgvSiecugdLhyRr/Xh4eiiPwiLSOUOeSkzQ6A2JhUOSBFJTajvgtLQ1guSNRMbhy0WQaVo2ZsbO6zwRrE7KYW1SZRsRshRxte3K/UH04IDt7YsbJWOYT3Rwu+XVGMHJZTW8kHca4DzK8qS4yN8HZRNp8SgsrLRja8mpQg6laoEsnZBkYVKweJa1rg4nXpaTO1QzxV/7Iz3xY7icSXkcgOATuEYmQ1S4AhLqkGNt2y2buwZnhbXs+ARwtHgPmsj3MZcjfMfmtjm4en5LLhjeRl/VOopAbHalQZIkRkjtNugXppGGwRIwpl0RRwYVJkwgpdR1le/4bXVPN2c40R6qeMPqpEXRLxG5HYYMooLmIOikUoW0ictDmU3QOwbhYAFK2p/AcB91KjwhUoYawQeBC8nPB9myE0Y7tmElyHGGtVqeL3Ca915jXl9U/DuDhmjVrneZ/RKs6SKSUW7MXndelFOYbAGrKu28+7TIpTkFN0I66oFiow1tK6zWtE/a8gaWOkmNyXKUyDqrIk9F73MxFPb5hbRKbaPEX7rAN3sZTh5rcNh43tYGnmAAfbRQx/HI78lfULlBSPOGq5lTskWqXHEvUWzz2MBi84ClJdGoUhQORHfHRSIyn3NTfY0uHF2m5WWOCVSS5BnIkMipLLFIjhJKkNwynKHIKlRAEaWIlOEATOJcGi1lyYVFWOptspG+eE4O6ivms72o2loG8mPdJpyHAKjbahNrLiRvb+JWpQmsqnHDleGEK2WZGjuAkyuWqbh7co5XHR1LM4sGeiN7FxBY4eBWfJ+14NMNxpm4lnzXciH7vbUEsYviAjHZhehgyckebki4uiLlUObDUdEV7FMyxUtHZNOgSWFJU57bTL4ErHsjroKS40hmO242MkE6hAJa4XgjROhDcHbTV2iLSlTAzrlBxmHLlOXQEso89HJ0VPEbvZkH2humSfhWiALxjHRR/HRdZ2ZPLucfupn/AJUd90rXDhmnkPZc/wCCb0C72Psb3/oydu7DjpXyUvB7oOvgtNGEb0CWIQOSH45z9Qyu7F2S6OuVKyByTS8rQxqHRCcnLsXmTb9V1eKpYgjIElzUslQ8Zi8o4fNcEH7ZnyDQam1jO+u2ZO0J4ctFoe8u3nFvw1V63/JY5vDjDI/XqlsD0f/Z"/>
          <p:cNvSpPr>
            <a:spLocks noChangeAspect="1" noChangeArrowheads="1"/>
          </p:cNvSpPr>
          <p:nvPr/>
        </p:nvSpPr>
        <p:spPr bwMode="auto">
          <a:xfrm>
            <a:off x="155575" y="-860425"/>
            <a:ext cx="1371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D8653-DBE7-448C-BADA-E26642C3630E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57348" name="Picture 4" descr="http://194.177.217.107/scanned/icons/45_8bit_PE-IC22-DS2-Q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5195" y="1128192"/>
            <a:ext cx="4855923" cy="734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3071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8053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3. La cruz en su realización histórica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A3404-08E6-43C4-93D1-60323D1E3BD0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sp>
        <p:nvSpPr>
          <p:cNvPr id="16392" name="12 Rectángulo"/>
          <p:cNvSpPr>
            <a:spLocks noChangeArrowheads="1"/>
          </p:cNvSpPr>
          <p:nvPr/>
        </p:nvSpPr>
        <p:spPr bwMode="auto">
          <a:xfrm>
            <a:off x="1504950" y="2293938"/>
            <a:ext cx="4967288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conoció desde el principio, y en modo adecuado al progreso de su misión y de su conciencia humana, que el rumbo de su vida lo conducía a la Cruz.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 lo aceptó</a:t>
            </a:r>
            <a:r>
              <a:rPr lang="es-E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plenamente: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vino a cumplir la voluntad del Padre hasta los últimos detalles, y ese cumplimiento le llevó a «dar su vida en rescate por muchos» (</a:t>
            </a:r>
            <a:r>
              <a:rPr lang="es-ES_tradnl" sz="3200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10,45). </a:t>
            </a: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3" name="Picture 13" descr="http://www.molitva.gr/wp-content/uploads/2009/09/%D0%A0%D0%B0%D1%81%D0%BF%D1%8F%D1%82%D0%B8%D0%B5-129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2352675"/>
            <a:ext cx="26622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7" descr="Крест Христов - орудие нашего спасения скачат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2435225"/>
            <a:ext cx="2232025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9" descr="http://t3.gstatic.com/images?q=tbn:ANd9GcTHjq-FbY5YYwY3SY-vGnR6uSvpuomu_Xbtt4qFKs1OUcwKta8Np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988" y="5592763"/>
            <a:ext cx="22526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23" descr="http://iconkuznetsov.ru/userImages/vozdvizhenie_kres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592763"/>
            <a:ext cx="26543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55927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796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F17BE-C85A-422A-B406-303426E78BD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17415" name="12 Rectángulo"/>
          <p:cNvSpPr>
            <a:spLocks noChangeArrowheads="1"/>
          </p:cNvSpPr>
          <p:nvPr/>
        </p:nvSpPr>
        <p:spPr bwMode="auto">
          <a:xfrm>
            <a:off x="5032375" y="990600"/>
            <a:ext cx="6553200" cy="804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realización de la tarea que el Padre le había encomendado, encontró la oposición de las autoridades religiosas de Israel, que consideraban a Jesús un impostor.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117: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«algunos jefes de Israel acusaron a Jesús de actuar contra la Ley, contra el Templo de Jerusalén y, particularmente, contra la fe en el Dios único, porque se proclamaba Hijo de Dios. Por ello lo entregaron a Pilato para que lo condenase a muerte».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que condenaron a Jesús pecaron al rechazar la Verdad que es Cristo.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2" descr="Спас Ярое Ок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32908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4" descr="Спас Ярое Око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857750"/>
            <a:ext cx="3240088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33607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71770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0F82-4DCD-451B-88C2-72C0046EA1DD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18439" name="12 Rectángulo"/>
          <p:cNvSpPr>
            <a:spLocks noChangeArrowheads="1"/>
          </p:cNvSpPr>
          <p:nvPr/>
        </p:nvSpPr>
        <p:spPr bwMode="auto">
          <a:xfrm>
            <a:off x="1431925" y="839788"/>
            <a:ext cx="7200900" cy="846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realidad, todo pecado es un rechazo de Jesús y de la verdad que Él nos trajo.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este sentido todo pecado encuentra lugar en la Pasión de Jesús.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Enseña el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Compendio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n. 117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«La pasión y muerte de Jesús no pueden ser imputadas indistintamente al conjunto de los judíos que vivían entonces, ni a los restantes judíos venidos después. Todo pecador, o sea todo hombre, es realmente causa e instrumento de los sufrimientos del Redentor; y aún más gravemente son culpables aquellos que más frecuentemente caen en pecado y se deleitan en los vicios, sobre todo si son cristianos»</a:t>
            </a: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0" name="Picture 2" descr="Спас Ярое Око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912813"/>
            <a:ext cx="3097212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4" descr="Спас Ярое Око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263" y="4584700"/>
            <a:ext cx="3097212" cy="41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7925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4971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8 Título"/>
          <p:cNvSpPr>
            <a:spLocks noGrp="1"/>
          </p:cNvSpPr>
          <p:nvPr>
            <p:ph type="title"/>
          </p:nvPr>
        </p:nvSpPr>
        <p:spPr>
          <a:xfrm>
            <a:off x="1431925" y="768350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4. Sacrificio y redención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1574800" y="5880100"/>
            <a:ext cx="5905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4500" dirty="0">
              <a:latin typeface="+mn-lt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FC20E-829B-47F2-B927-F2BDA40090AF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19465" name="16 Rectángulo"/>
          <p:cNvSpPr>
            <a:spLocks noChangeArrowheads="1"/>
          </p:cNvSpPr>
          <p:nvPr/>
        </p:nvSpPr>
        <p:spPr bwMode="auto">
          <a:xfrm>
            <a:off x="1504950" y="2208213"/>
            <a:ext cx="6480175" cy="678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murió por nuestros pecados para librarnos de ellos y rescatarnos de la esclavitud que el pecado introduce en la vida humana.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Sagrada Escritura dice que la pasión y muerte de Cristo son: </a:t>
            </a:r>
          </a:p>
          <a:p>
            <a:pPr marL="514350" indent="-514350">
              <a:lnSpc>
                <a:spcPct val="85000"/>
              </a:lnSpc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sacrificio de alianza, </a:t>
            </a:r>
            <a:b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sacrificio de expiación,</a:t>
            </a:r>
            <a:b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sacrificio de propiciación y de reparación por los pecados,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b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acto de redención y liberación de los hombres.</a:t>
            </a: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6" descr="Спас Вседержител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984250"/>
            <a:ext cx="33401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8" descr="Спас Вседержитель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965700"/>
            <a:ext cx="3205162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72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2082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1574800" y="5880100"/>
            <a:ext cx="5905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4500" dirty="0">
              <a:latin typeface="+mn-lt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8E2C1-3E9B-4F63-8575-B8884CB9589A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20488" name="16 Rectángulo"/>
          <p:cNvSpPr>
            <a:spLocks noChangeArrowheads="1"/>
          </p:cNvSpPr>
          <p:nvPr/>
        </p:nvSpPr>
        <p:spPr bwMode="auto">
          <a:xfrm>
            <a:off x="5321300" y="984250"/>
            <a:ext cx="6048375" cy="804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</a:pP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a)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Jesús, ofreciendo su vida a Dios en la Cruz, instituyó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la Nueva Alianza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 decir, la nueva forma de unión de Dios con los hombres que había sido profetizada por Isaías, Jeremías y Ezequiel. </a:t>
            </a:r>
          </a:p>
          <a:p>
            <a:pPr marL="514350" indent="-514350">
              <a:lnSpc>
                <a:spcPct val="85000"/>
              </a:lnSpc>
            </a:pPr>
            <a:endParaRPr lang="es-ES_tradnl" sz="32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</a:pP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nuevo Pacto es la alianza sellada en el cuerpo de Cristo entregado y en su sangre derramada por nosotros. </a:t>
            </a:r>
          </a:p>
          <a:p>
            <a:pPr marL="514350" indent="-514350">
              <a:lnSpc>
                <a:spcPct val="85000"/>
              </a:lnSpc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</a:pPr>
            <a:r>
              <a:rPr lang="es-AR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sacrificio de Cristo en la Cruz tiene un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valor de expiación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es decir, de limpieza y purificación del pecado.  </a:t>
            </a: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</a:pP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2" descr="Спас Вседержител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984250"/>
            <a:ext cx="32067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 descr="Спас Вседержитель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945063"/>
            <a:ext cx="3168650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63849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79625" y="1847850"/>
            <a:ext cx="10298113" cy="7056438"/>
          </a:xfrm>
        </p:spPr>
        <p:txBody>
          <a:bodyPr rtlCol="0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tema 10: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sz="5000" b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LA pasión  y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s-ES" sz="5000" b="1" cap="all" dirty="0" smtClean="0">
                <a:solidFill>
                  <a:srgbClr val="FFFF00"/>
                </a:solidFill>
                <a:latin typeface="Elephant" pitchFamily="18" charset="0"/>
                <a:cs typeface="Times New Roman" pitchFamily="18" charset="0"/>
              </a:rPr>
              <a:t>Muerte en la cruz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trabajo de: Antonio 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Ducay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Extracto y presentación: Juan María Gallardo</a:t>
            </a:r>
          </a:p>
        </p:txBody>
      </p:sp>
      <p:pic>
        <p:nvPicPr>
          <p:cNvPr id="30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B9F768-503A-4DDF-BC44-9B5E3E721F69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1574800" y="5880100"/>
            <a:ext cx="5905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4500" dirty="0">
              <a:latin typeface="+mn-lt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A027C1-A853-42EC-9939-7AD176B6EEB9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21512" name="16 Rectángulo"/>
          <p:cNvSpPr>
            <a:spLocks noChangeArrowheads="1"/>
          </p:cNvSpPr>
          <p:nvPr/>
        </p:nvSpPr>
        <p:spPr bwMode="auto">
          <a:xfrm>
            <a:off x="1647825" y="984250"/>
            <a:ext cx="6265863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lnSpc>
                <a:spcPct val="85000"/>
              </a:lnSpc>
            </a:pPr>
            <a:r>
              <a:rPr lang="es-AR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AR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 es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sacrificio de propiciación y de reparación </a:t>
            </a:r>
            <a:b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 el pecado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manifestó al Padre el amor y la obediencia que los hombres le habíamos negado con nuestros pecados. </a:t>
            </a:r>
          </a:p>
          <a:p>
            <a:pPr marL="514350" indent="-514350">
              <a:lnSpc>
                <a:spcPct val="85000"/>
              </a:lnSpc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</a:pP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d)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 de Cristo es </a:t>
            </a: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acto de redención y de liberación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 hombre. </a:t>
            </a:r>
          </a:p>
          <a:p>
            <a:pPr marL="514350" indent="-514350">
              <a:lnSpc>
                <a:spcPct val="85000"/>
              </a:lnSpc>
            </a:pPr>
            <a:endParaRPr lang="es-ES_tradnl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Char char="•"/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pagó nuestra libertad con el precio de su sangre, es decir, de sus sufrimientos y su muerte. </a:t>
            </a:r>
          </a:p>
          <a:p>
            <a:pPr marL="514350" indent="-514350">
              <a:lnSpc>
                <a:spcPct val="85000"/>
              </a:lnSpc>
            </a:pP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3" name="Picture 2" descr="Спас Нерукотворный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984250"/>
            <a:ext cx="3314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6" descr="Спас Нерукотворный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4945063"/>
            <a:ext cx="327818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2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644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389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9 Marcador de contenido"/>
          <p:cNvSpPr txBox="1">
            <a:spLocks/>
          </p:cNvSpPr>
          <p:nvPr/>
        </p:nvSpPr>
        <p:spPr bwMode="auto">
          <a:xfrm>
            <a:off x="1574800" y="5880100"/>
            <a:ext cx="59055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/>
          <a:lstStyle/>
          <a:p>
            <a:pPr marL="480060" indent="-480060" eaLnBrk="0" hangingPunct="0">
              <a:lnSpc>
                <a:spcPct val="85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AR" sz="4500" dirty="0">
              <a:latin typeface="+mn-lt"/>
              <a:cs typeface="+mn-cs"/>
            </a:endParaRPr>
          </a:p>
        </p:txBody>
      </p: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50BCA-44E1-4291-BD39-80D372A7F9A7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22536" name="16 Rectángulo"/>
          <p:cNvSpPr>
            <a:spLocks noChangeArrowheads="1"/>
          </p:cNvSpPr>
          <p:nvPr/>
        </p:nvSpPr>
        <p:spPr bwMode="auto">
          <a:xfrm>
            <a:off x="5321300" y="984250"/>
            <a:ext cx="64801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 su entrega mereció nuestra salvación para incorporarnos al reino de los cielos: </a:t>
            </a:r>
          </a:p>
          <a:p>
            <a:pPr>
              <a:lnSpc>
                <a:spcPct val="85000"/>
              </a:lnSpc>
            </a:pPr>
            <a:r>
              <a:rPr lang="es-ES_tradnl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s-ES_tradnl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1,13-14</a:t>
            </a:r>
            <a:r>
              <a:rPr lang="es-ES_tradnl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«Él nos libró del poder de las tinieblas y nos trasladó al Reino del Hijo, en quien tenemos la redención: el perdón de los pecados»</a:t>
            </a:r>
            <a:endParaRPr lang="es-AR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7" name="Picture 2" descr="Спас Вседержитель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4525963"/>
            <a:ext cx="3097213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 descr="Спас Нерукотворный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4427538"/>
            <a:ext cx="31686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6" descr="Спас Нерукотворный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64050"/>
            <a:ext cx="3167063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8" descr="Спас Нерукотворный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984250"/>
            <a:ext cx="2592388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11 Imagen" descr="3fondos_animados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11 Imagen" descr="3fondos_animados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2129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358900" y="552450"/>
            <a:ext cx="10729913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5. Los efectos de la cruz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23559" name="9 Marcador de contenido"/>
          <p:cNvSpPr>
            <a:spLocks noGrp="1"/>
          </p:cNvSpPr>
          <p:nvPr>
            <p:ph idx="1"/>
          </p:nvPr>
        </p:nvSpPr>
        <p:spPr>
          <a:xfrm>
            <a:off x="1574800" y="1992313"/>
            <a:ext cx="5402263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Principal efecto de la Cruz es perdonar el pecado y todo lo que se opone a la unión del hombre con Dios.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Cruz, además de perdonar los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pecados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nos libra también del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diablo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 dirige ocultamente la trama del pecado, y de la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muerte eterna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diablo nada puede contra quien está unido a Cristo y </a:t>
            </a:r>
            <a:endParaRPr lang="es-AR" sz="320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A84AE-96A1-4FC5-9544-E90BE26AD9D9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23561" name="Picture 21" descr="http://www.na-gore.ru/articles/img/kres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1882775"/>
            <a:ext cx="4319588" cy="666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7321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9923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9 Marcador de contenido"/>
          <p:cNvSpPr>
            <a:spLocks noGrp="1"/>
          </p:cNvSpPr>
          <p:nvPr>
            <p:ph idx="1"/>
          </p:nvPr>
        </p:nvSpPr>
        <p:spPr>
          <a:xfrm>
            <a:off x="6545263" y="984250"/>
            <a:ext cx="5402262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muerte deja de ser separación eterna de Dios, y queda sólo como puerta de acceso al destino último.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Removidos todos estos obstáculos, la Cruz abre para la humanidad la vía de la salvación, la posibilidad universal de la gracia.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Junto con su Resurrección y su gloriosa Exaltación, la Cruz es causa de la justificación del hombre: de la infusión de la vida nueva de la gracia en el alma.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s-AR" sz="3200" smtClean="0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9E27D-3E96-415A-9CB6-DA59A4706FB9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24584" name="Picture 4" descr="http://es.catholic.net/catholic_db/imagenes_db/tema_controvertido/cruz-dami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055688"/>
            <a:ext cx="4705350" cy="727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1496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848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9 Marcador de contenido"/>
          <p:cNvSpPr>
            <a:spLocks noGrp="1"/>
          </p:cNvSpPr>
          <p:nvPr>
            <p:ph idx="1"/>
          </p:nvPr>
        </p:nvSpPr>
        <p:spPr>
          <a:xfrm>
            <a:off x="1576388" y="623888"/>
            <a:ext cx="7704137" cy="6337300"/>
          </a:xfrm>
        </p:spPr>
        <p:txBody>
          <a:bodyPr/>
          <a:lstStyle/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sacramento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es un modo de participar en la Pascua de Cristo y de apropiarse de su salvación.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Bautismo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nos libra de la muerte introducida por el pecado original y nos permite vivir la vida nueva del Resucitado.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es 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causa única y universal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salvación humana: el único mediador entre Dios y los hombres.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gracia de salvación proviene de su vida y, en particular, de su misterio pascual.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4F0BF-8C4A-4C86-ACC1-DB6AAE69FA69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25608" name="Picture 8" descr="http://www.kalipedia.com/kalipediamedia/historia/media/200707/17/hisuniversal/20070717klphisuni_93_Ies_SC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0" y="1055688"/>
            <a:ext cx="19732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http://arte-medieval.talleraquitania.com/images/p10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0" y="5030788"/>
            <a:ext cx="200025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0326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00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6088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237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431925" y="552450"/>
            <a:ext cx="10729913" cy="1600200"/>
          </a:xfrm>
        </p:spPr>
        <p:txBody>
          <a:bodyPr/>
          <a:lstStyle/>
          <a:p>
            <a:pPr algn="l">
              <a:lnSpc>
                <a:spcPct val="80000"/>
              </a:lnSpc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6. </a:t>
            </a:r>
            <a:r>
              <a:rPr lang="es-ES" sz="5000" b="1" i="1" cap="small" dirty="0" err="1" smtClean="0">
                <a:solidFill>
                  <a:srgbClr val="FFFF00"/>
                </a:solidFill>
              </a:rPr>
              <a:t>Corredimir</a:t>
            </a:r>
            <a:r>
              <a:rPr lang="es-ES" sz="5000" b="1" i="1" cap="small" dirty="0" smtClean="0">
                <a:solidFill>
                  <a:srgbClr val="FFFF00"/>
                </a:solidFill>
              </a:rPr>
              <a:t> con Cristo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26631" name="9 Marcador de contenido"/>
          <p:cNvSpPr>
            <a:spLocks noGrp="1"/>
          </p:cNvSpPr>
          <p:nvPr>
            <p:ph idx="1"/>
          </p:nvPr>
        </p:nvSpPr>
        <p:spPr>
          <a:xfrm>
            <a:off x="1576388" y="2063750"/>
            <a:ext cx="6192837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acabamos de decir, la Redención obrada por Cristo en la Cruz es universal, se extiende a todo el género humano.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Pero es preciso que llegue a aplicarse a cada uno el fruto y los méritos de la Pasión y Muerte de Cristo, principalmente por medio de la fe y los sacramentos.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Nuestro Señor Jesucristo es el único mediador entre Dios y los hombres.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A72C8E-B2B7-4A27-8FE9-69CD4470A04B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pic>
        <p:nvPicPr>
          <p:cNvPr id="26633" name="Picture 17" descr="http://g-vik.narod.ru/2001/n7/symb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1943100"/>
            <a:ext cx="3600450" cy="640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0637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3688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0326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9 Marcador de contenido"/>
          <p:cNvSpPr>
            <a:spLocks noGrp="1"/>
          </p:cNvSpPr>
          <p:nvPr>
            <p:ph idx="1"/>
          </p:nvPr>
        </p:nvSpPr>
        <p:spPr>
          <a:xfrm>
            <a:off x="5321300" y="984250"/>
            <a:ext cx="648017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Pero Dios Padre ha querido que fuéramos no sólo redimidos sino también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corredentores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 llama a tomar su Cruz y a seguirle, porque Él sufrió por nosotros dejándonos ejemplo para que sigamos sus huellas.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San Pablo escribe:</a:t>
            </a:r>
          </a:p>
          <a:p>
            <a:pPr>
              <a:lnSpc>
                <a:spcPct val="85000"/>
              </a:lnSpc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2,20: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«yo estoy con Cristo en la Cruz, y no soy yo el que vive sino que Cristo vive en mí».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alcanzar la identificación con Cristo hay que abrazar la Cruz.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8C07-E3C1-4F92-8F66-C4FA58063331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27656" name="Picture 2" descr="http://sights.gov.by/ru/sm.aspx?guid=31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3529013" cy="786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855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50879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60960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73929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9 Marcador de contenido"/>
          <p:cNvSpPr>
            <a:spLocks noGrp="1"/>
          </p:cNvSpPr>
          <p:nvPr>
            <p:ph idx="1"/>
          </p:nvPr>
        </p:nvSpPr>
        <p:spPr>
          <a:xfrm>
            <a:off x="1792288" y="984250"/>
            <a:ext cx="5040312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Col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1,24: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«completo en mi carne lo que falta a la Pasión de Cristo, por su Cuerpo que es la Iglesia» podemos ser corredentores con Cristo.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Dios no ha querido librarnos de todas las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penalidades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esta vida, para que aceptándolas nos identifiquemos con Cristo, merezcamos la vida eterna y cooperemos en la tarea de llevar a los demás los frutos de la Redención. </a:t>
            </a: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B5F13-7A5F-4F41-ACA4-6ACC51FAEC8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28680" name="Picture 2" descr="http://t2.gstatic.com/images?q=tbn:ANd9GcS4hWK68EyrNqXNph88w3qWJvfjqwb04zlKEDvQJDZV3X2kE8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r="13387"/>
          <a:stretch>
            <a:fillRect/>
          </a:stretch>
        </p:blipFill>
        <p:spPr bwMode="auto">
          <a:xfrm>
            <a:off x="8272463" y="984250"/>
            <a:ext cx="3529012" cy="756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0556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50" y="40798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9 Marcador de contenido"/>
          <p:cNvSpPr>
            <a:spLocks noGrp="1"/>
          </p:cNvSpPr>
          <p:nvPr>
            <p:ph idx="1"/>
          </p:nvPr>
        </p:nvSpPr>
        <p:spPr>
          <a:xfrm>
            <a:off x="1720850" y="912813"/>
            <a:ext cx="4608513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enfermedad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dolor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ofrecidos a Dios en unión con Cristo, alcanzan un gran valor redentor, como también la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mortificación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practicada con el mismo espíritu con que Cristo padeció libre y voluntariamente en su Pasión: por amor, para redimirnos expiando por nuestros pecados.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Cruz, Jesucristo nos da ejemplo de todas las virtudes: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17CAE-1CB3-4FAC-9B52-4F2721B20681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  <p:pic>
        <p:nvPicPr>
          <p:cNvPr id="29704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6888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art-pics.ru/pics/2950/%D0%94%D0%B6%D1%83%D0%BD%D1%82%D0%BE%20%D0%9F%D0%B8%D0%B7%D0%B0%D0%BD%D0%BE-%D0%A0%D0%B0%D1%81%D0%BF%D1%8F%D1%82%D0%B8%D0%B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86786" y="5016624"/>
            <a:ext cx="307377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0" name="Picture 2" descr="http://1.bp.blogspot.com/_uhaRWb2Ou8w/SbLmHYDL47I/AAAAAAAACrk/6g6hl354ijM/s400/cimabue01%5B1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6294" y="984176"/>
            <a:ext cx="29908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9 Marcador de contenido"/>
          <p:cNvSpPr>
            <a:spLocks noGrp="1"/>
          </p:cNvSpPr>
          <p:nvPr>
            <p:ph idx="1"/>
          </p:nvPr>
        </p:nvSpPr>
        <p:spPr>
          <a:xfrm>
            <a:off x="6761163" y="839788"/>
            <a:ext cx="4968875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a) de caridad: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«nadie tiene amor más grande que el que da la vida por sus amigos» (cfr. 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Jn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5,13);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de obediencia: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hizo «obediente al Padre hasta la muerte y muerte de Cruz» (</a:t>
            </a:r>
            <a:r>
              <a:rPr lang="es-ES_tradnl" sz="32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Flp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2,8);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</a:pPr>
            <a:endParaRPr lang="es-ES_tradnl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c) de humildad, de mansedumbre y de paciencia: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soportó los sufrimientos sin evitarlos ni suavizarlos, como un manso cordero;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B2018-2E0C-49D6-8934-EEF66EECE4CE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  <p:pic>
        <p:nvPicPr>
          <p:cNvPr id="30728" name="Picture 2" descr="http://1.bp.blogspot.com/_0puKD7n338Y/S6rn9VV_e2I/AAAAAAAAAdE/dUnwvaEspBU/s1600/cimabue_firenze_crucifixi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84250"/>
            <a:ext cx="3760788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" descr="http://t0.gstatic.com/images?q=tbn:ANd9GcSxA5pvCSqyIhDqiecHeRGpFCV50qG3V3WhVq3PtA6mVy_TwTFwu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5232400"/>
            <a:ext cx="300831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35052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5808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>
              <a:defRPr/>
            </a:pPr>
            <a:r>
              <a:rPr lang="es-ES" sz="5000" b="1" i="1" cap="small" dirty="0" smtClean="0">
                <a:solidFill>
                  <a:srgbClr val="FFFF00"/>
                </a:solidFill>
              </a:rPr>
              <a:t>1. Sentido general de la cruz de Cristo</a:t>
            </a:r>
            <a:endParaRPr lang="es-AR" sz="5000" dirty="0">
              <a:solidFill>
                <a:srgbClr val="FFFF00"/>
              </a:solidFill>
            </a:endParaRPr>
          </a:p>
        </p:txBody>
      </p:sp>
      <p:sp>
        <p:nvSpPr>
          <p:cNvPr id="4103" name="9 Marcador de contenido"/>
          <p:cNvSpPr>
            <a:spLocks noGrp="1"/>
          </p:cNvSpPr>
          <p:nvPr>
            <p:ph idx="1"/>
          </p:nvPr>
        </p:nvSpPr>
        <p:spPr>
          <a:xfrm>
            <a:off x="1503363" y="2063750"/>
            <a:ext cx="4752975" cy="6335713"/>
          </a:xfrm>
        </p:spPr>
        <p:txBody>
          <a:bodyPr/>
          <a:lstStyle/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1.1.- Algunas premisas: </a:t>
            </a:r>
            <a:endParaRPr lang="es-AR" sz="36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 pecado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alteró profundamente el orden de la creación; el hombre dejó de ver el mundo como una obra llena de bondad.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Puso su esperanza en las creaturas y se fijó como meta falsos fines terrenos.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60729-CD06-4E27-B571-733E5D84DED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  <p:pic>
        <p:nvPicPr>
          <p:cNvPr id="4111" name="Picture 15" descr="http://t2.gstatic.com/images?q=tbn:ANd9GcRptQgpkoKq-purOePIMsIFWYS9hEmVqQe9UfNQ8Brug7wI-Uqln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6836" y="4872608"/>
            <a:ext cx="4456376" cy="37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13" name="Picture 17" descr="http://t2.gstatic.com/images?q=tbn:ANd9GcReZk4pfbBISI7VFsgS39m8ZCQZ4lmKXknkxHMod2IKy8ese7zV0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48872" y="2295906"/>
            <a:ext cx="4441493" cy="2360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62404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30765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4608512" cy="51117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d) de desprendimiento 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las cosas terrenas: el Rey de Reyes y Señor de los que dominan aparece en la Cruz desnudo, burlado, escupido, azotado, coronado de espinas.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Señor ha querido asociar a su </a:t>
            </a:r>
            <a:r>
              <a:rPr lang="es-ES_tradnl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Madre</a:t>
            </a: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más íntimamente que a nadie, con el misterio de su sufrimiento redentor. </a:t>
            </a: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Virgen nos enseña a estar junto a la Cruz de su Hijo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1CA45-9676-49D4-8D54-125122F14DF0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  <p:pic>
        <p:nvPicPr>
          <p:cNvPr id="31752" name="Picture 4" descr="http://www.thomaspringle.com/wp-content/uploads/2011/04/1704.0409Crucifixion-XV-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1128713"/>
            <a:ext cx="56419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3215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47291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11 Imagen" descr="3fondos_animado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8 Título"/>
          <p:cNvSpPr>
            <a:spLocks noGrp="1"/>
          </p:cNvSpPr>
          <p:nvPr>
            <p:ph type="title"/>
          </p:nvPr>
        </p:nvSpPr>
        <p:spPr>
          <a:xfrm>
            <a:off x="1287463" y="623888"/>
            <a:ext cx="10729912" cy="1600200"/>
          </a:xfrm>
        </p:spPr>
        <p:txBody>
          <a:bodyPr/>
          <a:lstStyle/>
          <a:p>
            <a:pPr algn="l"/>
            <a:r>
              <a:rPr lang="es-ES" sz="5000" b="1" i="1" smtClean="0">
                <a:solidFill>
                  <a:srgbClr val="FFFF00"/>
                </a:solidFill>
              </a:rPr>
              <a:t>Bibliografía básica</a:t>
            </a:r>
            <a:endParaRPr lang="es-AR" sz="5000" smtClean="0">
              <a:solidFill>
                <a:srgbClr val="FFFF00"/>
              </a:solidFill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287463" y="2136775"/>
            <a:ext cx="10658475" cy="63373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599-618.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Compendio del Catecismo de la Iglesia Católica</a:t>
            </a:r>
            <a:r>
              <a:rPr lang="es-ES_tradnl" sz="3200" dirty="0" smtClean="0">
                <a:solidFill>
                  <a:schemeClr val="bg1"/>
                </a:solidFill>
              </a:rPr>
              <a:t>, 112-124.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Juan Pablo II</a:t>
            </a:r>
            <a:r>
              <a:rPr lang="es-ES_tradnl" sz="3200" i="1" dirty="0" smtClean="0">
                <a:solidFill>
                  <a:schemeClr val="bg1"/>
                </a:solidFill>
              </a:rPr>
              <a:t>, El valor redentor de la Pasión de Cristo, </a:t>
            </a:r>
            <a:r>
              <a:rPr lang="es-ES_tradnl" sz="3200" dirty="0" smtClean="0">
                <a:solidFill>
                  <a:schemeClr val="bg1"/>
                </a:solidFill>
              </a:rPr>
              <a:t>Catequesis: 7-IX-1988, 8-IX-1988, 5-X-1988, 19-X-1988, 26-X-1988. 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Juan Pablo II</a:t>
            </a:r>
            <a:r>
              <a:rPr lang="es-ES_tradnl" sz="3200" i="1" dirty="0" smtClean="0">
                <a:solidFill>
                  <a:schemeClr val="bg1"/>
                </a:solidFill>
              </a:rPr>
              <a:t>, La muerte de Cristo: su carácter redentor, </a:t>
            </a:r>
            <a:r>
              <a:rPr lang="es-ES_tradnl" sz="3200" dirty="0" smtClean="0">
                <a:solidFill>
                  <a:schemeClr val="bg1"/>
                </a:solidFill>
              </a:rPr>
              <a:t>Catequesis: 14-XII-88, 11-I-89.</a:t>
            </a:r>
          </a:p>
          <a:p>
            <a:pPr>
              <a:lnSpc>
                <a:spcPct val="80000"/>
              </a:lnSpc>
              <a:defRPr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ES_tradnl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es-AR" sz="3200" b="1" i="1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cap="small" dirty="0" smtClean="0">
                <a:solidFill>
                  <a:schemeClr val="bg1"/>
                </a:solidFill>
              </a:rPr>
              <a:t>San </a:t>
            </a:r>
            <a:r>
              <a:rPr lang="es-ES_tradnl" sz="3200" cap="small" dirty="0" err="1" smtClean="0">
                <a:solidFill>
                  <a:schemeClr val="bg1"/>
                </a:solidFill>
              </a:rPr>
              <a:t>Josemaría</a:t>
            </a:r>
            <a:r>
              <a:rPr lang="es-ES_tradnl" sz="3200" dirty="0" smtClean="0">
                <a:solidFill>
                  <a:schemeClr val="bg1"/>
                </a:solidFill>
              </a:rPr>
              <a:t>, Homilía </a:t>
            </a:r>
            <a:r>
              <a:rPr lang="es-ES_tradnl" sz="3200" i="1" dirty="0" smtClean="0">
                <a:solidFill>
                  <a:schemeClr val="bg1"/>
                </a:solidFill>
              </a:rPr>
              <a:t>La muerte de Cristo vida del cristiano</a:t>
            </a:r>
            <a:r>
              <a:rPr lang="es-ES_tradnl" sz="3200" dirty="0" smtClean="0">
                <a:solidFill>
                  <a:schemeClr val="bg1"/>
                </a:solidFill>
              </a:rPr>
              <a:t>, en </a:t>
            </a:r>
            <a:r>
              <a:rPr lang="es-ES_tradnl" sz="3200" i="1" dirty="0" smtClean="0">
                <a:solidFill>
                  <a:schemeClr val="bg1"/>
                </a:solidFill>
              </a:rPr>
              <a:t>Es Cristo que pasa</a:t>
            </a:r>
            <a:r>
              <a:rPr lang="es-ES_tradnl" sz="3200" dirty="0" smtClean="0">
                <a:solidFill>
                  <a:schemeClr val="bg1"/>
                </a:solidFill>
              </a:rPr>
              <a:t>, 95-101.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s-ES_tradnl" sz="3200" i="1" dirty="0" smtClean="0">
                <a:solidFill>
                  <a:schemeClr val="bg1"/>
                </a:solidFill>
              </a:rPr>
              <a:t>Diccionario de Teología</a:t>
            </a:r>
            <a:r>
              <a:rPr lang="es-ES_tradnl" sz="3200" dirty="0" smtClean="0">
                <a:solidFill>
                  <a:schemeClr val="bg1"/>
                </a:solidFill>
              </a:rPr>
              <a:t>, dirigida por </a:t>
            </a:r>
            <a:r>
              <a:rPr lang="es-ES_tradnl" sz="3200" cap="small" dirty="0" smtClean="0">
                <a:solidFill>
                  <a:schemeClr val="bg1"/>
                </a:solidFill>
              </a:rPr>
              <a:t>C. Izquierdo et al.</a:t>
            </a:r>
            <a:r>
              <a:rPr lang="es-ES_tradnl" sz="3200" dirty="0" smtClean="0">
                <a:solidFill>
                  <a:schemeClr val="bg1"/>
                </a:solidFill>
              </a:rPr>
              <a:t>, voces: </a:t>
            </a:r>
            <a:r>
              <a:rPr lang="es-ES_tradnl" sz="3200" i="1" dirty="0" smtClean="0">
                <a:solidFill>
                  <a:schemeClr val="bg1"/>
                </a:solidFill>
              </a:rPr>
              <a:t>Jesucristo</a:t>
            </a:r>
            <a:r>
              <a:rPr lang="es-ES_tradnl" sz="3200" dirty="0" smtClean="0">
                <a:solidFill>
                  <a:schemeClr val="bg1"/>
                </a:solidFill>
              </a:rPr>
              <a:t> (IV) y </a:t>
            </a:r>
            <a:r>
              <a:rPr lang="es-ES_tradnl" sz="3200" i="1" dirty="0" smtClean="0">
                <a:solidFill>
                  <a:schemeClr val="bg1"/>
                </a:solidFill>
              </a:rPr>
              <a:t>Cruz</a:t>
            </a:r>
            <a:r>
              <a:rPr lang="es-ES_tradnl" sz="3200" dirty="0" smtClean="0">
                <a:solidFill>
                  <a:schemeClr val="bg1"/>
                </a:solidFill>
              </a:rPr>
              <a:t>, </a:t>
            </a:r>
            <a:r>
              <a:rPr lang="es-ES_tradnl" sz="3200" dirty="0" err="1" smtClean="0">
                <a:solidFill>
                  <a:schemeClr val="bg1"/>
                </a:solidFill>
              </a:rPr>
              <a:t>Eunsa</a:t>
            </a:r>
            <a:r>
              <a:rPr lang="es-ES_tradnl" sz="3200" dirty="0" smtClean="0">
                <a:solidFill>
                  <a:schemeClr val="bg1"/>
                </a:solidFill>
              </a:rPr>
              <a:t>, Pamplona 2006.</a:t>
            </a:r>
            <a:endParaRPr lang="es-AR" sz="3200" dirty="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s-AR" sz="3200" dirty="0" smtClean="0">
              <a:solidFill>
                <a:schemeClr val="bg1"/>
              </a:solidFill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---------------------------x---------------------------</a:t>
            </a:r>
          </a:p>
          <a:p>
            <a:pPr marL="480060" indent="-480060">
              <a:lnSpc>
                <a:spcPct val="80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www.institutodeteologia.org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www.oracionesydevociones.info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www.encuentra.com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juanmariagallardo@gmail.com</a:t>
            </a:r>
          </a:p>
          <a:p>
            <a:pPr marL="480060" indent="-480060" algn="ctr">
              <a:lnSpc>
                <a:spcPct val="75000"/>
              </a:lnSpc>
              <a:buFont typeface="Arial" charset="0"/>
              <a:buNone/>
              <a:defRPr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secretariaifti@gmail.com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>
              <a:defRPr/>
            </a:pPr>
            <a:endParaRPr lang="es-AR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03308-DC80-4704-8B96-19C3A39E9FF4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sp>
        <p:nvSpPr>
          <p:cNvPr id="9" name="8 Título"/>
          <p:cNvSpPr txBox="1">
            <a:spLocks/>
          </p:cNvSpPr>
          <p:nvPr/>
        </p:nvSpPr>
        <p:spPr bwMode="auto">
          <a:xfrm>
            <a:off x="1360488" y="5145088"/>
            <a:ext cx="107299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16" tIns="64008" rIns="128016" bIns="64008" anchor="ctr"/>
          <a:lstStyle/>
          <a:p>
            <a:pPr eaLnBrk="0" hangingPunct="0">
              <a:defRPr/>
            </a:pPr>
            <a:r>
              <a:rPr lang="es-ES" sz="5000" b="1" i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Lecturas recomendadas</a:t>
            </a:r>
            <a:endParaRPr lang="es-AR" sz="50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9 Marcador de contenido"/>
          <p:cNvSpPr>
            <a:spLocks noGrp="1"/>
          </p:cNvSpPr>
          <p:nvPr>
            <p:ph idx="1"/>
          </p:nvPr>
        </p:nvSpPr>
        <p:spPr>
          <a:xfrm>
            <a:off x="1287463" y="1487488"/>
            <a:ext cx="10658475" cy="633730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0060" indent="-48006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 estudio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los asistentes puedan estudiar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contenidos  de la clase y para que, </a:t>
            </a:r>
            <a:b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quien quiera utilizarla, pueda  modificarla 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su propio estilo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s-A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es-A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JMG</a:t>
            </a:r>
            <a:endParaRPr lang="es-AR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www.institutodeteologia.org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www.oracionesydevociones.info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www.encuentra.com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juanmariagallardo@gmail.com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75000"/>
              </a:lnSpc>
              <a:buFont typeface="Arial" charset="0"/>
              <a:buNone/>
            </a:pPr>
            <a:r>
              <a:rPr lang="es-E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AR" dirty="0" smtClean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FB3B8-3392-4A2D-8685-039F2F4F8360}" type="slidenum">
              <a:rPr lang="es-ES" smtClean="0"/>
              <a:pPr>
                <a:defRPr/>
              </a:pPr>
              <a:t>32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9 Marcador de contenido"/>
          <p:cNvSpPr>
            <a:spLocks noGrp="1"/>
          </p:cNvSpPr>
          <p:nvPr>
            <p:ph idx="1"/>
          </p:nvPr>
        </p:nvSpPr>
        <p:spPr>
          <a:xfrm>
            <a:off x="6832600" y="912813"/>
            <a:ext cx="5113338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venida de Jesucristo al mundo tiene como finalidad reimplantar en el mundo el proyecto de Dios.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ello, Jesús, verdadera Cabeza del género humano, asumió toda la realidad humana degradada por el pecado, la hizo suya, y la ofreció filialmente al Padre.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restituyó la situación humana su verdadero sentido, en dependencia a Dios Padre.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CCBB4-71B7-472B-B6E4-BBD437B5169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pic>
        <p:nvPicPr>
          <p:cNvPr id="5129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5766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83978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11 Imagen" descr="3fondos_animado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71088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5" descr="http://aigialos.wikispaces.com/file/view/BuenPas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055688"/>
            <a:ext cx="5259388" cy="748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9 Marcador de contenido"/>
          <p:cNvSpPr>
            <a:spLocks noGrp="1"/>
          </p:cNvSpPr>
          <p:nvPr>
            <p:ph idx="1"/>
          </p:nvPr>
        </p:nvSpPr>
        <p:spPr>
          <a:xfrm>
            <a:off x="6688138" y="912813"/>
            <a:ext cx="5113337" cy="6335712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Toda la vida de Cristo tiene esta finalidad, este objetivo salvador.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1.2.- Aplicación al misterio de la Cruz:</a:t>
            </a:r>
            <a:endParaRPr lang="es-AR" sz="3200" b="1" i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finalidad propia del misterio de la Cruz es cancelar el pecado del mundo para que se pueda realizar la unión filial con Dios. 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 unión es el objetivo último del plan de Dios.</a:t>
            </a:r>
          </a:p>
          <a:p>
            <a:pPr>
              <a:lnSpc>
                <a:spcPct val="85000"/>
              </a:lnSpc>
            </a:pPr>
            <a:endParaRPr lang="es-ES_tradnl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1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39404-C6B4-48BE-B8CE-53962A27888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pic>
        <p:nvPicPr>
          <p:cNvPr id="6153" name="Picture 2" descr="http://photos-d.ak.fbcdn.net/hphotos-ak-snc4/148383_127325313992344_127325030659039_181532_1045510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984250"/>
            <a:ext cx="22685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" descr="Αρχείο:Christus Ravenn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540125"/>
            <a:ext cx="4392613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4" descr="http://www.ellinis.gr/files/products/AvgoZ1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1055688"/>
            <a:ext cx="17272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415766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11 Imagen" descr="3fondos_animado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72485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576388" y="912813"/>
            <a:ext cx="4608512" cy="6335712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cancela el pecado del mundo cargándolo sobre sus hombros. </a:t>
            </a: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esto consiste esencialmente el misterio de la Cruz.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buFont typeface="Arial" charset="0"/>
              <a:buAutoNum type="alphaLcParenR"/>
              <a:defRPr/>
            </a:pP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Cargó con nuestros pecados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514350" indent="-514350">
              <a:lnSpc>
                <a:spcPct val="85000"/>
              </a:lnSpc>
              <a:buFont typeface="Arial" charset="0"/>
              <a:buAutoNum type="alphaLcParenR"/>
              <a:defRPr/>
            </a:pPr>
            <a:endParaRPr lang="es-ES_tradnl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se entrega voluntariamente. </a:t>
            </a:r>
          </a:p>
          <a:p>
            <a:pPr marL="514350" indent="-514350"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Como lo narra proféticamente Isaías: </a:t>
            </a:r>
            <a:endParaRPr lang="es-ES_tradnl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E288C-E0A5-48BB-91D2-20FE551C95E0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pic>
        <p:nvPicPr>
          <p:cNvPr id="7177" name="Picture 2" descr="http://t2.gstatic.com/images?q=tbn:ANd9GcR1krYnQvFB9e1FudMG3Ql7iJfcR2bwbkCiLriqXTYaI5ans-ERlQ&amp;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3902075"/>
            <a:ext cx="5421313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 descr="http://blogs.sch.gr/kantonopou/files/2010/04/st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84250"/>
            <a:ext cx="528478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60293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27844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9128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746442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1719263" y="1273175"/>
            <a:ext cx="4968875" cy="6335713"/>
          </a:xfrm>
        </p:spPr>
        <p:txBody>
          <a:bodyPr/>
          <a:lstStyle/>
          <a:p>
            <a:pPr marL="514350" indent="-514350">
              <a:lnSpc>
                <a:spcPct val="85000"/>
              </a:lnSpc>
              <a:defRPr/>
            </a:pPr>
            <a:r>
              <a:rPr lang="es-ES_tradnl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53,7: 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«se humilló y no abrió la boca. Como un cordero fue llevado al matadero, y no abrió la boca: como oveja muda  ante los esquiladores»</a:t>
            </a: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Cordero sin mancha, aceptó libremente los sufrimientos físicos y morales impuestos por la injusticia de los pecadores, y en ella, asumió todos los pecados de los hombres, toda ofensa a Dios. 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9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071C1B-33C3-4706-994D-E958B9E91243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8201" name="Picture 2" descr="http://2.bp.blogspot.com/-o_WlSyKY20o/TatLsbdXaqI/AAAAAAAAAJw/65dIDto6YSw/s1600/lamb-of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128713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4" descr="http://www.colalfonsoxii.com/54%20religion%20simbologia/animales/cordero%20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5970588"/>
            <a:ext cx="46577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42957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1349375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Marcador de contenido"/>
          <p:cNvSpPr>
            <a:spLocks noGrp="1"/>
          </p:cNvSpPr>
          <p:nvPr>
            <p:ph idx="1"/>
          </p:nvPr>
        </p:nvSpPr>
        <p:spPr>
          <a:xfrm>
            <a:off x="6977063" y="912813"/>
            <a:ext cx="4679950" cy="6335712"/>
          </a:xfrm>
        </p:spPr>
        <p:txBody>
          <a:bodyPr/>
          <a:lstStyle/>
          <a:p>
            <a:pPr marL="514350" indent="-514350"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Cada agravio humano es, de algún modo, causa de la muerte de Cristo. </a:t>
            </a:r>
          </a:p>
          <a:p>
            <a:pPr marL="514350" indent="-514350"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Jesús “cargó” con nuestros pecados en </a:t>
            </a:r>
            <a:b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Gólgota. </a:t>
            </a:r>
          </a:p>
          <a:p>
            <a:pPr marL="514350" indent="-514350">
              <a:lnSpc>
                <a:spcPct val="85000"/>
              </a:lnSpc>
              <a:defRPr/>
            </a:pPr>
            <a:endParaRPr lang="es-AR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r>
              <a:rPr lang="es-ES_tradn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b) Con 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 entrega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_tradnl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eliminó el pecado</a:t>
            </a: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  <a:defRPr/>
            </a:pPr>
            <a:endParaRPr lang="es-ES_tradnl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defRPr/>
            </a:pP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Cristo ofreció al Padre sus sufrimientos y su muerte  para nuestro perdón: «en sus llagas hemos sido curados» (</a:t>
            </a:r>
            <a:r>
              <a:rPr lang="es-ES_tradnl" sz="3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s-ES_tradnl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53,5).</a:t>
            </a:r>
            <a:endParaRPr lang="es-E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3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26C04-9D19-4CC1-8CA1-0EB5DB00357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pic>
        <p:nvPicPr>
          <p:cNvPr id="9225" name="Picture 2" descr="http://1.bp.blogspot.com/_q_6X0XG8EWU/S7XSXsv79iI/AAAAAAAAA44/b_Xsz2mV6Yk/s1600/corde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912813"/>
            <a:ext cx="5040313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http://t1.gstatic.com/images?q=tbn:ANd9GcQp-bN4zhJ4W-vqGAvlW3MVVO9gDdfNl_wQqTulvDtu1fqwms44m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5287963"/>
            <a:ext cx="2519363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ttp://t1.gstatic.com/images?q=tbn:ANd9GcSc4rs7k6bt4iCNBEcAwym0t-8NjJ8yET1F5dl7yT6bAPVGpP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272088"/>
            <a:ext cx="2447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98425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880100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11 Imagen" descr="3fondos_animado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26400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8772525"/>
            <a:ext cx="107013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73362" y="4598987"/>
            <a:ext cx="796448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14507" y="4599781"/>
            <a:ext cx="79644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 descr="http://www.100pies.net/Gifs/Webmasters/Lineas/Linea-1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3075"/>
            <a:ext cx="10701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9 Marcador de contenido"/>
          <p:cNvSpPr>
            <a:spLocks noGrp="1"/>
          </p:cNvSpPr>
          <p:nvPr>
            <p:ph idx="1"/>
          </p:nvPr>
        </p:nvSpPr>
        <p:spPr>
          <a:xfrm>
            <a:off x="6113463" y="1200150"/>
            <a:ext cx="5472112" cy="324008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la Cruz procede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posibilidad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 vivir alejados del pecado y de integrar los sufrimientos </a:t>
            </a: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y la muerte </a:t>
            </a:r>
            <a:b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s-ES_tradnl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el camino a la santidad.</a:t>
            </a:r>
            <a:endParaRPr lang="es-AR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  <a:buFont typeface="Arial" charset="0"/>
              <a:buNone/>
            </a:pPr>
            <a:r>
              <a:rPr lang="es-ES_tradnl" sz="3200" baseline="30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s-E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9" descr="data:image/jpg;base64,/9j/4AAQSkZJRgABAQAAAQABAAD/2wCEAAkGBhQSERQSEBQVFRUWGCEVFxcYFx8cFxkeIRsfHR8kHh0fHiYeHR0kHxwXJTEgIycqLCwsIx8xNTAqNSYrLCkBCQoKBQUFDQUFDSkYEhgpKSkpKSkpKSkpKSkpKSkpKSkpKSkpKSkpKSkpKSkpKSkpKSkpKSkpKSkpKSkpKSkpKf/AABEIAGUAZQMBIgACEQEDEQH/xAAcAAACAgMBAQAAAAAAAAAAAAAGBwAFAwQIAgH/xAA9EAACAQIEBAQDBQYEBwAAAAABAgMEEQAFEiEGEzFBByJRYRQycUJigZGhFSMzUoLBCCRy8SU1c5OxstH/xAAUAQEAAAAAAAAAAAAAAAAAAAAA/8QAFBEBAAAAAAAAAAAAAAAAAAAAAP/aAAwDAQACEQMRAD8AeBwO8Scbw0UkUUiTyPKGZFhjMhstr7Dfvj5xpxU1CkLJAZ3mmWnRA4QlmBI3II7WxQ0SVtTmtLU1FE1NHDFKhJmSS5cC3y2I6emAuOG/EWlrZ3poubHMguY5oyj272BPba4O++CgYTZ4czClz6pzGKiaeJiwUCVFuGUC/mO3ToRg04C8RI8z5yiJoZYWs6Fgwtci4YAA7gi3tgDLHhjio4t4mWgpmqniklRCNQjtqUE2vuRsDb88APF/iXUTQCkpKKrjqKtDyiwS5jtd2TS5N9J2O1r3vtgGRk2eQ1UZkp3V0DNHcfzKbEf3+hB6HG/hIZNnL5PVDRQVkdJUqkXLk0A/EAaQynXp846gkb+wGGDkHiD8TVtRmjqYZETmSczRZB2vZyd9rfngC7HknGHMagxxSSIhdkQsEBsWIF7XPS/TCnqPECWth/zuWVVNT3Ei1cbMWgYfLJvGuy3NyNrX2IwDBybi2GpqammjEgemYK+pCoN+4J/v1G42xf4Uua+HmaVJC1WaR/Cghy6JokYLuGawALAC9y5A672wQZL4t5a8sdIlS7vtEskim0jDa5ewBLW62AJOAOsTEvj5gBvjbhV65IFjn+HeCdahX5YfdQwHlLAfaGKSgnr6bNKWlqq0VMc0UrkfDpFYoBbdSSevqMMDABxZmcVPnWXyTyJEnInGt2CqCdNtztgAviHjXOJM4qaHLpAdDHQmiPZQoJ8zDfr64vPBng2topquSui0c4KQdSnUdTE/KTbrii4OrEm4sqZInWRGWQqysGUjQo2I2Iw9LYDUzVYuRL8RblaG5mr5dFjqv7ab4UvgtpNVLzuZzOQvwXN6/Ca2tp/qtf8A3wyeL+Gfj6VqVppIlcjWUAuwBvp37E2/LABxb4a1UEAq6WvqpZ6VDylOkER2s6ppHXQNhve1rb4Aw8TPh/2ZU/F30aPLb5uZf93p+9r02/G+18UXgv8AwKnn6/jucfi+Z/Evb93/AE6envq9sCmT5HLnM9kzGrkpacJLzJApPPI1AKNhdFO5PQ9NjcsDhzw+alrGq2rZ53dOXIJAtnA+W5G912sfqO+AIznC/E/CkHXyucD2Kh9Jtve4Om/1GAzxQ4ulj/4bSU0ktTVxlUaw5YU3Vj7kD1sBcEm2xtOOVkganzGFS/wpYTIvzPA4Akt6lCqOB7YIMsr4alEqIGSRWXyuu+x6i/UbgXU9xuMAks44szWpo50pablUdLGaecvYynQoWQMSbg26hBcDvfB9xjwpSyZPI0cEURig58LIoUxsqaxZgL9rH1xR0tUJ84zmip7NHNS+ex8omCLGd+gvrsSe6n0xrQ51mWY00WVfAy091WGqqJAwQItg2i6jzOB0uethf5gDYyycvDE52LIrH8VB/viY2I0sAq7ACwHt2x8wGQnArx3wbR10S/HHliM3WUOEZQeo1NdbGwuCMb/GXFCZfRy1Mg1aRZV7ux2Ufn1PpfCZ4K4ZqOIah63M5GNOjaQimwJ66EH2EUEXPU363ucAd8C8B5XS1PPoannShSmn4iOQWbrsoBvthjDA/TcBUEahEpIAB0Ogatu+r5r+974vYiAAB0GwwGTHlsVPFuf/AAVJLVFNYiAYre1xqAO9jvY4BvEHhMV1Ia/LJ5VkKc4COV+XMoG40hrK9h2tvsd8AwMlyOGkjMdPGI1LtIQP5mNz/wDB6AAdsWF8ITwd4RnrgausqKkwK2hIxNIOaw63Oq+ge3U332ILZ4b4siq56qGCxSlZI9YNwzEHVbtZSLX774AhcbYXPEHhLSanmgqZqANvIIpdEJPclTa34G3tg3z3NhTwtJpLtcJGgNi7sQqKD2uxG/YXJ2BwIZXxFljzhamspqirJ6k3iU3+WHVeNQDsLHU3Ukk4DP4e5DltCrR0NRHNJJ87maN5Gt0FlOwG+wH54NxjSq8mgmXTLFG6+jIpt9Ntj7jFZSlqOWOBmZ6eU6IWc3eJ7EiNmO7IwB0sbkEaSTdcAQ4mJiYBTf4iyf2fBbp8QL/9t7f3wQ+Cyr+xqbR9/V/q5jXxc8bcKrmNFJSsdJbdG66XG6n6X2I9CcJ7gDjCXIp5MvzRGSFm1K4BYITtqW3zxsAOlzft1GAcvGNXNFSSzU7ojxIZPOhcNpBOmwYG7dBa+9tjgJ8HqnMDzoq48sRnmcp4iJG5xZ9Wsm2jVq2AJvttbBvFxdRPHzFqqdk9eatv/N7+2LeOxAIsb73/AFwAn4t/8nrP+mP/AHXCu8MOFs2WDnxVIpKVgX0yqJA47sIm2AIHzG1xv03LyzvJ46qB4JrlHsGANiQGDWv6G1vpgH8S48zqIXo8upbRMNMkpljUspG6opYFV7EncjYDAA+S5DmdXkyfs+sTk3kBplURSH945I1jqWuDpJA8w+uLn/DpTsiV6OpVllRWUixBAe4IPQg41vDXh/OcrdlakEtPIbvHz4gyt01J57X6Ajodulr4btDk8ccs06LpefQZPcoCAbDa9jYnvYYBef4gq2SOigMZIBmKsfrE6/qrOPxOErPR0Iy2OVZ5DXGQq8JH7sJv930076upIttfHTnHnCa5jRSUxIDHzxseiuN1P06g+xOOTc4yiWlmaCoRo5ENmUj9R6g9iNiMB0p4ecQzz5CksOmaqjjeJVY9XQkIGNx9jRfcXxu5hWTnK45K1FiqTJF5FNwJPiECW3O5Gk2ubEnfbHOnCHHlXlxY0rgK27Iy6kb3t2PuCMN/w+avzeeKuzA6aaBtcEaroSSS1g1urBd/MSd9h3wDfxMTEwEONPMMrhnXRURRyr6SIGH5EHG4cAr8RS17JT0rCOOfmETDdxBGwjd1B2DSOwVOtlBbrYALXh/Lcs5khoYaQSQvy5DHGoZGG9rgX/Ed7+hwSA45+8LOGqiKozGWlltLRtylRgCk9mclX7rcRizDcE336Yb3C3FoqyUK6W5aVCb7PDKLq3sQQyMOzLtsRgCTGOeYIrMeigsfw3xJJwttRAubC5tc+g9T7Yrc9mDwOiWcuLFVILFNQWQqO5Clunew6nAe+Hq15IFM1uYCVcAWFwfT3XSfxxZ4psprFaSV1uI5SrIWGku2jS2kNYkBUj3t6+hxZpVqxAVlJI1AAgm3rt298BmOKjPOGaWtGirhjlsNtQ8yg+jDzL+BxY1NSqKWYhVA1Ek2AAwqMo8b6SFNVSJ2mmYyOUjBRQWIRQWddlQINgd9R6k4AtoPCfK4W1pSR3H87PIPydmH6YLYwAAFta21ulu2F5XeO2XIqsvPlDfyRfKfRtbLY/S/1xu+HXGcNY9THA90RxJEreWRUdQWUqd7LJqA6gAqAbAYA5xMTEwHlxcYS3AeYvCoiUBqvLDNDLASFaenZwxMZO2pGUEDoR/qBw6zhY+I/AatUx5pEZkeIWkFP/HkNwseg2IU3NmYggL2NtwCvDbiuaafMoqZQklW5nErkBKdLvrdvUqrrYDuN7C+C7wudZ8wqp6e5paaCOggY/bCb399wT/UPXArBw3VVPxtLLNYS1hiZqceXnCNWBnCxqWhIXTcFQr6jp3FnNwnw1HQUsVNENkHmPdmPzMfcn9LYCh8ZKPXlFQQPNHokUjqpEi3IPaylt8c9TZxNG4dZpAyc2VCHNwzsIz376dR9e+Os8zp+ZDIhAOpGWzJrU3BG6faH3e/THMmb5TJHUPTGkV5FQyCPzM6rYkCTlvpVig1lR0sgG+AHaPNpSkScx7Rh4UAY2VZVa9vS5Zr26g2O22HR4BKXWsnkvqZo4wTvZVQnSPYXAt0G2FNlYOiH/LRLznMccjlwjE+W5YuFAudJPS1/Q36P8PMqanoY43j5b3JdNAVg32tRBIc3Bs/2l04DdzvIVq3jjnGqBP3jR32ke/lDeqru1uhOm/S2ELxZJW5ZDPlbAcmSfXBJp3aM3YgG1rE6LjsQw6HHStsAHjLwg9bRB4N5qZuao/mW3mA7X2Ui/W1u+ASlNm8GXVkNTQzGYiMc2LlsqtJazrZgBoJ3BFyDawG1mtwHwVPJTvXVmpK6WX4iFujRi2ykdkfcGPpp09wLCPDWSQ5jmNMaCnWnhgRZatgblpL3KqxYki9l8pAsWv0segRgPMbEgEjt0xMerYmA+4+MemJiYDWpcvjiLmKNEMjanKqFLt0u1hufc42hiYmA+HHhYwDcAXPe2/5/liYmAxxUaBBGEUINgoUaR9B0xsDExMBMVWYcMUs5vPTxSH76A3+vr+OPuJgMM/CNG5UtSwEoNKnlqCoG4AsBYX7dMWdNAqLpRQqjoALD9MfcTAZsTExMB//2Q=="/>
          <p:cNvSpPr>
            <a:spLocks noChangeAspect="1" noChangeArrowheads="1"/>
          </p:cNvSpPr>
          <p:nvPr/>
        </p:nvSpPr>
        <p:spPr bwMode="auto">
          <a:xfrm>
            <a:off x="155575" y="-45720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5ACE5-59E0-461B-B11C-A4AC362EAEB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pic>
        <p:nvPicPr>
          <p:cNvPr id="61442" name="Picture 2" descr="http://t1.gstatic.com/images?q=tbn:ANd9GcRns9hqkco5zBSJNIsqueHc_VFzqVgEes0kJASBsISYZb9zd2FXD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32248" y="984176"/>
            <a:ext cx="453066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 descr="http://2.bp.blogspot.com/-CbTmuR1niZs/TatMM7fxvsI/AAAAAAAAAJ4/sX4FvQQk1n0/s1600/P40201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92889" y="4455846"/>
            <a:ext cx="3600399" cy="42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1" name="11 Imagen" descr="3fondos_animado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1204913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4743</TotalTime>
  <Words>1663</Words>
  <Application>Microsoft Office PowerPoint</Application>
  <PresentationFormat>Papel A3 (297 x 420 mm)</PresentationFormat>
  <Paragraphs>234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Calibri</vt:lpstr>
      <vt:lpstr>Bernard MT Condensed</vt:lpstr>
      <vt:lpstr>Times New Roman</vt:lpstr>
      <vt:lpstr>Elephant</vt:lpstr>
      <vt:lpstr>Tema de Office</vt:lpstr>
      <vt:lpstr>La FE cristiana</vt:lpstr>
      <vt:lpstr>Presentación de PowerPoint</vt:lpstr>
      <vt:lpstr>1. Sentido general de la cruz de 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2. La cruz revela la misericordia y la justicia de Dios en Jesucristo</vt:lpstr>
      <vt:lpstr>Presentación de PowerPoint</vt:lpstr>
      <vt:lpstr>Presentación de PowerPoint</vt:lpstr>
      <vt:lpstr>Presentación de PowerPoint</vt:lpstr>
      <vt:lpstr>Presentación de PowerPoint</vt:lpstr>
      <vt:lpstr>3. La cruz en su realización histórica</vt:lpstr>
      <vt:lpstr>Presentación de PowerPoint</vt:lpstr>
      <vt:lpstr>Presentación de PowerPoint</vt:lpstr>
      <vt:lpstr>4. Sacrificio y redención</vt:lpstr>
      <vt:lpstr>Presentación de PowerPoint</vt:lpstr>
      <vt:lpstr>Presentación de PowerPoint</vt:lpstr>
      <vt:lpstr>Presentación de PowerPoint</vt:lpstr>
      <vt:lpstr>5. Los efectos de la cruz</vt:lpstr>
      <vt:lpstr>Presentación de PowerPoint</vt:lpstr>
      <vt:lpstr>Presentación de PowerPoint</vt:lpstr>
      <vt:lpstr>6. Corredimir con Cristo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 básica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jmgallardo</dc:creator>
  <cp:lastModifiedBy>jmgallardo</cp:lastModifiedBy>
  <cp:revision>29</cp:revision>
  <dcterms:created xsi:type="dcterms:W3CDTF">2010-08-10T14:04:34Z</dcterms:created>
  <dcterms:modified xsi:type="dcterms:W3CDTF">2011-09-16T14:54:26Z</dcterms:modified>
</cp:coreProperties>
</file>