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95" r:id="rId3"/>
    <p:sldId id="296" r:id="rId4"/>
    <p:sldId id="308" r:id="rId5"/>
    <p:sldId id="309" r:id="rId6"/>
    <p:sldId id="305" r:id="rId7"/>
    <p:sldId id="310" r:id="rId8"/>
    <p:sldId id="311" r:id="rId9"/>
    <p:sldId id="356" r:id="rId10"/>
    <p:sldId id="312" r:id="rId11"/>
    <p:sldId id="313" r:id="rId12"/>
    <p:sldId id="314" r:id="rId13"/>
    <p:sldId id="315" r:id="rId14"/>
    <p:sldId id="316" r:id="rId15"/>
    <p:sldId id="317" r:id="rId16"/>
    <p:sldId id="357" r:id="rId17"/>
    <p:sldId id="318" r:id="rId18"/>
    <p:sldId id="319" r:id="rId19"/>
    <p:sldId id="358" r:id="rId20"/>
    <p:sldId id="320" r:id="rId21"/>
    <p:sldId id="321" r:id="rId22"/>
    <p:sldId id="322" r:id="rId23"/>
    <p:sldId id="359" r:id="rId24"/>
    <p:sldId id="324" r:id="rId25"/>
    <p:sldId id="304" r:id="rId26"/>
    <p:sldId id="325" r:id="rId27"/>
    <p:sldId id="326" r:id="rId28"/>
    <p:sldId id="327" r:id="rId29"/>
    <p:sldId id="328" r:id="rId30"/>
    <p:sldId id="329" r:id="rId31"/>
    <p:sldId id="303" r:id="rId32"/>
    <p:sldId id="330" r:id="rId33"/>
    <p:sldId id="331" r:id="rId34"/>
    <p:sldId id="332" r:id="rId35"/>
    <p:sldId id="333" r:id="rId36"/>
    <p:sldId id="334" r:id="rId37"/>
    <p:sldId id="335" r:id="rId38"/>
    <p:sldId id="336" r:id="rId39"/>
    <p:sldId id="337" r:id="rId40"/>
    <p:sldId id="338" r:id="rId41"/>
    <p:sldId id="302"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06" r:id="rId55"/>
    <p:sldId id="339" r:id="rId56"/>
    <p:sldId id="352" r:id="rId57"/>
    <p:sldId id="353" r:id="rId58"/>
    <p:sldId id="354" r:id="rId59"/>
    <p:sldId id="355" r:id="rId60"/>
    <p:sldId id="301" r:id="rId61"/>
    <p:sldId id="307" r:id="rId62"/>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p:scale>
          <a:sx n="50" d="100"/>
          <a:sy n="50" d="100"/>
        </p:scale>
        <p:origin x="-1380" y="-17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F9156E1-09E7-4571-B4F2-2641C604EE03}"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4262198-1410-4E0D-B783-C6CBA15686F6}" type="slidenum">
              <a:rPr lang="es-AR"/>
              <a:pPr>
                <a:defRPr/>
              </a:pPr>
              <a:t>‹Nº›</a:t>
            </a:fld>
            <a:endParaRPr lang="es-AR"/>
          </a:p>
        </p:txBody>
      </p:sp>
    </p:spTree>
    <p:extLst>
      <p:ext uri="{BB962C8B-B14F-4D97-AF65-F5344CB8AC3E}">
        <p14:creationId xmlns:p14="http://schemas.microsoft.com/office/powerpoint/2010/main" val="2496067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80BA718-C1D7-4851-BF74-A9A842450395}"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E52F64-3754-4786-86A0-B82713F9ED30}" type="slidenum">
              <a:rPr lang="es-ES"/>
              <a:pPr>
                <a:defRPr/>
              </a:pPr>
              <a:t>‹Nº›</a:t>
            </a:fld>
            <a:endParaRPr lang="es-ES"/>
          </a:p>
        </p:txBody>
      </p:sp>
    </p:spTree>
    <p:extLst>
      <p:ext uri="{BB962C8B-B14F-4D97-AF65-F5344CB8AC3E}">
        <p14:creationId xmlns:p14="http://schemas.microsoft.com/office/powerpoint/2010/main" val="418078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AB49181-93C5-490F-A5BA-B2F58DC58787}"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E3115EF-1C58-4889-86B9-41A79D10B6BB}" type="slidenum">
              <a:rPr lang="es-ES"/>
              <a:pPr>
                <a:defRPr/>
              </a:pPr>
              <a:t>‹Nº›</a:t>
            </a:fld>
            <a:endParaRPr lang="es-ES"/>
          </a:p>
        </p:txBody>
      </p:sp>
    </p:spTree>
    <p:extLst>
      <p:ext uri="{BB962C8B-B14F-4D97-AF65-F5344CB8AC3E}">
        <p14:creationId xmlns:p14="http://schemas.microsoft.com/office/powerpoint/2010/main" val="231021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9C5E059-633E-47B1-B5E5-BE1F6D81283C}"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555C5B-794B-4A25-84FB-C55B30689A5F}" type="slidenum">
              <a:rPr lang="es-ES"/>
              <a:pPr>
                <a:defRPr/>
              </a:pPr>
              <a:t>‹Nº›</a:t>
            </a:fld>
            <a:endParaRPr lang="es-ES"/>
          </a:p>
        </p:txBody>
      </p:sp>
    </p:spTree>
    <p:extLst>
      <p:ext uri="{BB962C8B-B14F-4D97-AF65-F5344CB8AC3E}">
        <p14:creationId xmlns:p14="http://schemas.microsoft.com/office/powerpoint/2010/main" val="10999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51FBE80-873D-4B09-88DA-4B4E2CF69835}"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D363ABF-CD06-41B0-912B-30B5A50B8A2B}" type="slidenum">
              <a:rPr lang="es-ES"/>
              <a:pPr>
                <a:defRPr/>
              </a:pPr>
              <a:t>‹Nº›</a:t>
            </a:fld>
            <a:endParaRPr lang="es-ES"/>
          </a:p>
        </p:txBody>
      </p:sp>
    </p:spTree>
    <p:extLst>
      <p:ext uri="{BB962C8B-B14F-4D97-AF65-F5344CB8AC3E}">
        <p14:creationId xmlns:p14="http://schemas.microsoft.com/office/powerpoint/2010/main" val="305922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32382F8-727F-42BD-A5EE-D04913DC95CC}"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DB04733-B6FB-4A38-80F5-2ECF9BD5D45A}" type="slidenum">
              <a:rPr lang="es-ES"/>
              <a:pPr>
                <a:defRPr/>
              </a:pPr>
              <a:t>‹Nº›</a:t>
            </a:fld>
            <a:endParaRPr lang="es-ES"/>
          </a:p>
        </p:txBody>
      </p:sp>
    </p:spTree>
    <p:extLst>
      <p:ext uri="{BB962C8B-B14F-4D97-AF65-F5344CB8AC3E}">
        <p14:creationId xmlns:p14="http://schemas.microsoft.com/office/powerpoint/2010/main" val="128003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7F94EE-5EC1-4D87-8642-CDF81B10DE17}"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4E3535F-0E1B-4D91-BF5C-C4B5FE220A32}" type="slidenum">
              <a:rPr lang="es-ES"/>
              <a:pPr>
                <a:defRPr/>
              </a:pPr>
              <a:t>‹Nº›</a:t>
            </a:fld>
            <a:endParaRPr lang="es-ES"/>
          </a:p>
        </p:txBody>
      </p:sp>
    </p:spTree>
    <p:extLst>
      <p:ext uri="{BB962C8B-B14F-4D97-AF65-F5344CB8AC3E}">
        <p14:creationId xmlns:p14="http://schemas.microsoft.com/office/powerpoint/2010/main" val="51827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0387DDB-21B6-4A1A-8FB8-8F1444C85FE6}"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4302CD8-7A47-4805-90BA-998F65ED686B}" type="slidenum">
              <a:rPr lang="es-ES"/>
              <a:pPr>
                <a:defRPr/>
              </a:pPr>
              <a:t>‹Nº›</a:t>
            </a:fld>
            <a:endParaRPr lang="es-ES"/>
          </a:p>
        </p:txBody>
      </p:sp>
    </p:spTree>
    <p:extLst>
      <p:ext uri="{BB962C8B-B14F-4D97-AF65-F5344CB8AC3E}">
        <p14:creationId xmlns:p14="http://schemas.microsoft.com/office/powerpoint/2010/main" val="12178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6C07ECC-4A06-4EB5-85AB-B12E37BE8899}"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2376476-DDFF-42EC-815B-75F6208BF3CB}" type="slidenum">
              <a:rPr lang="es-ES"/>
              <a:pPr>
                <a:defRPr/>
              </a:pPr>
              <a:t>‹Nº›</a:t>
            </a:fld>
            <a:endParaRPr lang="es-ES"/>
          </a:p>
        </p:txBody>
      </p:sp>
    </p:spTree>
    <p:extLst>
      <p:ext uri="{BB962C8B-B14F-4D97-AF65-F5344CB8AC3E}">
        <p14:creationId xmlns:p14="http://schemas.microsoft.com/office/powerpoint/2010/main" val="86738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4B9AB12-DC01-49D4-8FEB-154340D99C54}"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3F83539-0CCB-4778-8988-D3E614E8E7DB}" type="slidenum">
              <a:rPr lang="es-ES"/>
              <a:pPr>
                <a:defRPr/>
              </a:pPr>
              <a:t>‹Nº›</a:t>
            </a:fld>
            <a:endParaRPr lang="es-ES"/>
          </a:p>
        </p:txBody>
      </p:sp>
    </p:spTree>
    <p:extLst>
      <p:ext uri="{BB962C8B-B14F-4D97-AF65-F5344CB8AC3E}">
        <p14:creationId xmlns:p14="http://schemas.microsoft.com/office/powerpoint/2010/main" val="395168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7037E18-45CB-449D-BF75-B3284D37E6ED}"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E2CAC1C-757C-44C5-A76B-4799B25C083B}" type="slidenum">
              <a:rPr lang="es-ES"/>
              <a:pPr>
                <a:defRPr/>
              </a:pPr>
              <a:t>‹Nº›</a:t>
            </a:fld>
            <a:endParaRPr lang="es-ES"/>
          </a:p>
        </p:txBody>
      </p:sp>
    </p:spTree>
    <p:extLst>
      <p:ext uri="{BB962C8B-B14F-4D97-AF65-F5344CB8AC3E}">
        <p14:creationId xmlns:p14="http://schemas.microsoft.com/office/powerpoint/2010/main" val="363499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E7864D9-3871-40DC-9256-284B981A5F50}"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EFCFB4E-82A9-4BA7-B171-48491A6C7F27}" type="slidenum">
              <a:rPr lang="es-ES"/>
              <a:pPr>
                <a:defRPr/>
              </a:pPr>
              <a:t>‹Nº›</a:t>
            </a:fld>
            <a:endParaRPr lang="es-ES"/>
          </a:p>
        </p:txBody>
      </p:sp>
    </p:spTree>
    <p:extLst>
      <p:ext uri="{BB962C8B-B14F-4D97-AF65-F5344CB8AC3E}">
        <p14:creationId xmlns:p14="http://schemas.microsoft.com/office/powerpoint/2010/main" val="32567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D7E3AF1F-5C4E-495A-8EE4-B95464ED0286}"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199D38AB-11ED-48CC-A25C-FE3F875C65E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www.icontampis.gr/img/projects/pantokrator.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hyperlink" Target="http://2.bp.blogspot.com/_2BS0Id-AVow/SgsXR6URZ_I/AAAAAAAAASA/wfMqllZsxSE/s1600-h/byzantine.jpg+35.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3.bp.blogspot.com/_2BS0Id-AVow/S2frsHwF9jI/AAAAAAAAAUw/bZWqbVTBH88/s1600-h/ikona+056.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hyperlink" Target="http://1.bp.blogspot.com/_2BS0Id-AVow/S5q6aPD8J-I/AAAAAAAAAVQ/0Se4XV0L5OY/s1600-h/ikona+422681584a12.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6040438" y="3211513"/>
            <a:ext cx="5545137" cy="5621337"/>
          </a:xfrm>
        </p:spPr>
        <p:txBody>
          <a:bodyPr rtlCol="0">
            <a:normAutofit/>
          </a:bodyPr>
          <a:lstStyle/>
          <a:p>
            <a:pPr algn="l" eaLnBrk="1" fontAlgn="auto" hangingPunct="1">
              <a:spcAft>
                <a:spcPts val="0"/>
              </a:spcAft>
              <a:defRPr/>
            </a:pPr>
            <a:r>
              <a:rPr lang="es-AR" sz="5500" dirty="0" smtClean="0">
                <a:solidFill>
                  <a:schemeClr val="bg1"/>
                </a:solidFill>
                <a:latin typeface="Times New Roman" pitchFamily="18" charset="0"/>
                <a:cs typeface="Times New Roman" pitchFamily="18" charset="0"/>
              </a:rPr>
              <a:t>Un curso del</a:t>
            </a:r>
            <a:endParaRPr lang="es-AR" sz="3600" dirty="0" smtClean="0">
              <a:solidFill>
                <a:srgbClr val="FFFF00"/>
              </a:solidFill>
              <a:latin typeface="Elephant" pitchFamily="18" charset="0"/>
              <a:cs typeface="Times New Roman" pitchFamily="18" charset="0"/>
            </a:endParaRP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NSTITUTO de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F</a:t>
            </a:r>
            <a:r>
              <a:rPr lang="es-AR" sz="5500" dirty="0" smtClean="0">
                <a:solidFill>
                  <a:schemeClr val="bg1"/>
                </a:solidFill>
                <a:latin typeface="Times New Roman" pitchFamily="18" charset="0"/>
                <a:cs typeface="Times New Roman" pitchFamily="18" charset="0"/>
              </a:rPr>
              <a:t>ORMACIÓN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T</a:t>
            </a:r>
            <a:r>
              <a:rPr lang="es-AR" sz="5500" dirty="0" smtClean="0">
                <a:solidFill>
                  <a:schemeClr val="bg1"/>
                </a:solidFill>
                <a:latin typeface="Times New Roman" pitchFamily="18" charset="0"/>
                <a:cs typeface="Times New Roman" pitchFamily="18" charset="0"/>
              </a:rPr>
              <a:t>EOLÓGICA por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NTERNET</a:t>
            </a:r>
            <a:endParaRPr lang="es-AR" sz="55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5500" b="1" cap="all" dirty="0"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DD3CA792-19A8-482C-A3EE-88AB80CAD4A4}"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1576388" y="623888"/>
            <a:ext cx="4752975" cy="6335712"/>
          </a:xfrm>
        </p:spPr>
        <p:txBody>
          <a:bodyPr/>
          <a:lstStyle/>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Santa María es </a:t>
            </a:r>
            <a:br>
              <a:rPr lang="es-ES_tradnl" sz="3200" b="1" smtClean="0">
                <a:solidFill>
                  <a:srgbClr val="FFFF00"/>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Madre de Dios</a:t>
            </a:r>
          </a:p>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	-Catecismo</a:t>
            </a:r>
            <a:r>
              <a:rPr lang="es-ES_tradnl" sz="3200" b="1" smtClean="0">
                <a:solidFill>
                  <a:srgbClr val="FFFF00"/>
                </a:solidFill>
                <a:latin typeface="Times New Roman" pitchFamily="18" charset="0"/>
                <a:cs typeface="Times New Roman" pitchFamily="18" charset="0"/>
              </a:rPr>
              <a:t>, 495-:</a:t>
            </a: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efecto, Aquel que ella concibió como hombre, por obra del Espíritu Santo, y que se ha hecho verdaderamente su Hijo según la carne, no es otro que el Hijo eterno del Padre, la segunda persona de la Santísima Trinidad. La Iglesia confiesa que María es verdaderamente </a:t>
            </a:r>
            <a:r>
              <a:rPr lang="es-ES_tradnl" sz="3200" i="1" smtClean="0">
                <a:solidFill>
                  <a:schemeClr val="bg1"/>
                </a:solidFill>
                <a:latin typeface="Times New Roman" pitchFamily="18" charset="0"/>
                <a:cs typeface="Times New Roman" pitchFamily="18" charset="0"/>
              </a:rPr>
              <a:t>Madre de Dios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endParaRPr lang="es-ES" sz="3200" b="1" smtClean="0">
              <a:solidFill>
                <a:srgbClr val="FFFF00"/>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D602A3F-ECBD-4B67-B10D-D80669653246}" type="slidenum">
              <a:rPr lang="es-ES" smtClean="0"/>
              <a:pPr>
                <a:defRPr/>
              </a:pPr>
              <a:t>10</a:t>
            </a:fld>
            <a:endParaRPr lang="es-ES"/>
          </a:p>
        </p:txBody>
      </p:sp>
      <p:pic>
        <p:nvPicPr>
          <p:cNvPr id="112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2" descr="http://www.patrimoine-histoire.fr/images/Patrimoine/Suresnes/eCIMarie/SurCIM85.JPG"/>
          <p:cNvPicPr>
            <a:picLocks noChangeAspect="1" noChangeArrowheads="1"/>
          </p:cNvPicPr>
          <p:nvPr/>
        </p:nvPicPr>
        <p:blipFill>
          <a:blip r:embed="rId4">
            <a:extLst>
              <a:ext uri="{28A0092B-C50C-407E-A947-70E740481C1C}">
                <a14:useLocalDpi xmlns:a14="http://schemas.microsoft.com/office/drawing/2010/main" val="0"/>
              </a:ext>
            </a:extLst>
          </a:blip>
          <a:srcRect b="35332"/>
          <a:stretch>
            <a:fillRect/>
          </a:stretch>
        </p:blipFill>
        <p:spPr bwMode="auto">
          <a:xfrm>
            <a:off x="6184900" y="912813"/>
            <a:ext cx="5761038" cy="790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357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7553325" y="768350"/>
            <a:ext cx="460851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Ciertamente no ha engendrado la divinidad, sino el cuerpo humano del Verbo, al que se unió inmediatamente su alma racional, creada por Dios como todas las demás, dando así origen a la naturaleza humana que en ese mismo instante fue asumida por el Verbo.</a:t>
            </a:r>
          </a:p>
          <a:p>
            <a:pPr>
              <a:lnSpc>
                <a:spcPct val="85000"/>
              </a:lnSpc>
              <a:buFont typeface="Arial" charset="0"/>
              <a:buNone/>
            </a:pPr>
            <a:endParaRPr lang="es-ES_tradnl" sz="28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confiesa en el Credo y  celebra en su liturgia a María como la </a:t>
            </a:r>
            <a:r>
              <a:rPr lang="es-ES_tradnl" sz="3200" b="1" smtClean="0">
                <a:solidFill>
                  <a:srgbClr val="FFFF00"/>
                </a:solidFill>
                <a:latin typeface="Times New Roman" pitchFamily="18" charset="0"/>
                <a:cs typeface="Times New Roman" pitchFamily="18" charset="0"/>
              </a:rPr>
              <a:t>“siempre-virgen”</a:t>
            </a:r>
            <a:r>
              <a:rPr lang="es-ES_tradnl" sz="3200" smtClean="0">
                <a:solidFill>
                  <a:schemeClr val="bg1"/>
                </a:solidFill>
                <a:latin typeface="Times New Roman" pitchFamily="18" charset="0"/>
                <a:cs typeface="Times New Roman" pitchFamily="18" charset="0"/>
              </a:rPr>
              <a:t> (cfr. LG 52),</a:t>
            </a:r>
            <a:endParaRPr lang="es-ES" sz="3200" smtClean="0">
              <a:solidFill>
                <a:schemeClr val="bg1"/>
              </a:solidFill>
              <a:latin typeface="Times New Roman" pitchFamily="18" charset="0"/>
              <a:cs typeface="Times New Roman" pitchFamily="18" charset="0"/>
            </a:endParaRPr>
          </a:p>
          <a:p>
            <a:pPr>
              <a:lnSpc>
                <a:spcPct val="85000"/>
              </a:lnSpc>
            </a:pPr>
            <a:endParaRPr lang="es-AR"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22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6672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DE25B2E-4EE8-4766-BF3D-9A8A476D1E66}" type="slidenum">
              <a:rPr lang="es-ES" smtClean="0"/>
              <a:pPr>
                <a:defRPr/>
              </a:pPr>
              <a:t>11</a:t>
            </a:fld>
            <a:endParaRPr lang="es-ES" dirty="0"/>
          </a:p>
        </p:txBody>
      </p:sp>
      <p:pic>
        <p:nvPicPr>
          <p:cNvPr id="122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4" descr="http://www.patrimoine-histoire.fr/images/Patrimoine/Suresnes/eCIMarie/SurCIM86.JPG"/>
          <p:cNvPicPr>
            <a:picLocks noChangeAspect="1" noChangeArrowheads="1"/>
          </p:cNvPicPr>
          <p:nvPr/>
        </p:nvPicPr>
        <p:blipFill>
          <a:blip r:embed="rId4">
            <a:extLst>
              <a:ext uri="{28A0092B-C50C-407E-A947-70E740481C1C}">
                <a14:useLocalDpi xmlns:a14="http://schemas.microsoft.com/office/drawing/2010/main" val="0"/>
              </a:ext>
            </a:extLst>
          </a:blip>
          <a:srcRect b="37154"/>
          <a:stretch>
            <a:fillRect/>
          </a:stretch>
        </p:blipFill>
        <p:spPr bwMode="auto">
          <a:xfrm>
            <a:off x="1431925" y="912813"/>
            <a:ext cx="591185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9 Marcador de contenido"/>
          <p:cNvSpPr>
            <a:spLocks noGrp="1"/>
          </p:cNvSpPr>
          <p:nvPr>
            <p:ph idx="1"/>
          </p:nvPr>
        </p:nvSpPr>
        <p:spPr>
          <a:xfrm>
            <a:off x="1504950" y="912813"/>
            <a:ext cx="48244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Esta fe de la Iglesia se refleja en la antiquísima fórmula: </a:t>
            </a:r>
            <a:r>
              <a:rPr lang="es-ES_tradnl" sz="3200" b="1" smtClean="0">
                <a:solidFill>
                  <a:srgbClr val="FFFF00"/>
                </a:solidFill>
                <a:latin typeface="Times New Roman" pitchFamily="18" charset="0"/>
                <a:cs typeface="Times New Roman" pitchFamily="18" charset="0"/>
              </a:rPr>
              <a:t>«Virgen antes del parto, en el parto y después del parto».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Desde el inicio, «la Iglesia ha confesado que Jesús fue concebido en el seno de la Virgen María únicamente por el poder del Espíritu Santo, afirmando también el aspecto corporal de este suceso; Jesús fue concebido “sin elemento humano, por obra del Espíritu Santo”. </a:t>
            </a:r>
            <a:endParaRPr lang="es-ES" sz="3200" smtClean="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33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E478BB4-C09D-4608-B85B-2CEAE3324AC5}" type="slidenum">
              <a:rPr lang="es-ES" smtClean="0"/>
              <a:pPr>
                <a:defRPr/>
              </a:pPr>
              <a:t>12</a:t>
            </a:fld>
            <a:endParaRPr lang="es-ES"/>
          </a:p>
        </p:txBody>
      </p:sp>
      <p:pic>
        <p:nvPicPr>
          <p:cNvPr id="133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6" descr="http://www.patrimoine-histoire.fr/images/Patrimoine/Suresnes/eCIMarie/SurCIM87.JPG"/>
          <p:cNvPicPr>
            <a:picLocks noChangeAspect="1" noChangeArrowheads="1"/>
          </p:cNvPicPr>
          <p:nvPr/>
        </p:nvPicPr>
        <p:blipFill>
          <a:blip r:embed="rId4">
            <a:extLst>
              <a:ext uri="{28A0092B-C50C-407E-A947-70E740481C1C}">
                <a14:useLocalDpi xmlns:a14="http://schemas.microsoft.com/office/drawing/2010/main" val="0"/>
              </a:ext>
            </a:extLst>
          </a:blip>
          <a:srcRect b="36433"/>
          <a:stretch>
            <a:fillRect/>
          </a:stretch>
        </p:blipFill>
        <p:spPr bwMode="auto">
          <a:xfrm>
            <a:off x="6215063" y="855663"/>
            <a:ext cx="5657850" cy="768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9 Marcador de contenido"/>
          <p:cNvSpPr>
            <a:spLocks noGrp="1"/>
          </p:cNvSpPr>
          <p:nvPr>
            <p:ph idx="1"/>
          </p:nvPr>
        </p:nvSpPr>
        <p:spPr>
          <a:xfrm>
            <a:off x="7337425" y="912813"/>
            <a:ext cx="45354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María fue también virgen </a:t>
            </a:r>
            <a:r>
              <a:rPr lang="es-ES_tradnl" sz="3200" b="1" smtClean="0">
                <a:solidFill>
                  <a:srgbClr val="FFFF00"/>
                </a:solidFill>
                <a:latin typeface="Times New Roman" pitchFamily="18" charset="0"/>
                <a:cs typeface="Times New Roman" pitchFamily="18" charset="0"/>
              </a:rPr>
              <a:t>en el parto</a:t>
            </a:r>
            <a:r>
              <a:rPr lang="es-ES_tradnl" sz="3200" smtClean="0">
                <a:solidFill>
                  <a:schemeClr val="bg1"/>
                </a:solidFill>
                <a:latin typeface="Times New Roman" pitchFamily="18" charset="0"/>
                <a:cs typeface="Times New Roman" pitchFamily="18" charset="0"/>
              </a:rPr>
              <a:t>, pues «le dio a luz sin detrimento de su virginidad, como sin perder su virginidad lo había concebido (…) Jesucristo nació de un seno virginal con un nacimiento admirable».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efecto, «el nacimiento de Cristo “lejos de disminuir consagró la integridad virginal” de su madre </a:t>
            </a:r>
            <a:r>
              <a:rPr lang="es-ES_tradnl" sz="3200" b="1" smtClean="0">
                <a:solidFill>
                  <a:srgbClr val="FFFF00"/>
                </a:solidFill>
                <a:latin typeface="Times New Roman" pitchFamily="18" charset="0"/>
                <a:cs typeface="Times New Roman" pitchFamily="18" charset="0"/>
              </a:rPr>
              <a:t>(LG 57)» </a:t>
            </a:r>
            <a:r>
              <a:rPr lang="es-ES_tradnl" sz="3200" smtClean="0">
                <a:solidFill>
                  <a:schemeClr val="bg1"/>
                </a:solidFill>
                <a:latin typeface="Times New Roman" pitchFamily="18" charset="0"/>
                <a:cs typeface="Times New Roman" pitchFamily="18" charset="0"/>
              </a:rPr>
              <a:t>.</a:t>
            </a:r>
          </a:p>
          <a:p>
            <a:pPr>
              <a:lnSpc>
                <a:spcPct val="85000"/>
              </a:lnSpc>
            </a:pPr>
            <a:endParaRPr lang="es-ES_tradnl" sz="3200" smtClean="0">
              <a:solidFill>
                <a:schemeClr val="bg1"/>
              </a:solidFill>
              <a:latin typeface="Times New Roman" pitchFamily="18" charset="0"/>
              <a:cs typeface="Times New Roman" pitchFamily="18" charset="0"/>
            </a:endParaRPr>
          </a:p>
        </p:txBody>
      </p:sp>
      <p:sp>
        <p:nvSpPr>
          <p:cNvPr id="143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43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AED9084-F89A-4990-BD2C-7EFBAC631E48}" type="slidenum">
              <a:rPr lang="es-ES" smtClean="0"/>
              <a:pPr>
                <a:defRPr/>
              </a:pPr>
              <a:t>13</a:t>
            </a:fld>
            <a:endParaRPr lang="es-ES"/>
          </a:p>
        </p:txBody>
      </p:sp>
      <p:pic>
        <p:nvPicPr>
          <p:cNvPr id="143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http://www.patrimoine-histoire.fr/images/Patrimoine/Suresnes/eCIMarie/SurCIM82.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1414463" y="984250"/>
            <a:ext cx="5634037"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1576388" y="1201738"/>
            <a:ext cx="431958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María permaneció perpetuamente virgen </a:t>
            </a:r>
            <a:r>
              <a:rPr lang="es-ES_tradnl" sz="3200" b="1" smtClean="0">
                <a:solidFill>
                  <a:srgbClr val="FFFF00"/>
                </a:solidFill>
                <a:latin typeface="Times New Roman" pitchFamily="18" charset="0"/>
                <a:cs typeface="Times New Roman" pitchFamily="18" charset="0"/>
              </a:rPr>
              <a:t>después del parto</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Padres de la Iglesia, en sus explicaciones de los Evangelios y en su respuestas a las diversas objeciones, han afirmado siempre esta realidad, que manifiesta su total disponibilidad y la entrega absoluta al designio salvífico de Dios. </a:t>
            </a:r>
          </a:p>
          <a:p>
            <a:pPr>
              <a:lnSpc>
                <a:spcPct val="85000"/>
              </a:lnSpc>
            </a:pPr>
            <a:endParaRPr lang="es-ES_tradnl" sz="3200" smtClean="0">
              <a:solidFill>
                <a:schemeClr val="bg1"/>
              </a:solidFill>
              <a:latin typeface="Times New Roman" pitchFamily="18" charset="0"/>
              <a:cs typeface="Times New Roman" pitchFamily="18" charset="0"/>
            </a:endParaRP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53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005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48A1CAF-494B-4033-B7D3-9E56F21433E9}" type="slidenum">
              <a:rPr lang="es-ES" smtClean="0"/>
              <a:pPr>
                <a:defRPr/>
              </a:pPr>
              <a:t>14</a:t>
            </a:fld>
            <a:endParaRPr lang="es-ES"/>
          </a:p>
        </p:txBody>
      </p:sp>
      <p:pic>
        <p:nvPicPr>
          <p:cNvPr id="153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6" descr="http://www.patrimoine-histoire.fr/images/Patrimoine/Suresnes/eCIMarie/SurCIM96.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6113463" y="912813"/>
            <a:ext cx="5616575" cy="764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7480300" y="912813"/>
            <a:ext cx="45370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 resumía </a:t>
            </a:r>
            <a:r>
              <a:rPr lang="es-ES_tradnl" sz="3200" b="1" smtClean="0">
                <a:solidFill>
                  <a:srgbClr val="FFFF00"/>
                </a:solidFill>
                <a:latin typeface="Times New Roman" pitchFamily="18" charset="0"/>
                <a:cs typeface="Times New Roman" pitchFamily="18" charset="0"/>
              </a:rPr>
              <a:t>San Basilio</a:t>
            </a:r>
            <a:r>
              <a:rPr lang="es-ES_tradnl" sz="3200" smtClean="0">
                <a:solidFill>
                  <a:schemeClr val="bg1"/>
                </a:solidFill>
                <a:latin typeface="Times New Roman" pitchFamily="18" charset="0"/>
                <a:cs typeface="Times New Roman" pitchFamily="18" charset="0"/>
              </a:rPr>
              <a:t> cuando escribió que «los amantes de Cristo no admiten escuchar que la Madre de Dios haya dejado de ser virgen en algún momento». </a:t>
            </a:r>
          </a:p>
          <a:p>
            <a:pPr>
              <a:lnSpc>
                <a:spcPct val="85000"/>
              </a:lnSpc>
              <a:buFont typeface="Arial" charset="0"/>
              <a:buNone/>
            </a:pPr>
            <a:endParaRPr lang="es-ES"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María fue asunta al Cielo.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Virgen Inmaculada, preservada libre de toda mancha de pecado original, terminado el curso …</a:t>
            </a:r>
            <a:endParaRPr lang="es-ES"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63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3F5E281-D72A-4FC5-9737-4EFE4DDA3A1B}" type="slidenum">
              <a:rPr lang="es-ES" smtClean="0"/>
              <a:pPr>
                <a:defRPr/>
              </a:pPr>
              <a:t>15</a:t>
            </a:fld>
            <a:endParaRPr lang="es-ES"/>
          </a:p>
        </p:txBody>
      </p:sp>
      <p:pic>
        <p:nvPicPr>
          <p:cNvPr id="163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63134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8" descr="http://www.patrimoine-histoire.fr/images/Patrimoine/Suresnes/eCIMarie/SurCIM97.JPG"/>
          <p:cNvPicPr>
            <a:picLocks noChangeAspect="1" noChangeArrowheads="1"/>
          </p:cNvPicPr>
          <p:nvPr/>
        </p:nvPicPr>
        <p:blipFill>
          <a:blip r:embed="rId4">
            <a:extLst>
              <a:ext uri="{28A0092B-C50C-407E-A947-70E740481C1C}">
                <a14:useLocalDpi xmlns:a14="http://schemas.microsoft.com/office/drawing/2010/main" val="0"/>
              </a:ext>
            </a:extLst>
          </a:blip>
          <a:srcRect b="37154"/>
          <a:stretch>
            <a:fillRect/>
          </a:stretch>
        </p:blipFill>
        <p:spPr bwMode="auto">
          <a:xfrm>
            <a:off x="1431925" y="912813"/>
            <a:ext cx="5824538"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1504950" y="912813"/>
            <a:ext cx="44640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…de su vida en la tierra, fue llevada a la gloria del cielo y elevada al trono por el Señor como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Reina del universo, para ser conformada más plenamente a su Hijo, Señor de los Señores y vencedor del pecado y de la muerte». La Asunción de la Santísima Virgen constituye una anticipación de la resurrección de los demás cristianos </a:t>
            </a:r>
            <a:r>
              <a:rPr lang="es-ES_tradnl" sz="3200" b="1" smtClean="0">
                <a:solidFill>
                  <a:srgbClr val="FFFF00"/>
                </a:solidFill>
                <a:latin typeface="Times New Roman" pitchFamily="18" charset="0"/>
                <a:cs typeface="Times New Roman" pitchFamily="18" charset="0"/>
              </a:rPr>
              <a:t>(cfr. </a:t>
            </a: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966). </a:t>
            </a:r>
            <a:endParaRPr lang="es-ES" sz="3200" b="1" smtClean="0">
              <a:solidFill>
                <a:srgbClr val="FFFF00"/>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0058D62C-423B-4D1C-9B2D-6A2C6AB9F5AA}" type="slidenum">
              <a:rPr lang="es-ES" smtClean="0"/>
              <a:pPr>
                <a:defRPr/>
              </a:pPr>
              <a:t>16</a:t>
            </a:fld>
            <a:endParaRPr lang="es-ES"/>
          </a:p>
        </p:txBody>
      </p:sp>
      <p:pic>
        <p:nvPicPr>
          <p:cNvPr id="17417" name="Picture 14" descr="http://www.patrimoine-histoire.fr/images/Patrimoine/Suresnes/eCIMarie/SurCIM89.JPG"/>
          <p:cNvPicPr>
            <a:picLocks noChangeAspect="1" noChangeArrowheads="1"/>
          </p:cNvPicPr>
          <p:nvPr/>
        </p:nvPicPr>
        <p:blipFill>
          <a:blip r:embed="rId3">
            <a:extLst>
              <a:ext uri="{28A0092B-C50C-407E-A947-70E740481C1C}">
                <a14:useLocalDpi xmlns:a14="http://schemas.microsoft.com/office/drawing/2010/main" val="0"/>
              </a:ext>
            </a:extLst>
          </a:blip>
          <a:srcRect l="5748" r="5678" b="37154"/>
          <a:stretch>
            <a:fillRect/>
          </a:stretch>
        </p:blipFill>
        <p:spPr bwMode="auto">
          <a:xfrm>
            <a:off x="6184900" y="984250"/>
            <a:ext cx="5616575"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7553325" y="985838"/>
            <a:ext cx="4392613"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La realeza de María </a:t>
            </a:r>
            <a:r>
              <a:rPr lang="es-ES_tradnl" sz="3200" smtClean="0">
                <a:solidFill>
                  <a:schemeClr val="bg1"/>
                </a:solidFill>
                <a:latin typeface="Times New Roman" pitchFamily="18" charset="0"/>
                <a:cs typeface="Times New Roman" pitchFamily="18" charset="0"/>
              </a:rPr>
              <a:t>se fundamenta en su maternidad divina y en su asociación a la obra de la Redención.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1 de noviembre de 1954, </a:t>
            </a:r>
            <a:r>
              <a:rPr lang="es-ES_tradnl" sz="3200" b="1" smtClean="0">
                <a:solidFill>
                  <a:srgbClr val="FFFF00"/>
                </a:solidFill>
                <a:latin typeface="Times New Roman" pitchFamily="18" charset="0"/>
                <a:cs typeface="Times New Roman" pitchFamily="18" charset="0"/>
              </a:rPr>
              <a:t>Pío XII </a:t>
            </a:r>
            <a:r>
              <a:rPr lang="es-ES_tradnl" sz="3200" smtClean="0">
                <a:solidFill>
                  <a:schemeClr val="bg1"/>
                </a:solidFill>
                <a:latin typeface="Times New Roman" pitchFamily="18" charset="0"/>
                <a:cs typeface="Times New Roman" pitchFamily="18" charset="0"/>
              </a:rPr>
              <a:t>instituyó la fiesta de </a:t>
            </a:r>
            <a:r>
              <a:rPr lang="es-ES_tradnl" sz="3200" b="1" smtClean="0">
                <a:solidFill>
                  <a:srgbClr val="FFFF00"/>
                </a:solidFill>
                <a:latin typeface="Times New Roman" pitchFamily="18" charset="0"/>
                <a:cs typeface="Times New Roman" pitchFamily="18" charset="0"/>
              </a:rPr>
              <a:t>Santa María Reina</a:t>
            </a:r>
            <a:r>
              <a:rPr lang="es-ES_tradnl" sz="3200" smtClean="0">
                <a:solidFill>
                  <a:schemeClr val="bg1"/>
                </a:solidFill>
                <a:latin typeface="Times New Roman" pitchFamily="18" charset="0"/>
                <a:cs typeface="Times New Roman" pitchFamily="18" charset="0"/>
              </a:rPr>
              <a:t>.</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Su maternidad divina comporta también su cooperación en la salvación de los hombres:</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84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D75BE97-D79F-41D3-AC79-36965EDD1F98}" type="slidenum">
              <a:rPr lang="es-ES" smtClean="0"/>
              <a:pPr>
                <a:defRPr/>
              </a:pPr>
              <a:t>17</a:t>
            </a:fld>
            <a:endParaRPr lang="es-ES"/>
          </a:p>
        </p:txBody>
      </p:sp>
      <p:pic>
        <p:nvPicPr>
          <p:cNvPr id="1844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3648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10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http://www.patrimoine-histoire.fr/images/Patrimoine/Suresnes/eCIMarie/SurCIM88.JPG"/>
          <p:cNvPicPr>
            <a:picLocks noChangeAspect="1" noChangeArrowheads="1"/>
          </p:cNvPicPr>
          <p:nvPr/>
        </p:nvPicPr>
        <p:blipFill>
          <a:blip r:embed="rId4">
            <a:extLst>
              <a:ext uri="{28A0092B-C50C-407E-A947-70E740481C1C}">
                <a14:useLocalDpi xmlns:a14="http://schemas.microsoft.com/office/drawing/2010/main" val="0"/>
              </a:ext>
            </a:extLst>
          </a:blip>
          <a:srcRect b="38065"/>
          <a:stretch>
            <a:fillRect/>
          </a:stretch>
        </p:blipFill>
        <p:spPr bwMode="auto">
          <a:xfrm>
            <a:off x="1360488" y="912813"/>
            <a:ext cx="5688012" cy="770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9 Marcador de contenido"/>
          <p:cNvSpPr>
            <a:spLocks noGrp="1"/>
          </p:cNvSpPr>
          <p:nvPr>
            <p:ph idx="1"/>
          </p:nvPr>
        </p:nvSpPr>
        <p:spPr>
          <a:xfrm>
            <a:off x="1504950" y="1273175"/>
            <a:ext cx="453548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«María, hija de Adán, aceptando la palabra divina fue hecha Madre de Jesús, y abrazando la voluntad salvífica de Dios con generoso corazón  y sin el impedimento de pecado alguno, se consagró totalmente a sí misma, cual esclava del Señor, a la persona y a la obra de su Hijo, sirviendo al misterio de la Redención con El y bajo El, por la gracia de Dios omnipotente». </a:t>
            </a:r>
            <a:endParaRPr lang="es-ES" sz="320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2715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C3E8C50-991C-42F5-909C-423C8700CF4B}" type="slidenum">
              <a:rPr lang="es-ES" smtClean="0"/>
              <a:pPr>
                <a:defRPr/>
              </a:pPr>
              <a:t>18</a:t>
            </a:fld>
            <a:endParaRPr lang="es-ES" dirty="0"/>
          </a:p>
        </p:txBody>
      </p:sp>
      <p:pic>
        <p:nvPicPr>
          <p:cNvPr id="19466" name="Picture 13" descr="http://www.patrimoine-histoire.fr/images/Patrimoine/Suresnes/eCIMarie/SurCIM90.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5969000" y="984250"/>
            <a:ext cx="5832475" cy="764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9 Marcador de contenido"/>
          <p:cNvSpPr>
            <a:spLocks noGrp="1"/>
          </p:cNvSpPr>
          <p:nvPr>
            <p:ph idx="1"/>
          </p:nvPr>
        </p:nvSpPr>
        <p:spPr>
          <a:xfrm>
            <a:off x="6977063" y="912813"/>
            <a:ext cx="48958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Con razón, pues, los Santos Padres estiman a María, no como un mero instrumento pasivo, sino como una cooperadora a la salvación humana por la libre fe y obediencia.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Esta cooperación se manifiesta también en su </a:t>
            </a:r>
            <a:r>
              <a:rPr lang="es-ES_tradnl" sz="3200" b="1" smtClean="0">
                <a:solidFill>
                  <a:srgbClr val="FFFF00"/>
                </a:solidFill>
                <a:latin typeface="Times New Roman" pitchFamily="18" charset="0"/>
                <a:cs typeface="Times New Roman" pitchFamily="18" charset="0"/>
              </a:rPr>
              <a:t>maternidad espiritual. </a:t>
            </a:r>
            <a:r>
              <a:rPr lang="es-ES_tradnl" sz="3200" smtClean="0">
                <a:solidFill>
                  <a:schemeClr val="bg1"/>
                </a:solidFill>
                <a:latin typeface="Times New Roman" pitchFamily="18" charset="0"/>
                <a:cs typeface="Times New Roman" pitchFamily="18" charset="0"/>
              </a:rPr>
              <a:t>María, nueva Eva, es verdadera madre de los hombres en el orden de la gracia pues coopera al nacimiento a la vida de la gracia y al desarrollo espiritual de los fieles: </a:t>
            </a:r>
            <a:endParaRPr lang="es-ES" sz="3200" smtClean="0">
              <a:solidFill>
                <a:schemeClr val="bg1"/>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04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C1B1AF1-82BE-4A41-A219-7AF80C36E18A}" type="slidenum">
              <a:rPr lang="es-ES" smtClean="0"/>
              <a:pPr>
                <a:defRPr/>
              </a:pPr>
              <a:t>19</a:t>
            </a:fld>
            <a:endParaRPr lang="es-ES" dirty="0"/>
          </a:p>
        </p:txBody>
      </p:sp>
      <p:pic>
        <p:nvPicPr>
          <p:cNvPr id="20490" name="Picture 15" descr="http://www.patrimoine-histoire.fr/images/Patrimoine/Suresnes/eCIMarie/SurCIM91.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1504950" y="984250"/>
            <a:ext cx="5205413"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4368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9625" y="1847850"/>
            <a:ext cx="10298113" cy="7056438"/>
          </a:xfrm>
        </p:spPr>
        <p:txBody>
          <a:bodyPr rtlCol="0">
            <a:normAutofit/>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9: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LA Encarnación</a:t>
            </a: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José Antonio Riestra</a:t>
            </a: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F3D95C02-58E7-42CF-A62B-47010C192B14}"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9 Marcador de contenido"/>
          <p:cNvSpPr>
            <a:spLocks noGrp="1"/>
          </p:cNvSpPr>
          <p:nvPr>
            <p:ph idx="1"/>
          </p:nvPr>
        </p:nvSpPr>
        <p:spPr>
          <a:xfrm>
            <a:off x="1431925" y="841375"/>
            <a:ext cx="49688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María colaboró de manera totalmente singular a la obra del Salvador por su fe, esperanza y ardiente amor, para restablecer la vida sobrenatural de los hombres. Por esta razón es </a:t>
            </a:r>
            <a:r>
              <a:rPr lang="es-ES_tradnl" sz="3200" b="1" smtClean="0">
                <a:solidFill>
                  <a:srgbClr val="FFFF00"/>
                </a:solidFill>
                <a:latin typeface="Times New Roman" pitchFamily="18" charset="0"/>
                <a:cs typeface="Times New Roman" pitchFamily="18" charset="0"/>
              </a:rPr>
              <a:t>nuestra Madre </a:t>
            </a:r>
            <a:r>
              <a:rPr lang="es-ES_tradnl" sz="3200" smtClean="0">
                <a:solidFill>
                  <a:schemeClr val="bg1"/>
                </a:solidFill>
                <a:latin typeface="Times New Roman" pitchFamily="18" charset="0"/>
                <a:cs typeface="Times New Roman" pitchFamily="18" charset="0"/>
              </a:rPr>
              <a:t>en el orden de la gracia.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María es también mediadora </a:t>
            </a:r>
            <a:r>
              <a:rPr lang="es-ES_tradnl" sz="3200" smtClean="0">
                <a:solidFill>
                  <a:schemeClr val="bg1"/>
                </a:solidFill>
                <a:latin typeface="Times New Roman" pitchFamily="18" charset="0"/>
                <a:cs typeface="Times New Roman" pitchFamily="18" charset="0"/>
              </a:rPr>
              <a:t>y su mediación materna, subordinada siempre a la única mediación de Cristo, comenzó con el </a:t>
            </a:r>
            <a:r>
              <a:rPr lang="es-ES_tradnl" sz="3200" i="1" smtClean="0">
                <a:solidFill>
                  <a:schemeClr val="bg1"/>
                </a:solidFill>
                <a:latin typeface="Times New Roman" pitchFamily="18" charset="0"/>
                <a:cs typeface="Times New Roman" pitchFamily="18" charset="0"/>
              </a:rPr>
              <a:t>fiat</a:t>
            </a:r>
            <a:r>
              <a:rPr lang="es-ES_tradnl" sz="3200" smtClean="0">
                <a:solidFill>
                  <a:schemeClr val="bg1"/>
                </a:solidFill>
                <a:latin typeface="Times New Roman" pitchFamily="18" charset="0"/>
                <a:cs typeface="Times New Roman" pitchFamily="18" charset="0"/>
              </a:rPr>
              <a:t> de la Anunciación y</a:t>
            </a:r>
            <a:endParaRPr lang="es-ES" sz="3200" smtClean="0">
              <a:solidFill>
                <a:schemeClr val="bg1"/>
              </a:solidFill>
              <a:latin typeface="Times New Roman" pitchFamily="18" charset="0"/>
              <a:cs typeface="Times New Roman" pitchFamily="18" charset="0"/>
            </a:endParaRP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59C9D1D-8C9C-4B41-B68D-D5465EEA2735}" type="slidenum">
              <a:rPr lang="es-ES" smtClean="0"/>
              <a:pPr>
                <a:defRPr/>
              </a:pPr>
              <a:t>20</a:t>
            </a:fld>
            <a:endParaRPr lang="es-ES" dirty="0"/>
          </a:p>
        </p:txBody>
      </p:sp>
      <p:pic>
        <p:nvPicPr>
          <p:cNvPr id="2151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http://www.patrimoine-histoire.fr/images/Patrimoine/Suresnes/eCIMarie/SurCIM92.JPG"/>
          <p:cNvPicPr>
            <a:picLocks noChangeAspect="1" noChangeArrowheads="1"/>
          </p:cNvPicPr>
          <p:nvPr/>
        </p:nvPicPr>
        <p:blipFill>
          <a:blip r:embed="rId4">
            <a:extLst>
              <a:ext uri="{28A0092B-C50C-407E-A947-70E740481C1C}">
                <a14:useLocalDpi xmlns:a14="http://schemas.microsoft.com/office/drawing/2010/main" val="0"/>
              </a:ext>
            </a:extLst>
          </a:blip>
          <a:srcRect b="36545"/>
          <a:stretch>
            <a:fillRect/>
          </a:stretch>
        </p:blipFill>
        <p:spPr bwMode="auto">
          <a:xfrm>
            <a:off x="6200775" y="984250"/>
            <a:ext cx="5672138" cy="74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597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9 Marcador de contenido"/>
          <p:cNvSpPr>
            <a:spLocks noGrp="1"/>
          </p:cNvSpPr>
          <p:nvPr>
            <p:ph idx="1"/>
          </p:nvPr>
        </p:nvSpPr>
        <p:spPr>
          <a:xfrm>
            <a:off x="7480300" y="1128713"/>
            <a:ext cx="45370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perdura en el cielo, ya que con su asunción a los cielos, no abandonó su misión salvadora, sino que continúa procurándonos con su múltiple intercesión los dones de la salvación eterna…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eso la Santísima Virgen es invocada en la Iglesia con los títulos de </a:t>
            </a:r>
            <a:r>
              <a:rPr lang="es-ES_tradnl" sz="3200" b="1" smtClean="0">
                <a:solidFill>
                  <a:srgbClr val="FFFF00"/>
                </a:solidFill>
                <a:latin typeface="Times New Roman" pitchFamily="18" charset="0"/>
                <a:cs typeface="Times New Roman" pitchFamily="18" charset="0"/>
              </a:rPr>
              <a:t>Abogada, Auxiliadora, Socorro, Mediadora. </a:t>
            </a:r>
            <a:endParaRPr lang="es-ES" sz="3200" b="1" smtClean="0">
              <a:solidFill>
                <a:srgbClr val="FFFF00"/>
              </a:solidFill>
              <a:latin typeface="Times New Roman" pitchFamily="18" charset="0"/>
              <a:cs typeface="Times New Roman" pitchFamily="18" charset="0"/>
            </a:endParaRP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25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2188"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313ED94-5DD6-446E-97F9-65923FAA9A12}" type="slidenum">
              <a:rPr lang="es-ES" smtClean="0"/>
              <a:pPr>
                <a:defRPr/>
              </a:pPr>
              <a:t>21</a:t>
            </a:fld>
            <a:endParaRPr lang="es-ES" dirty="0"/>
          </a:p>
        </p:txBody>
      </p:sp>
      <p:pic>
        <p:nvPicPr>
          <p:cNvPr id="22538" name="Picture 14" descr="http://www.patrimoine-histoire.fr/images/Patrimoine/Suresnes/eCIMarie/SurCIM93.JPG"/>
          <p:cNvPicPr>
            <a:picLocks noChangeAspect="1" noChangeArrowheads="1"/>
          </p:cNvPicPr>
          <p:nvPr/>
        </p:nvPicPr>
        <p:blipFill>
          <a:blip r:embed="rId4">
            <a:extLst>
              <a:ext uri="{28A0092B-C50C-407E-A947-70E740481C1C}">
                <a14:useLocalDpi xmlns:a14="http://schemas.microsoft.com/office/drawing/2010/main" val="0"/>
              </a:ext>
            </a:extLst>
          </a:blip>
          <a:srcRect b="34419"/>
          <a:stretch>
            <a:fillRect/>
          </a:stretch>
        </p:blipFill>
        <p:spPr bwMode="auto">
          <a:xfrm>
            <a:off x="1449388" y="839788"/>
            <a:ext cx="5672137" cy="777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5884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9 Marcador de contenido"/>
          <p:cNvSpPr>
            <a:spLocks noGrp="1"/>
          </p:cNvSpPr>
          <p:nvPr>
            <p:ph idx="1"/>
          </p:nvPr>
        </p:nvSpPr>
        <p:spPr>
          <a:xfrm>
            <a:off x="1576388" y="912813"/>
            <a:ext cx="4176712"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María es tipo y modelo de la Iglesia: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Virgen María es para la Iglesia el modelo de la fe y de la caridad.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eso es “miembro muy eminente y del todo singular de la Iglesia” (LG 53), incluso constituye “la figura” de la Iglesia (LG 63)»</a:t>
            </a:r>
            <a:endParaRPr lang="es-ES" sz="3200" smtClean="0">
              <a:solidFill>
                <a:schemeClr val="bg1"/>
              </a:solidFill>
              <a:latin typeface="Times New Roman" pitchFamily="18" charset="0"/>
              <a:cs typeface="Times New Roman" pitchFamily="18" charset="0"/>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35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584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98D27BB-E347-4E15-8A0B-42CB4F30DB8C}" type="slidenum">
              <a:rPr lang="es-ES" smtClean="0"/>
              <a:pPr>
                <a:defRPr/>
              </a:pPr>
              <a:t>22</a:t>
            </a:fld>
            <a:endParaRPr lang="es-ES" dirty="0"/>
          </a:p>
        </p:txBody>
      </p:sp>
      <p:pic>
        <p:nvPicPr>
          <p:cNvPr id="2356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10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357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http://www.patrimoine-histoire.fr/images/Patrimoine/Suresnes/eCIMarie/SurCIM94.JPG"/>
          <p:cNvPicPr>
            <a:picLocks noChangeAspect="1" noChangeArrowheads="1"/>
          </p:cNvPicPr>
          <p:nvPr/>
        </p:nvPicPr>
        <p:blipFill>
          <a:blip r:embed="rId4">
            <a:extLst>
              <a:ext uri="{28A0092B-C50C-407E-A947-70E740481C1C}">
                <a14:useLocalDpi xmlns:a14="http://schemas.microsoft.com/office/drawing/2010/main" val="0"/>
              </a:ext>
            </a:extLst>
          </a:blip>
          <a:srcRect b="36545"/>
          <a:stretch>
            <a:fillRect/>
          </a:stretch>
        </p:blipFill>
        <p:spPr bwMode="auto">
          <a:xfrm>
            <a:off x="6184900" y="912813"/>
            <a:ext cx="5773738"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7553325" y="912813"/>
            <a:ext cx="4176713"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Pablo VI </a:t>
            </a:r>
            <a:r>
              <a:rPr lang="es-ES_tradnl" sz="3200" smtClean="0">
                <a:solidFill>
                  <a:schemeClr val="bg1"/>
                </a:solidFill>
                <a:latin typeface="Times New Roman" pitchFamily="18" charset="0"/>
                <a:cs typeface="Times New Roman" pitchFamily="18" charset="0"/>
              </a:rPr>
              <a:t>(1964), la nombró solemnemente a </a:t>
            </a:r>
            <a:r>
              <a:rPr lang="es-ES_tradnl" sz="3200" b="1" smtClean="0">
                <a:solidFill>
                  <a:srgbClr val="FFFF00"/>
                </a:solidFill>
                <a:latin typeface="Times New Roman" pitchFamily="18" charset="0"/>
                <a:cs typeface="Times New Roman" pitchFamily="18" charset="0"/>
              </a:rPr>
              <a:t>María Madre de la Iglesia</a:t>
            </a:r>
            <a:r>
              <a:rPr lang="es-ES_tradnl" sz="3200" smtClean="0">
                <a:solidFill>
                  <a:schemeClr val="bg1"/>
                </a:solidFill>
                <a:latin typeface="Times New Roman" pitchFamily="18" charset="0"/>
                <a:cs typeface="Times New Roman" pitchFamily="18" charset="0"/>
              </a:rPr>
              <a:t>, para subrayar de modo explícito la función maternal que la Virgen ejerce sobre el pueblo cristiano.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Santísima Virgen es honrada con razón por la Iglesia con un </a:t>
            </a:r>
            <a:r>
              <a:rPr lang="es-ES_tradnl" sz="3200" b="1" smtClean="0">
                <a:solidFill>
                  <a:srgbClr val="FFFF00"/>
                </a:solidFill>
                <a:latin typeface="Times New Roman" pitchFamily="18" charset="0"/>
                <a:cs typeface="Times New Roman" pitchFamily="18" charset="0"/>
              </a:rPr>
              <a:t>culto especial</a:t>
            </a:r>
            <a:r>
              <a:rPr lang="es-ES_tradnl" sz="3200" smtClean="0">
                <a:solidFill>
                  <a:schemeClr val="bg1"/>
                </a:solidFill>
                <a:latin typeface="Times New Roman" pitchFamily="18" charset="0"/>
                <a:cs typeface="Times New Roman" pitchFamily="18" charset="0"/>
              </a:rPr>
              <a:t>. </a:t>
            </a: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45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087EDF2-1BAD-42ED-B801-EF00B2FEBFEC}" type="slidenum">
              <a:rPr lang="es-ES" smtClean="0"/>
              <a:pPr>
                <a:defRPr/>
              </a:pPr>
              <a:t>23</a:t>
            </a:fld>
            <a:endParaRPr lang="es-ES" dirty="0"/>
          </a:p>
        </p:txBody>
      </p:sp>
      <p:pic>
        <p:nvPicPr>
          <p:cNvPr id="24586" name="13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4" descr="http://www.patrimoine-histoire.fr/images/Patrimoine/Suresnes/eCIMarie/SurCIM95.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1504950" y="912813"/>
            <a:ext cx="5803900" cy="77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1504950" y="912813"/>
            <a:ext cx="4824413"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Este culto</a:t>
            </a:r>
            <a:r>
              <a:rPr lang="es-ES_tradnl" sz="3200" smtClean="0">
                <a:solidFill>
                  <a:schemeClr val="bg1"/>
                </a:solidFill>
                <a:latin typeface="Times New Roman" pitchFamily="18" charset="0"/>
                <a:cs typeface="Times New Roman" pitchFamily="18" charset="0"/>
              </a:rPr>
              <a:t>… aunque del todo singular, es esencialmente diferente del culto de adoración que se da al Verbo encarnado, lo mismo que al Padre y al Espíritu Santo, pero lo favorece muy poderosamente».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a:t>
            </a:r>
            <a:r>
              <a:rPr lang="es-ES_tradnl" sz="3200" b="1" smtClean="0">
                <a:solidFill>
                  <a:srgbClr val="FFFF00"/>
                </a:solidFill>
                <a:latin typeface="Times New Roman" pitchFamily="18" charset="0"/>
                <a:cs typeface="Times New Roman" pitchFamily="18" charset="0"/>
              </a:rPr>
              <a:t>culto</a:t>
            </a:r>
            <a:r>
              <a:rPr lang="es-ES_tradnl" sz="3200" smtClean="0">
                <a:solidFill>
                  <a:schemeClr val="bg1"/>
                </a:solidFill>
                <a:latin typeface="Times New Roman" pitchFamily="18" charset="0"/>
                <a:cs typeface="Times New Roman" pitchFamily="18" charset="0"/>
              </a:rPr>
              <a:t> a Santa María «encuentra su expresión en las fiestas litúrgicas dedicadas a la Madre de Dios y en la oración mariana, como el Santo Rosario</a:t>
            </a:r>
            <a:r>
              <a:rPr lang="es-ES_tradnl" sz="3200" b="1" smtClean="0">
                <a:solidFill>
                  <a:schemeClr val="bg1"/>
                </a:solidFill>
                <a:latin typeface="Times New Roman" pitchFamily="18" charset="0"/>
                <a:cs typeface="Times New Roman" pitchFamily="18" charset="0"/>
              </a:rPr>
              <a:t>»</a:t>
            </a:r>
            <a:r>
              <a:rPr lang="es-ES_tradnl" sz="3200" b="1" smtClean="0">
                <a:solidFill>
                  <a:srgbClr val="FFFF00"/>
                </a:solidFill>
                <a:latin typeface="Times New Roman" pitchFamily="18" charset="0"/>
                <a:cs typeface="Times New Roman" pitchFamily="18" charset="0"/>
              </a:rPr>
              <a:t> (</a:t>
            </a: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971).</a:t>
            </a:r>
            <a:endParaRPr lang="es-ES" sz="3200" b="1" smtClean="0">
              <a:solidFill>
                <a:srgbClr val="FFFF00"/>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56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7C6373F-50BD-4B7B-AD64-A173519C862F}" type="slidenum">
              <a:rPr lang="es-ES" smtClean="0"/>
              <a:pPr>
                <a:defRPr/>
              </a:pPr>
              <a:t>24</a:t>
            </a:fld>
            <a:endParaRPr lang="es-ES" dirty="0"/>
          </a:p>
        </p:txBody>
      </p:sp>
      <p:pic>
        <p:nvPicPr>
          <p:cNvPr id="2561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2" descr="http://www.patrimoine-histoire.fr/images/Patrimoine/Suresnes/eCIMarie/SurCIM99.JPG"/>
          <p:cNvPicPr>
            <a:picLocks noChangeAspect="1" noChangeArrowheads="1"/>
          </p:cNvPicPr>
          <p:nvPr/>
        </p:nvPicPr>
        <p:blipFill>
          <a:blip r:embed="rId4">
            <a:extLst>
              <a:ext uri="{28A0092B-C50C-407E-A947-70E740481C1C}">
                <a14:useLocalDpi xmlns:a14="http://schemas.microsoft.com/office/drawing/2010/main" val="0"/>
              </a:ext>
            </a:extLst>
          </a:blip>
          <a:srcRect b="35535"/>
          <a:stretch>
            <a:fillRect/>
          </a:stretch>
        </p:blipFill>
        <p:spPr bwMode="auto">
          <a:xfrm>
            <a:off x="6197600" y="912813"/>
            <a:ext cx="567531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3. Figuras y profecías de la Encarnación </a:t>
            </a:r>
            <a:endParaRPr lang="es-AR" sz="5000" dirty="0">
              <a:solidFill>
                <a:srgbClr val="FFFF00"/>
              </a:solidFill>
            </a:endParaRPr>
          </a:p>
        </p:txBody>
      </p:sp>
      <p:sp>
        <p:nvSpPr>
          <p:cNvPr id="26631" name="9 Marcador de contenido"/>
          <p:cNvSpPr>
            <a:spLocks noGrp="1"/>
          </p:cNvSpPr>
          <p:nvPr>
            <p:ph idx="1"/>
          </p:nvPr>
        </p:nvSpPr>
        <p:spPr>
          <a:xfrm>
            <a:off x="1576388" y="2281238"/>
            <a:ext cx="48244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Hemos visto en el tema anterior cómo tras el pecado de nuestros primeros padres, Adán y Eva, Dios no abandonó al hombre sino que les prometió un Salvador.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Tras el pecado original y la promesa del Redentor, Dios mismo vuelve a tomar la iniciativa y estableció una Alianza con los hombres:</a:t>
            </a:r>
            <a:endParaRPr lang="es-ES" sz="3200" smtClean="0">
              <a:solidFill>
                <a:schemeClr val="bg1"/>
              </a:solidFill>
              <a:latin typeface="Times New Roman" pitchFamily="18" charset="0"/>
              <a:cs typeface="Times New Roman" pitchFamily="18" charset="0"/>
            </a:endParaRPr>
          </a:p>
        </p:txBody>
      </p:sp>
      <p:sp>
        <p:nvSpPr>
          <p:cNvPr id="2663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663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1C6F0E2-F733-46E7-85DD-317310986814}" type="slidenum">
              <a:rPr lang="es-ES" smtClean="0"/>
              <a:pPr>
                <a:defRPr/>
              </a:pPr>
              <a:t>25</a:t>
            </a:fld>
            <a:endParaRPr lang="es-ES"/>
          </a:p>
        </p:txBody>
      </p:sp>
      <p:pic>
        <p:nvPicPr>
          <p:cNvPr id="26636" name="Picture 13" descr="http://t3.gstatic.com/images?q=tbn:ANd9GcShYdE8sKr1fCnOWB406lP-74eyXwkn5RgviGi8HPoDTREBcqF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1992313"/>
            <a:ext cx="42481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5" descr="http://t0.gstatic.com/images?q=tbn:ANd9GcQK5U8H7SYhQ_adpixrfFSOj5kzRu7QUY64SmuJ7wAVVaZ6Dpd_pQ"/>
          <p:cNvPicPr>
            <a:picLocks noChangeAspect="1" noChangeArrowheads="1"/>
          </p:cNvPicPr>
          <p:nvPr/>
        </p:nvPicPr>
        <p:blipFill>
          <a:blip r:embed="rId5">
            <a:extLst>
              <a:ext uri="{28A0092B-C50C-407E-A947-70E740481C1C}">
                <a14:useLocalDpi xmlns:a14="http://schemas.microsoft.com/office/drawing/2010/main" val="0"/>
              </a:ext>
            </a:extLst>
          </a:blip>
          <a:srcRect r="4869"/>
          <a:stretch>
            <a:fillRect/>
          </a:stretch>
        </p:blipFill>
        <p:spPr bwMode="auto">
          <a:xfrm>
            <a:off x="7121525" y="5686425"/>
            <a:ext cx="42926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9 Marcador de contenido"/>
          <p:cNvSpPr>
            <a:spLocks noGrp="1"/>
          </p:cNvSpPr>
          <p:nvPr>
            <p:ph idx="1"/>
          </p:nvPr>
        </p:nvSpPr>
        <p:spPr>
          <a:xfrm>
            <a:off x="6472238" y="912813"/>
            <a:ext cx="540226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Con</a:t>
            </a:r>
            <a:r>
              <a:rPr lang="es-ES_tradnl" sz="3200" b="1" smtClean="0">
                <a:solidFill>
                  <a:srgbClr val="FFFF00"/>
                </a:solidFill>
                <a:latin typeface="Times New Roman" pitchFamily="18" charset="0"/>
                <a:cs typeface="Times New Roman" pitchFamily="18" charset="0"/>
              </a:rPr>
              <a:t> Noé </a:t>
            </a:r>
            <a:r>
              <a:rPr lang="es-ES_tradnl" sz="3200" smtClean="0">
                <a:solidFill>
                  <a:schemeClr val="bg1"/>
                </a:solidFill>
                <a:latin typeface="Times New Roman" pitchFamily="18" charset="0"/>
                <a:cs typeface="Times New Roman" pitchFamily="18" charset="0"/>
              </a:rPr>
              <a:t>tras del diluvio y después sobre todo con </a:t>
            </a:r>
            <a:r>
              <a:rPr lang="es-ES_tradnl" sz="3200" b="1" smtClean="0">
                <a:solidFill>
                  <a:srgbClr val="FFFF00"/>
                </a:solidFill>
                <a:latin typeface="Times New Roman" pitchFamily="18" charset="0"/>
                <a:cs typeface="Times New Roman" pitchFamily="18" charset="0"/>
              </a:rPr>
              <a:t>Abraham</a:t>
            </a:r>
            <a:r>
              <a:rPr lang="es-ES_tradnl" sz="3200" smtClean="0">
                <a:solidFill>
                  <a:schemeClr val="bg1"/>
                </a:solidFill>
                <a:latin typeface="Times New Roman" pitchFamily="18" charset="0"/>
                <a:cs typeface="Times New Roman" pitchFamily="18" charset="0"/>
              </a:rPr>
              <a:t> , a quien prometió una gran descendencia y hacer de ella un gran pueblo, dándole una nueva tierra, y en quien un día serían bendecidas todas las naciones.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Alianza se renovó después con </a:t>
            </a:r>
            <a:r>
              <a:rPr lang="es-ES_tradnl" sz="3200" b="1" smtClean="0">
                <a:solidFill>
                  <a:srgbClr val="FFFF00"/>
                </a:solidFill>
                <a:latin typeface="Times New Roman" pitchFamily="18" charset="0"/>
                <a:cs typeface="Times New Roman" pitchFamily="18" charset="0"/>
              </a:rPr>
              <a:t>Isaac</a:t>
            </a:r>
            <a:r>
              <a:rPr lang="es-ES_tradnl" sz="3200" smtClean="0">
                <a:solidFill>
                  <a:schemeClr val="bg1"/>
                </a:solidFill>
                <a:latin typeface="Times New Roman" pitchFamily="18" charset="0"/>
                <a:cs typeface="Times New Roman" pitchFamily="18" charset="0"/>
              </a:rPr>
              <a:t> y con </a:t>
            </a:r>
            <a:r>
              <a:rPr lang="es-ES_tradnl" sz="3200" b="1" smtClean="0">
                <a:solidFill>
                  <a:srgbClr val="FFFF00"/>
                </a:solidFill>
                <a:latin typeface="Times New Roman" pitchFamily="18" charset="0"/>
                <a:cs typeface="Times New Roman" pitchFamily="18" charset="0"/>
              </a:rPr>
              <a:t>Jacob</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el Antiguo Testamento, la Alianza alcanza su expresión más completa con </a:t>
            </a:r>
            <a:r>
              <a:rPr lang="es-ES_tradnl" sz="3200" b="1" smtClean="0">
                <a:solidFill>
                  <a:srgbClr val="FFFF00"/>
                </a:solidFill>
                <a:latin typeface="Times New Roman" pitchFamily="18" charset="0"/>
                <a:cs typeface="Times New Roman" pitchFamily="18" charset="0"/>
              </a:rPr>
              <a:t>Moisés</a:t>
            </a:r>
            <a:r>
              <a:rPr lang="es-ES_tradnl" sz="3200" smtClean="0">
                <a:solidFill>
                  <a:schemeClr val="bg1"/>
                </a:solidFill>
                <a:latin typeface="Times New Roman" pitchFamily="18" charset="0"/>
                <a:cs typeface="Times New Roman" pitchFamily="18" charset="0"/>
              </a:rPr>
              <a:t>.</a:t>
            </a:r>
            <a:endParaRPr lang="es-ES" sz="3200" smtClean="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76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7104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874C49D-6E97-43B2-99B6-4A01EA79A981}" type="slidenum">
              <a:rPr lang="es-ES" smtClean="0"/>
              <a:pPr>
                <a:defRPr/>
              </a:pPr>
              <a:t>26</a:t>
            </a:fld>
            <a:endParaRPr lang="es-ES"/>
          </a:p>
        </p:txBody>
      </p:sp>
      <p:pic>
        <p:nvPicPr>
          <p:cNvPr id="276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5308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3" descr="http://t1.gstatic.com/images?q=tbn:ANd9GcRYGabiSQRHtCq841kA8zIGwq6kO3NyHzRs2nHKLxFzximn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1055688"/>
            <a:ext cx="34940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5" descr="http://t3.gstatic.com/images?q=tbn:ANd9GcQeLVFUACGH29AH81ZaOqlOWp8xF3z9P4rJNlg-Zspc5Q2BeAc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3684588"/>
            <a:ext cx="35274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7" descr="http://t0.gstatic.com/images?q=tbn:ANd9GcSGAhJJaRZk_m9U6sR4SHp_ekADXVw4aZx_mCRfW8M2qvr02nXxeg"/>
          <p:cNvPicPr>
            <a:picLocks noChangeAspect="1" noChangeArrowheads="1"/>
          </p:cNvPicPr>
          <p:nvPr/>
        </p:nvPicPr>
        <p:blipFill>
          <a:blip r:embed="rId6">
            <a:extLst>
              <a:ext uri="{28A0092B-C50C-407E-A947-70E740481C1C}">
                <a14:useLocalDpi xmlns:a14="http://schemas.microsoft.com/office/drawing/2010/main" val="0"/>
              </a:ext>
            </a:extLst>
          </a:blip>
          <a:srcRect b="17757"/>
          <a:stretch>
            <a:fillRect/>
          </a:stretch>
        </p:blipFill>
        <p:spPr bwMode="auto">
          <a:xfrm>
            <a:off x="2368550" y="6154738"/>
            <a:ext cx="35274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14 CuadroTexto"/>
          <p:cNvSpPr txBox="1">
            <a:spLocks noChangeArrowheads="1"/>
          </p:cNvSpPr>
          <p:nvPr/>
        </p:nvSpPr>
        <p:spPr bwMode="auto">
          <a:xfrm>
            <a:off x="1647825" y="1644650"/>
            <a:ext cx="36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b="1">
                <a:solidFill>
                  <a:schemeClr val="bg1"/>
                </a:solidFill>
              </a:rPr>
              <a:t>N</a:t>
            </a:r>
          </a:p>
          <a:p>
            <a:pPr eaLnBrk="1" hangingPunct="1"/>
            <a:r>
              <a:rPr lang="es-AR" b="1">
                <a:solidFill>
                  <a:schemeClr val="bg1"/>
                </a:solidFill>
              </a:rPr>
              <a:t>O</a:t>
            </a:r>
          </a:p>
          <a:p>
            <a:pPr eaLnBrk="1" hangingPunct="1"/>
            <a:r>
              <a:rPr lang="es-AR" b="1">
                <a:solidFill>
                  <a:schemeClr val="bg1"/>
                </a:solidFill>
              </a:rPr>
              <a:t>E</a:t>
            </a:r>
          </a:p>
        </p:txBody>
      </p:sp>
      <p:sp>
        <p:nvSpPr>
          <p:cNvPr id="27664" name="15 CuadroTexto"/>
          <p:cNvSpPr txBox="1">
            <a:spLocks noChangeArrowheads="1"/>
          </p:cNvSpPr>
          <p:nvPr/>
        </p:nvSpPr>
        <p:spPr bwMode="auto">
          <a:xfrm>
            <a:off x="1647825" y="3849688"/>
            <a:ext cx="3778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b="1">
                <a:solidFill>
                  <a:schemeClr val="bg1"/>
                </a:solidFill>
              </a:rPr>
              <a:t>A</a:t>
            </a:r>
          </a:p>
          <a:p>
            <a:pPr eaLnBrk="1" hangingPunct="1"/>
            <a:r>
              <a:rPr lang="es-AR" b="1">
                <a:solidFill>
                  <a:schemeClr val="bg1"/>
                </a:solidFill>
              </a:rPr>
              <a:t>B</a:t>
            </a:r>
          </a:p>
          <a:p>
            <a:pPr eaLnBrk="1" hangingPunct="1"/>
            <a:r>
              <a:rPr lang="es-AR" b="1">
                <a:solidFill>
                  <a:schemeClr val="bg1"/>
                </a:solidFill>
              </a:rPr>
              <a:t>R</a:t>
            </a:r>
          </a:p>
          <a:p>
            <a:pPr eaLnBrk="1" hangingPunct="1"/>
            <a:r>
              <a:rPr lang="es-AR" b="1">
                <a:solidFill>
                  <a:schemeClr val="bg1"/>
                </a:solidFill>
              </a:rPr>
              <a:t>A</a:t>
            </a:r>
          </a:p>
          <a:p>
            <a:pPr eaLnBrk="1" hangingPunct="1"/>
            <a:r>
              <a:rPr lang="es-AR" b="1">
                <a:solidFill>
                  <a:schemeClr val="bg1"/>
                </a:solidFill>
              </a:rPr>
              <a:t>H</a:t>
            </a:r>
          </a:p>
          <a:p>
            <a:pPr eaLnBrk="1" hangingPunct="1"/>
            <a:r>
              <a:rPr lang="es-AR" b="1">
                <a:solidFill>
                  <a:schemeClr val="bg1"/>
                </a:solidFill>
              </a:rPr>
              <a:t>A</a:t>
            </a:r>
          </a:p>
          <a:p>
            <a:pPr eaLnBrk="1" hangingPunct="1"/>
            <a:r>
              <a:rPr lang="es-AR" b="1">
                <a:solidFill>
                  <a:schemeClr val="bg1"/>
                </a:solidFill>
              </a:rPr>
              <a:t>M</a:t>
            </a:r>
          </a:p>
        </p:txBody>
      </p:sp>
      <p:sp>
        <p:nvSpPr>
          <p:cNvPr id="27665" name="16 CuadroTexto"/>
          <p:cNvSpPr txBox="1">
            <a:spLocks noChangeArrowheads="1"/>
          </p:cNvSpPr>
          <p:nvPr/>
        </p:nvSpPr>
        <p:spPr bwMode="auto">
          <a:xfrm>
            <a:off x="1647825" y="6502400"/>
            <a:ext cx="3778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AR" b="1">
                <a:solidFill>
                  <a:schemeClr val="bg1"/>
                </a:solidFill>
              </a:rPr>
              <a:t>M</a:t>
            </a:r>
          </a:p>
          <a:p>
            <a:pPr algn="ctr" eaLnBrk="1" hangingPunct="1"/>
            <a:r>
              <a:rPr lang="es-AR" b="1">
                <a:solidFill>
                  <a:schemeClr val="bg1"/>
                </a:solidFill>
              </a:rPr>
              <a:t>O</a:t>
            </a:r>
          </a:p>
          <a:p>
            <a:pPr algn="ctr" eaLnBrk="1" hangingPunct="1"/>
            <a:r>
              <a:rPr lang="es-AR" b="1">
                <a:solidFill>
                  <a:schemeClr val="bg1"/>
                </a:solidFill>
              </a:rPr>
              <a:t>I</a:t>
            </a:r>
          </a:p>
          <a:p>
            <a:pPr algn="ctr" eaLnBrk="1" hangingPunct="1"/>
            <a:r>
              <a:rPr lang="es-AR" b="1">
                <a:solidFill>
                  <a:schemeClr val="bg1"/>
                </a:solidFill>
              </a:rPr>
              <a:t>S</a:t>
            </a:r>
          </a:p>
          <a:p>
            <a:pPr algn="ctr" eaLnBrk="1" hangingPunct="1"/>
            <a:r>
              <a:rPr lang="es-AR" b="1">
                <a:solidFill>
                  <a:schemeClr val="bg1"/>
                </a:solidFill>
              </a:rPr>
              <a:t>E</a:t>
            </a:r>
          </a:p>
          <a:p>
            <a:pPr algn="ctr" eaLnBrk="1" hangingPunct="1"/>
            <a:r>
              <a:rPr lang="es-AR" b="1">
                <a:solidFill>
                  <a:schemeClr val="bg1"/>
                </a:solidFill>
              </a:rPr>
              <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1504950" y="912813"/>
            <a:ext cx="46085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Momento importante en la historia de las relaciones entre Dios e Israel  fue la profecía de </a:t>
            </a:r>
            <a:r>
              <a:rPr lang="es-ES_tradnl" sz="3200" b="1" smtClean="0">
                <a:solidFill>
                  <a:srgbClr val="FFFF00"/>
                </a:solidFill>
                <a:latin typeface="Times New Roman" pitchFamily="18" charset="0"/>
                <a:cs typeface="Times New Roman" pitchFamily="18" charset="0"/>
              </a:rPr>
              <a:t>Natán</a:t>
            </a:r>
            <a:r>
              <a:rPr lang="es-ES_tradnl" sz="3200" smtClean="0">
                <a:solidFill>
                  <a:schemeClr val="bg1"/>
                </a:solidFill>
                <a:latin typeface="Times New Roman" pitchFamily="18" charset="0"/>
                <a:cs typeface="Times New Roman" pitchFamily="18" charset="0"/>
              </a:rPr>
              <a:t> (cfr. 2 </a:t>
            </a:r>
            <a:r>
              <a:rPr lang="es-ES_tradnl" sz="3200" i="1" smtClean="0">
                <a:solidFill>
                  <a:schemeClr val="bg1"/>
                </a:solidFill>
                <a:latin typeface="Times New Roman" pitchFamily="18" charset="0"/>
                <a:cs typeface="Times New Roman" pitchFamily="18" charset="0"/>
              </a:rPr>
              <a:t>S</a:t>
            </a:r>
            <a:r>
              <a:rPr lang="es-ES_tradnl" sz="3200" smtClean="0">
                <a:solidFill>
                  <a:schemeClr val="bg1"/>
                </a:solidFill>
                <a:latin typeface="Times New Roman" pitchFamily="18" charset="0"/>
                <a:cs typeface="Times New Roman" pitchFamily="18" charset="0"/>
              </a:rPr>
              <a:t> 7, 7-15), que anuncia que el Mesías será de la descendencia de </a:t>
            </a:r>
            <a:r>
              <a:rPr lang="es-ES_tradnl" sz="3200" b="1" smtClean="0">
                <a:solidFill>
                  <a:srgbClr val="FFFF00"/>
                </a:solidFill>
                <a:latin typeface="Times New Roman" pitchFamily="18" charset="0"/>
                <a:cs typeface="Times New Roman" pitchFamily="18" charset="0"/>
              </a:rPr>
              <a:t>David </a:t>
            </a:r>
            <a:r>
              <a:rPr lang="es-ES_tradnl" sz="3200" smtClean="0">
                <a:solidFill>
                  <a:schemeClr val="bg1"/>
                </a:solidFill>
                <a:latin typeface="Times New Roman" pitchFamily="18" charset="0"/>
                <a:cs typeface="Times New Roman" pitchFamily="18" charset="0"/>
              </a:rPr>
              <a:t>y que reinará sobre todos los pueblos, no sólo sobre Israel.</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Del Mesías se dirá en otros textos proféticos: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-que su nacimiento tendría lugar en Belén (cfr. </a:t>
            </a:r>
            <a:r>
              <a:rPr lang="es-ES_tradnl" sz="3200" i="1" smtClean="0">
                <a:solidFill>
                  <a:schemeClr val="bg1"/>
                </a:solidFill>
                <a:latin typeface="Times New Roman" pitchFamily="18" charset="0"/>
                <a:cs typeface="Times New Roman" pitchFamily="18" charset="0"/>
              </a:rPr>
              <a:t>Mi</a:t>
            </a:r>
            <a:r>
              <a:rPr lang="es-ES_tradnl" sz="3200" smtClean="0">
                <a:solidFill>
                  <a:schemeClr val="bg1"/>
                </a:solidFill>
                <a:latin typeface="Times New Roman" pitchFamily="18" charset="0"/>
                <a:cs typeface="Times New Roman" pitchFamily="18" charset="0"/>
              </a:rPr>
              <a:t> 5, 1), …</a:t>
            </a:r>
            <a:endParaRPr lang="es-ES" sz="3200" smtClean="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86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100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53E4A6E-41E4-4712-B002-A2426837D3CE}" type="slidenum">
              <a:rPr lang="es-ES" smtClean="0"/>
              <a:pPr>
                <a:defRPr/>
              </a:pPr>
              <a:t>27</a:t>
            </a:fld>
            <a:endParaRPr lang="es-ES"/>
          </a:p>
        </p:txBody>
      </p:sp>
      <p:pic>
        <p:nvPicPr>
          <p:cNvPr id="28683" name="Picture 12" descr="http://4.bp.blogspot.com/_zt2B1qj-57A/SBEjl6lxv3I/AAAAAAAAAAs/-O8skkXFTzY/s400/hiram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1055688"/>
            <a:ext cx="47482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11 CuadroTexto"/>
          <p:cNvSpPr txBox="1">
            <a:spLocks noChangeArrowheads="1"/>
          </p:cNvSpPr>
          <p:nvPr/>
        </p:nvSpPr>
        <p:spPr bwMode="auto">
          <a:xfrm>
            <a:off x="11306175" y="1487488"/>
            <a:ext cx="3508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AR" b="1">
                <a:solidFill>
                  <a:schemeClr val="bg1"/>
                </a:solidFill>
              </a:rPr>
              <a:t>R</a:t>
            </a:r>
          </a:p>
          <a:p>
            <a:pPr algn="ctr" eaLnBrk="1" hangingPunct="1"/>
            <a:r>
              <a:rPr lang="es-AR" b="1">
                <a:solidFill>
                  <a:schemeClr val="bg1"/>
                </a:solidFill>
              </a:rPr>
              <a:t>E</a:t>
            </a:r>
          </a:p>
          <a:p>
            <a:pPr algn="ctr" eaLnBrk="1" hangingPunct="1"/>
            <a:r>
              <a:rPr lang="es-AR" b="1">
                <a:solidFill>
                  <a:schemeClr val="bg1"/>
                </a:solidFill>
              </a:rPr>
              <a:t>Y</a:t>
            </a:r>
          </a:p>
          <a:p>
            <a:pPr algn="ctr" eaLnBrk="1" hangingPunct="1"/>
            <a:endParaRPr lang="es-AR" b="1">
              <a:solidFill>
                <a:schemeClr val="bg1"/>
              </a:solidFill>
            </a:endParaRPr>
          </a:p>
          <a:p>
            <a:pPr algn="ctr" eaLnBrk="1" hangingPunct="1"/>
            <a:r>
              <a:rPr lang="es-AR" b="1">
                <a:solidFill>
                  <a:schemeClr val="bg1"/>
                </a:solidFill>
              </a:rPr>
              <a:t>D</a:t>
            </a:r>
          </a:p>
          <a:p>
            <a:pPr algn="ctr" eaLnBrk="1" hangingPunct="1"/>
            <a:r>
              <a:rPr lang="es-AR" b="1">
                <a:solidFill>
                  <a:schemeClr val="bg1"/>
                </a:solidFill>
              </a:rPr>
              <a:t>A</a:t>
            </a:r>
          </a:p>
          <a:p>
            <a:pPr algn="ctr" eaLnBrk="1" hangingPunct="1"/>
            <a:r>
              <a:rPr lang="es-AR" b="1">
                <a:solidFill>
                  <a:schemeClr val="bg1"/>
                </a:solidFill>
              </a:rPr>
              <a:t>V</a:t>
            </a:r>
          </a:p>
          <a:p>
            <a:pPr algn="ctr" eaLnBrk="1" hangingPunct="1"/>
            <a:r>
              <a:rPr lang="es-AR" b="1">
                <a:solidFill>
                  <a:schemeClr val="bg1"/>
                </a:solidFill>
              </a:rPr>
              <a:t>I</a:t>
            </a:r>
          </a:p>
          <a:p>
            <a:pPr algn="ctr" eaLnBrk="1" hangingPunct="1"/>
            <a:r>
              <a:rPr lang="es-AR" b="1">
                <a:solidFill>
                  <a:schemeClr val="bg1"/>
                </a:solidFill>
              </a:rPr>
              <a:t>D</a:t>
            </a:r>
          </a:p>
        </p:txBody>
      </p:sp>
      <p:pic>
        <p:nvPicPr>
          <p:cNvPr id="28685" name="Picture 14" descr="http://t3.gstatic.com/images?q=tbn:ANd9GcSZPH8HQXGNcqq0l8KayK-29Q70r9AxVZYuBg2FMdy6zxvrOxvw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5592763"/>
            <a:ext cx="27368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13 CuadroTexto"/>
          <p:cNvSpPr txBox="1">
            <a:spLocks noChangeArrowheads="1"/>
          </p:cNvSpPr>
          <p:nvPr/>
        </p:nvSpPr>
        <p:spPr bwMode="auto">
          <a:xfrm>
            <a:off x="9353550" y="6253163"/>
            <a:ext cx="127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b="1">
                <a:solidFill>
                  <a:schemeClr val="bg1"/>
                </a:solidFill>
              </a:rPr>
              <a:t>PROFETA</a:t>
            </a:r>
          </a:p>
          <a:p>
            <a:pPr eaLnBrk="1" hangingPunct="1"/>
            <a:endParaRPr lang="es-AR" b="1">
              <a:solidFill>
                <a:schemeClr val="bg1"/>
              </a:solidFill>
            </a:endParaRPr>
          </a:p>
          <a:p>
            <a:pPr eaLnBrk="1" hangingPunct="1"/>
            <a:r>
              <a:rPr lang="es-AR" b="1">
                <a:solidFill>
                  <a:schemeClr val="bg1"/>
                </a:solidFill>
              </a:rPr>
              <a:t>MIQUEAS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9 Marcador de contenido"/>
          <p:cNvSpPr>
            <a:spLocks noGrp="1"/>
          </p:cNvSpPr>
          <p:nvPr>
            <p:ph idx="1"/>
          </p:nvPr>
        </p:nvSpPr>
        <p:spPr>
          <a:xfrm>
            <a:off x="6400800" y="768350"/>
            <a:ext cx="5545138" cy="6335713"/>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-que pertenecería a la estirpe de David (cfr. </a:t>
            </a:r>
            <a:r>
              <a:rPr lang="es-ES_tradnl" sz="3200" i="1" smtClean="0">
                <a:solidFill>
                  <a:schemeClr val="bg1"/>
                </a:solidFill>
                <a:latin typeface="Times New Roman" pitchFamily="18" charset="0"/>
                <a:cs typeface="Times New Roman" pitchFamily="18" charset="0"/>
              </a:rPr>
              <a:t>Is</a:t>
            </a:r>
            <a:r>
              <a:rPr lang="es-ES_tradnl" sz="3200" smtClean="0">
                <a:solidFill>
                  <a:schemeClr val="bg1"/>
                </a:solidFill>
                <a:latin typeface="Times New Roman" pitchFamily="18" charset="0"/>
                <a:cs typeface="Times New Roman" pitchFamily="18" charset="0"/>
              </a:rPr>
              <a:t> 11, 1; Jr 23, 5);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-que se le pondría por nombre «Enmanuel» (cfr. </a:t>
            </a:r>
            <a:r>
              <a:rPr lang="es-ES_tradnl" sz="3200" i="1" smtClean="0">
                <a:solidFill>
                  <a:schemeClr val="bg1"/>
                </a:solidFill>
                <a:latin typeface="Times New Roman" pitchFamily="18" charset="0"/>
                <a:cs typeface="Times New Roman" pitchFamily="18" charset="0"/>
              </a:rPr>
              <a:t>Is</a:t>
            </a:r>
            <a:r>
              <a:rPr lang="es-ES_tradnl" sz="3200" smtClean="0">
                <a:solidFill>
                  <a:schemeClr val="bg1"/>
                </a:solidFill>
                <a:latin typeface="Times New Roman" pitchFamily="18" charset="0"/>
                <a:cs typeface="Times New Roman" pitchFamily="18" charset="0"/>
              </a:rPr>
              <a:t> 7, 14);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-que se le llamará «Dios fuerte, Padre eterno, Prín-cipe de la Paz» (</a:t>
            </a:r>
            <a:r>
              <a:rPr lang="es-ES_tradnl" sz="3200" i="1" smtClean="0">
                <a:solidFill>
                  <a:schemeClr val="bg1"/>
                </a:solidFill>
                <a:latin typeface="Times New Roman" pitchFamily="18" charset="0"/>
                <a:cs typeface="Times New Roman" pitchFamily="18" charset="0"/>
              </a:rPr>
              <a:t>Is</a:t>
            </a:r>
            <a:r>
              <a:rPr lang="es-ES_tradnl" sz="3200" smtClean="0">
                <a:solidFill>
                  <a:schemeClr val="bg1"/>
                </a:solidFill>
                <a:latin typeface="Times New Roman" pitchFamily="18" charset="0"/>
                <a:cs typeface="Times New Roman" pitchFamily="18" charset="0"/>
              </a:rPr>
              <a:t> 9, 5).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Junto a estos textos que describen al Mesías como rey y descendiente de David, hay otros que relatan, también de modo profético, la misión redentora del Mesías, llamándolo </a:t>
            </a:r>
            <a:r>
              <a:rPr lang="es-ES_tradnl" sz="3200" b="1" smtClean="0">
                <a:solidFill>
                  <a:srgbClr val="FFFF00"/>
                </a:solidFill>
                <a:latin typeface="Times New Roman" pitchFamily="18" charset="0"/>
                <a:cs typeface="Times New Roman" pitchFamily="18" charset="0"/>
              </a:rPr>
              <a:t>Siervo de Yahvé, siervo de dolores</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97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5165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CC1BFBB-23E0-4FDC-82EF-A81581F937FC}" type="slidenum">
              <a:rPr lang="es-ES" smtClean="0"/>
              <a:pPr>
                <a:defRPr/>
              </a:pPr>
              <a:t>28</a:t>
            </a:fld>
            <a:endParaRPr lang="es-ES"/>
          </a:p>
        </p:txBody>
      </p:sp>
      <p:pic>
        <p:nvPicPr>
          <p:cNvPr id="29706" name="Picture 14" descr="http://bp2.blogger.com/_sXlVpzGGpss/SI8Cs2t-CAI/AAAAAAAAAns/g7Q-Noj2iiM/s320/SabanaSanta_01.jpg"/>
          <p:cNvPicPr>
            <a:picLocks noChangeAspect="1" noChangeArrowheads="1"/>
          </p:cNvPicPr>
          <p:nvPr/>
        </p:nvPicPr>
        <p:blipFill>
          <a:blip r:embed="rId4">
            <a:extLst>
              <a:ext uri="{28A0092B-C50C-407E-A947-70E740481C1C}">
                <a14:useLocalDpi xmlns:a14="http://schemas.microsoft.com/office/drawing/2010/main" val="0"/>
              </a:ext>
            </a:extLst>
          </a:blip>
          <a:srcRect r="50999"/>
          <a:stretch>
            <a:fillRect/>
          </a:stretch>
        </p:blipFill>
        <p:spPr bwMode="auto">
          <a:xfrm>
            <a:off x="1431925" y="1055688"/>
            <a:ext cx="472757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1504950" y="839788"/>
            <a:ext cx="49672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que asumirá en su cuerpo la reconciliación y la paz (cfr. </a:t>
            </a:r>
            <a:r>
              <a:rPr lang="es-ES_tradnl" sz="3200" i="1" smtClean="0">
                <a:solidFill>
                  <a:schemeClr val="bg1"/>
                </a:solidFill>
                <a:latin typeface="Times New Roman" pitchFamily="18" charset="0"/>
                <a:cs typeface="Times New Roman" pitchFamily="18" charset="0"/>
              </a:rPr>
              <a:t>Ef</a:t>
            </a:r>
            <a:r>
              <a:rPr lang="es-ES_tradnl" sz="3200" smtClean="0">
                <a:solidFill>
                  <a:schemeClr val="bg1"/>
                </a:solidFill>
                <a:latin typeface="Times New Roman" pitchFamily="18" charset="0"/>
                <a:cs typeface="Times New Roman" pitchFamily="18" charset="0"/>
              </a:rPr>
              <a:t> 2,14-18): </a:t>
            </a:r>
            <a:r>
              <a:rPr lang="es-ES_tradnl" sz="3200" i="1" smtClean="0">
                <a:solidFill>
                  <a:schemeClr val="bg1"/>
                </a:solidFill>
                <a:latin typeface="Times New Roman" pitchFamily="18" charset="0"/>
                <a:cs typeface="Times New Roman" pitchFamily="18" charset="0"/>
              </a:rPr>
              <a:t>Is</a:t>
            </a:r>
            <a:r>
              <a:rPr lang="es-ES_tradnl" sz="3200" smtClean="0">
                <a:solidFill>
                  <a:schemeClr val="bg1"/>
                </a:solidFill>
                <a:latin typeface="Times New Roman" pitchFamily="18" charset="0"/>
                <a:cs typeface="Times New Roman" pitchFamily="18" charset="0"/>
              </a:rPr>
              <a:t> 42, 1-7; 49, 1-9; 50, 4-9; 52, 13-53, 12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440: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En este contexto es importante el texto de </a:t>
            </a:r>
            <a:r>
              <a:rPr lang="es-ES_tradnl" sz="3200" i="1" smtClean="0">
                <a:solidFill>
                  <a:schemeClr val="bg1"/>
                </a:solidFill>
                <a:latin typeface="Times New Roman" pitchFamily="18" charset="0"/>
                <a:cs typeface="Times New Roman" pitchFamily="18" charset="0"/>
              </a:rPr>
              <a:t>Deuteronomio</a:t>
            </a:r>
            <a:r>
              <a:rPr lang="es-ES_tradnl" sz="3200" smtClean="0">
                <a:solidFill>
                  <a:schemeClr val="bg1"/>
                </a:solidFill>
                <a:latin typeface="Times New Roman" pitchFamily="18" charset="0"/>
                <a:cs typeface="Times New Roman" pitchFamily="18" charset="0"/>
              </a:rPr>
              <a:t> 7, 13-14 sobre el Hijo del hombre, que misteriosamente a través de la humildad y el abajamiento supera la condición humana y restaura el reino mesiánico en su fase definitiva</a:t>
            </a:r>
          </a:p>
          <a:p>
            <a:pPr>
              <a:lnSpc>
                <a:spcPct val="85000"/>
              </a:lnSpc>
            </a:pPr>
            <a:endParaRPr lang="es-AR" sz="320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505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CECCD21-DE75-4673-885C-F04A4C3A5D48}" type="slidenum">
              <a:rPr lang="es-ES" smtClean="0"/>
              <a:pPr>
                <a:defRPr/>
              </a:pPr>
              <a:t>29</a:t>
            </a:fld>
            <a:endParaRPr lang="es-ES"/>
          </a:p>
        </p:txBody>
      </p:sp>
      <p:pic>
        <p:nvPicPr>
          <p:cNvPr id="30731" name="Picture 14" descr="http://bp2.blogger.com/_sXlVpzGGpss/SI8Cs2t-CAI/AAAAAAAAAns/g7Q-Noj2iiM/s320/SabanaSanta_01.jpg"/>
          <p:cNvPicPr>
            <a:picLocks noChangeAspect="1" noChangeArrowheads="1"/>
          </p:cNvPicPr>
          <p:nvPr/>
        </p:nvPicPr>
        <p:blipFill>
          <a:blip r:embed="rId4">
            <a:extLst>
              <a:ext uri="{28A0092B-C50C-407E-A947-70E740481C1C}">
                <a14:useLocalDpi xmlns:a14="http://schemas.microsoft.com/office/drawing/2010/main" val="0"/>
              </a:ext>
            </a:extLst>
          </a:blip>
          <a:srcRect l="49673"/>
          <a:stretch>
            <a:fillRect/>
          </a:stretch>
        </p:blipFill>
        <p:spPr bwMode="auto">
          <a:xfrm>
            <a:off x="6545263" y="912813"/>
            <a:ext cx="5121275" cy="782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1. La obra de la Encarnación </a:t>
            </a:r>
            <a:endParaRPr lang="es-AR" sz="5000" dirty="0">
              <a:solidFill>
                <a:srgbClr val="FFFF00"/>
              </a:solidFill>
            </a:endParaRPr>
          </a:p>
        </p:txBody>
      </p:sp>
      <p:sp>
        <p:nvSpPr>
          <p:cNvPr id="4103" name="9 Marcador de contenido"/>
          <p:cNvSpPr>
            <a:spLocks noGrp="1"/>
          </p:cNvSpPr>
          <p:nvPr>
            <p:ph idx="1"/>
          </p:nvPr>
        </p:nvSpPr>
        <p:spPr>
          <a:xfrm>
            <a:off x="1574800" y="2281238"/>
            <a:ext cx="547370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asunción de la naturaleza humana de Cristo por la Persona del Verbo es </a:t>
            </a:r>
            <a:r>
              <a:rPr lang="es-ES_tradnl" sz="3200" b="1" smtClean="0">
                <a:solidFill>
                  <a:srgbClr val="FFFF00"/>
                </a:solidFill>
                <a:latin typeface="Times New Roman" pitchFamily="18" charset="0"/>
                <a:cs typeface="Times New Roman" pitchFamily="18" charset="0"/>
              </a:rPr>
              <a:t>obra de las tres Personas divinas</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Encarnación de Dios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es la Encarnación del Hijo,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no del Padre,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ni del Espíritu Santo.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Encarnación fue obra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toda la Trinidad. </a:t>
            </a:r>
            <a:endParaRPr lang="es-ES" sz="3200" smtClean="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542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1A5732B-F6EB-4A29-9520-C0C057198768}" type="slidenum">
              <a:rPr lang="es-ES" smtClean="0"/>
              <a:pPr>
                <a:defRPr/>
              </a:pPr>
              <a:t>3</a:t>
            </a:fld>
            <a:endParaRPr lang="es-ES"/>
          </a:p>
        </p:txBody>
      </p:sp>
      <p:pic>
        <p:nvPicPr>
          <p:cNvPr id="41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949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8" descr="http://t1.gstatic.com/images?q=tbn:ANd9GcT6C6iQccM1JfyEEQ376ue6zPopHqTbPj3JD2VolM3wamqOhTg"/>
          <p:cNvPicPr>
            <a:picLocks noChangeAspect="1" noChangeArrowheads="1"/>
          </p:cNvPicPr>
          <p:nvPr/>
        </p:nvPicPr>
        <p:blipFill>
          <a:blip r:embed="rId4">
            <a:extLst>
              <a:ext uri="{28A0092B-C50C-407E-A947-70E740481C1C}">
                <a14:useLocalDpi xmlns:a14="http://schemas.microsoft.com/office/drawing/2010/main" val="0"/>
              </a:ext>
            </a:extLst>
          </a:blip>
          <a:srcRect l="9996" r="15001"/>
          <a:stretch>
            <a:fillRect/>
          </a:stretch>
        </p:blipFill>
        <p:spPr bwMode="auto">
          <a:xfrm>
            <a:off x="7769225" y="1847850"/>
            <a:ext cx="381635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7048500" y="1055688"/>
            <a:ext cx="4968875" cy="6335712"/>
          </a:xfrm>
        </p:spPr>
        <p:txBody>
          <a:bodyPr/>
          <a:lstStyle/>
          <a:p>
            <a:pPr>
              <a:lnSpc>
                <a:spcPct val="90000"/>
              </a:lnSpc>
            </a:pPr>
            <a:r>
              <a:rPr lang="es-ES_tradnl" sz="3200" b="1" smtClean="0">
                <a:solidFill>
                  <a:srgbClr val="FFFF00"/>
                </a:solidFill>
                <a:latin typeface="Times New Roman" pitchFamily="18" charset="0"/>
                <a:cs typeface="Times New Roman" pitchFamily="18" charset="0"/>
              </a:rPr>
              <a:t>Las principales figuras </a:t>
            </a:r>
            <a:r>
              <a:rPr lang="es-ES_tradnl" sz="3200" smtClean="0">
                <a:solidFill>
                  <a:schemeClr val="bg1"/>
                </a:solidFill>
                <a:latin typeface="Times New Roman" pitchFamily="18" charset="0"/>
                <a:cs typeface="Times New Roman" pitchFamily="18" charset="0"/>
              </a:rPr>
              <a:t>del Redentor en el Antiguo Testamento son:</a:t>
            </a:r>
          </a:p>
          <a:p>
            <a:pPr>
              <a:lnSpc>
                <a:spcPct val="90000"/>
              </a:lnSpc>
            </a:pPr>
            <a:endParaRPr lang="es-ES_tradnl" sz="3200" smtClean="0">
              <a:solidFill>
                <a:schemeClr val="bg1"/>
              </a:solidFill>
              <a:latin typeface="Times New Roman" pitchFamily="18" charset="0"/>
              <a:cs typeface="Times New Roman" pitchFamily="18" charset="0"/>
            </a:endParaRPr>
          </a:p>
          <a:p>
            <a:pPr>
              <a:lnSpc>
                <a:spcPct val="90000"/>
              </a:lnSpc>
            </a:pPr>
            <a:r>
              <a:rPr lang="es-ES_tradnl" sz="3200" smtClean="0">
                <a:solidFill>
                  <a:schemeClr val="bg1"/>
                </a:solidFill>
                <a:latin typeface="Times New Roman" pitchFamily="18" charset="0"/>
                <a:cs typeface="Times New Roman" pitchFamily="18" charset="0"/>
              </a:rPr>
              <a:t>el inocente Abel, </a:t>
            </a:r>
          </a:p>
          <a:p>
            <a:pPr>
              <a:lnSpc>
                <a:spcPct val="90000"/>
              </a:lnSpc>
            </a:pPr>
            <a:r>
              <a:rPr lang="es-ES_tradnl" sz="3200" smtClean="0">
                <a:solidFill>
                  <a:schemeClr val="bg1"/>
                </a:solidFill>
                <a:latin typeface="Times New Roman" pitchFamily="18" charset="0"/>
                <a:cs typeface="Times New Roman" pitchFamily="18" charset="0"/>
              </a:rPr>
              <a:t>el sumo sacerdote Melquisedec, </a:t>
            </a:r>
            <a:endParaRPr lang="es-ES" sz="3200" smtClean="0">
              <a:solidFill>
                <a:schemeClr val="bg1"/>
              </a:solidFill>
              <a:latin typeface="Times New Roman" pitchFamily="18" charset="0"/>
              <a:cs typeface="Times New Roman" pitchFamily="18" charset="0"/>
            </a:endParaRPr>
          </a:p>
          <a:p>
            <a:pPr>
              <a:lnSpc>
                <a:spcPct val="90000"/>
              </a:lnSpc>
            </a:pPr>
            <a:r>
              <a:rPr lang="es-ES_tradnl" sz="3200" smtClean="0">
                <a:solidFill>
                  <a:schemeClr val="bg1"/>
                </a:solidFill>
                <a:latin typeface="Times New Roman" pitchFamily="18" charset="0"/>
                <a:cs typeface="Times New Roman" pitchFamily="18" charset="0"/>
              </a:rPr>
              <a:t>el sacrificio de Isaac, </a:t>
            </a:r>
          </a:p>
          <a:p>
            <a:pPr>
              <a:lnSpc>
                <a:spcPct val="90000"/>
              </a:lnSpc>
            </a:pPr>
            <a:r>
              <a:rPr lang="es-ES_tradnl" sz="3200" smtClean="0">
                <a:solidFill>
                  <a:schemeClr val="bg1"/>
                </a:solidFill>
                <a:latin typeface="Times New Roman" pitchFamily="18" charset="0"/>
                <a:cs typeface="Times New Roman" pitchFamily="18" charset="0"/>
              </a:rPr>
              <a:t>José vendido por sus hermanos, </a:t>
            </a:r>
          </a:p>
          <a:p>
            <a:pPr>
              <a:lnSpc>
                <a:spcPct val="90000"/>
              </a:lnSpc>
            </a:pPr>
            <a:r>
              <a:rPr lang="es-ES_tradnl" sz="3200" smtClean="0">
                <a:solidFill>
                  <a:schemeClr val="bg1"/>
                </a:solidFill>
                <a:latin typeface="Times New Roman" pitchFamily="18" charset="0"/>
                <a:cs typeface="Times New Roman" pitchFamily="18" charset="0"/>
              </a:rPr>
              <a:t>el cordero pascual, </a:t>
            </a:r>
          </a:p>
          <a:p>
            <a:pPr>
              <a:lnSpc>
                <a:spcPct val="90000"/>
              </a:lnSpc>
            </a:pPr>
            <a:r>
              <a:rPr lang="es-ES_tradnl" sz="3200" smtClean="0">
                <a:solidFill>
                  <a:schemeClr val="bg1"/>
                </a:solidFill>
                <a:latin typeface="Times New Roman" pitchFamily="18" charset="0"/>
                <a:cs typeface="Times New Roman" pitchFamily="18" charset="0"/>
              </a:rPr>
              <a:t>la serpiente de bronce levantada por Moisés en el desierto y </a:t>
            </a:r>
          </a:p>
          <a:p>
            <a:pPr>
              <a:lnSpc>
                <a:spcPct val="90000"/>
              </a:lnSpc>
            </a:pPr>
            <a:r>
              <a:rPr lang="es-ES_tradnl" sz="3200" smtClean="0">
                <a:solidFill>
                  <a:schemeClr val="bg1"/>
                </a:solidFill>
                <a:latin typeface="Times New Roman" pitchFamily="18" charset="0"/>
                <a:cs typeface="Times New Roman" pitchFamily="18" charset="0"/>
              </a:rPr>
              <a:t>el profeta Jonás.</a:t>
            </a:r>
            <a:endParaRPr lang="es-AR" sz="3200" smtClean="0">
              <a:solidFill>
                <a:schemeClr val="bg1"/>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E720DFF-F314-44B9-BE1C-B4A10D8F2459}" type="slidenum">
              <a:rPr lang="es-ES" smtClean="0"/>
              <a:pPr>
                <a:defRPr/>
              </a:pPr>
              <a:t>30</a:t>
            </a:fld>
            <a:endParaRPr lang="es-ES"/>
          </a:p>
        </p:txBody>
      </p:sp>
      <p:pic>
        <p:nvPicPr>
          <p:cNvPr id="31754" name="Picture 12" descr="http://www.educomputacion.cl/images/stories/ROSTRO-JESUCRIST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60488" y="984250"/>
            <a:ext cx="5318125" cy="74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4. Los nombres de Cristo </a:t>
            </a:r>
            <a:endParaRPr lang="es-AR" sz="5000" dirty="0">
              <a:solidFill>
                <a:srgbClr val="FFFF00"/>
              </a:solidFill>
            </a:endParaRPr>
          </a:p>
        </p:txBody>
      </p:sp>
      <p:sp>
        <p:nvSpPr>
          <p:cNvPr id="32775" name="9 Marcador de contenido"/>
          <p:cNvSpPr>
            <a:spLocks noGrp="1"/>
          </p:cNvSpPr>
          <p:nvPr>
            <p:ph idx="1"/>
          </p:nvPr>
        </p:nvSpPr>
        <p:spPr>
          <a:xfrm>
            <a:off x="1503363" y="1992313"/>
            <a:ext cx="55451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Son muchos los nombres y títulos atribuidos a Cristo por teólogos y autores espirituales a lo largo de los siglos.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Unos se toman del AT; otros, del Nuevo. Algunos son utilizados o aceptados por Jesús mismo; otros le han sido aplicados por la Iglesia a lo largo de los siglos.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Veremos aquí los nombres más importantes.</a:t>
            </a:r>
            <a:endParaRPr lang="es-ES" sz="3200" smtClean="0">
              <a:solidFill>
                <a:schemeClr val="bg1"/>
              </a:solidFill>
              <a:latin typeface="Times New Roman" pitchFamily="18" charset="0"/>
              <a:cs typeface="Times New Roman" pitchFamily="18" charset="0"/>
            </a:endParaRPr>
          </a:p>
        </p:txBody>
      </p:sp>
      <p:sp>
        <p:nvSpPr>
          <p:cNvPr id="3277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6609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0637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699BB44-306E-4DAC-88A4-14CB8BE71724}" type="slidenum">
              <a:rPr lang="es-ES" smtClean="0"/>
              <a:pPr>
                <a:defRPr/>
              </a:pPr>
              <a:t>31</a:t>
            </a:fld>
            <a:endParaRPr lang="es-ES"/>
          </a:p>
        </p:txBody>
      </p:sp>
      <p:pic>
        <p:nvPicPr>
          <p:cNvPr id="327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77581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4" descr="http://www.monipetraki.gr/nymfio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1992313"/>
            <a:ext cx="460057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6327775" y="984250"/>
            <a:ext cx="5618163"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Jesús, </a:t>
            </a:r>
            <a:r>
              <a:rPr lang="es-ES_tradnl" sz="3200" smtClean="0">
                <a:solidFill>
                  <a:schemeClr val="bg1"/>
                </a:solidFill>
                <a:latin typeface="Times New Roman" pitchFamily="18" charset="0"/>
                <a:cs typeface="Times New Roman" pitchFamily="18" charset="0"/>
              </a:rPr>
              <a:t>que en hebreo significa </a:t>
            </a:r>
            <a:r>
              <a:rPr lang="es-ES_tradnl" sz="3200" b="1" smtClean="0">
                <a:solidFill>
                  <a:schemeClr val="bg1"/>
                </a:solidFill>
                <a:latin typeface="Times New Roman" pitchFamily="18" charset="0"/>
                <a:cs typeface="Times New Roman" pitchFamily="18" charset="0"/>
              </a:rPr>
              <a:t>«Dios salva»</a:t>
            </a:r>
            <a:r>
              <a:rPr lang="es-ES_tradnl" sz="3200" smtClean="0">
                <a:solidFill>
                  <a:schemeClr val="bg1"/>
                </a:solidFill>
                <a:latin typeface="Times New Roman" pitchFamily="18" charset="0"/>
                <a:cs typeface="Times New Roman" pitchFamily="18" charset="0"/>
              </a:rPr>
              <a:t>:</a:t>
            </a:r>
            <a:r>
              <a:rPr lang="es-ES_tradnl" sz="3200" b="1" smtClean="0">
                <a:solidFill>
                  <a:schemeClr val="bg1"/>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«en el momento de la anunciación, el ángel Gabriel le dio como nombre propio el nombre de Jesús que expresa a la vez su identidad y su misión», es decir, El es el Hijo de Dios hecho hombre para salvar «a su pueblo de sus pecados» (</a:t>
            </a:r>
            <a:r>
              <a:rPr lang="es-ES_tradnl" sz="3200" i="1" smtClean="0">
                <a:solidFill>
                  <a:schemeClr val="bg1"/>
                </a:solidFill>
                <a:latin typeface="Times New Roman" pitchFamily="18" charset="0"/>
                <a:cs typeface="Times New Roman" pitchFamily="18" charset="0"/>
              </a:rPr>
              <a:t>Mt</a:t>
            </a:r>
            <a:r>
              <a:rPr lang="es-ES_tradnl" sz="3200" smtClean="0">
                <a:solidFill>
                  <a:schemeClr val="bg1"/>
                </a:solidFill>
                <a:latin typeface="Times New Roman" pitchFamily="18" charset="0"/>
                <a:cs typeface="Times New Roman" pitchFamily="18" charset="0"/>
              </a:rPr>
              <a:t> 1, 21).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nombre de Jesús significa que el Nombre de Dios está presente en la persona de su Hijo hecho hombre para la redención universal y definitiva de los pecados.</a:t>
            </a: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FE90516-BA16-40A6-92F6-531F7CA86B8D}" type="slidenum">
              <a:rPr lang="es-ES" smtClean="0"/>
              <a:pPr>
                <a:defRPr/>
              </a:pPr>
              <a:t>32</a:t>
            </a:fld>
            <a:endParaRPr lang="es-ES"/>
          </a:p>
        </p:txBody>
      </p:sp>
      <p:pic>
        <p:nvPicPr>
          <p:cNvPr id="338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descr="http://2.bp.blogspot.com/_gckoY4wjGCc/S7AdvcayuII/AAAAAAAACXc/PnFtaRzn_zc/s1600/M.Deytera.jpg"/>
          <p:cNvPicPr>
            <a:picLocks noChangeAspect="1" noChangeArrowheads="1"/>
          </p:cNvPicPr>
          <p:nvPr/>
        </p:nvPicPr>
        <p:blipFill>
          <a:blip r:embed="rId4">
            <a:extLst>
              <a:ext uri="{28A0092B-C50C-407E-A947-70E740481C1C}">
                <a14:useLocalDpi xmlns:a14="http://schemas.microsoft.com/office/drawing/2010/main" val="0"/>
              </a:ext>
            </a:extLst>
          </a:blip>
          <a:srcRect l="6725" r="7542" b="1221"/>
          <a:stretch>
            <a:fillRect/>
          </a:stretch>
        </p:blipFill>
        <p:spPr bwMode="auto">
          <a:xfrm>
            <a:off x="1431925" y="984250"/>
            <a:ext cx="4714875" cy="74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Marcador de contenido"/>
          <p:cNvSpPr>
            <a:spLocks noGrp="1"/>
          </p:cNvSpPr>
          <p:nvPr>
            <p:ph idx="1"/>
          </p:nvPr>
        </p:nvSpPr>
        <p:spPr>
          <a:xfrm>
            <a:off x="1649413" y="1055688"/>
            <a:ext cx="51117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es el Nombre divino, el único que trae la salvación y de ahora en adelante puede ser invocado por todos porque se ha unido a todos los hombres por la Encarnación.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Cristo,</a:t>
            </a:r>
            <a:r>
              <a:rPr lang="es-ES_tradnl" sz="3200" smtClean="0">
                <a:solidFill>
                  <a:schemeClr val="bg1"/>
                </a:solidFill>
                <a:latin typeface="Times New Roman" pitchFamily="18" charset="0"/>
                <a:cs typeface="Times New Roman" pitchFamily="18" charset="0"/>
              </a:rPr>
              <a:t> que viene de la traducción griega del término hebreo </a:t>
            </a:r>
            <a:r>
              <a:rPr lang="es-ES_tradnl" sz="3200" b="1" smtClean="0">
                <a:solidFill>
                  <a:srgbClr val="FFFF00"/>
                </a:solidFill>
                <a:latin typeface="Times New Roman" pitchFamily="18" charset="0"/>
                <a:cs typeface="Times New Roman" pitchFamily="18" charset="0"/>
              </a:rPr>
              <a:t>«Mesías» </a:t>
            </a:r>
            <a:r>
              <a:rPr lang="es-ES_tradnl" sz="3200" smtClean="0">
                <a:solidFill>
                  <a:schemeClr val="bg1"/>
                </a:solidFill>
                <a:latin typeface="Times New Roman" pitchFamily="18" charset="0"/>
                <a:cs typeface="Times New Roman" pitchFamily="18" charset="0"/>
              </a:rPr>
              <a:t>y que quiere decir </a:t>
            </a:r>
            <a:r>
              <a:rPr lang="es-ES_tradnl" sz="3200" b="1" smtClean="0">
                <a:solidFill>
                  <a:schemeClr val="bg1"/>
                </a:solidFill>
                <a:latin typeface="Times New Roman" pitchFamily="18" charset="0"/>
                <a:cs typeface="Times New Roman" pitchFamily="18" charset="0"/>
              </a:rPr>
              <a:t>«ungido».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cumple perfectamente la misión divina que esa palabra significa. </a:t>
            </a:r>
            <a:endParaRPr lang="es-ES" sz="320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5847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EE0C68A-1691-4996-8F0A-CC35D5BF8007}" type="slidenum">
              <a:rPr lang="es-ES" smtClean="0"/>
              <a:pPr>
                <a:defRPr/>
              </a:pPr>
              <a:t>33</a:t>
            </a:fld>
            <a:endParaRPr lang="es-ES"/>
          </a:p>
        </p:txBody>
      </p:sp>
      <p:pic>
        <p:nvPicPr>
          <p:cNvPr id="348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248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6" descr="http://img.webme.com/pic/k/karatza/nymfios.jpg"/>
          <p:cNvPicPr>
            <a:picLocks noChangeAspect="1" noChangeArrowheads="1"/>
          </p:cNvPicPr>
          <p:nvPr/>
        </p:nvPicPr>
        <p:blipFill>
          <a:blip r:embed="rId4">
            <a:extLst>
              <a:ext uri="{28A0092B-C50C-407E-A947-70E740481C1C}">
                <a14:useLocalDpi xmlns:a14="http://schemas.microsoft.com/office/drawing/2010/main" val="0"/>
              </a:ext>
            </a:extLst>
          </a:blip>
          <a:srcRect l="13918" t="3542" r="18068" b="46904"/>
          <a:stretch>
            <a:fillRect/>
          </a:stretch>
        </p:blipFill>
        <p:spPr bwMode="auto">
          <a:xfrm>
            <a:off x="7381875" y="1128713"/>
            <a:ext cx="4275138"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6545263" y="1057275"/>
            <a:ext cx="51847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efecto, en Israel eran ungidos en el nombre de Dios los que le eran consagrados para una misión que habían recibido de Él.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Éste era el caso de los sacerdotes, los reyes y excepcionalmente de los profetas.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Éste debía ser por excelencia el caso del Mesías que Dios enviaría para instaurar definitivamente su Reino. </a:t>
            </a:r>
            <a:endParaRPr lang="es-ES"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4079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DD1372F-BE39-4449-97F7-9DE8D41A2BBF}" type="slidenum">
              <a:rPr lang="es-ES" smtClean="0"/>
              <a:pPr>
                <a:defRPr/>
              </a:pPr>
              <a:t>34</a:t>
            </a:fld>
            <a:endParaRPr lang="es-ES"/>
          </a:p>
        </p:txBody>
      </p:sp>
      <p:pic>
        <p:nvPicPr>
          <p:cNvPr id="3585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3" descr="http://www.stamoulis.gr/Images/Products/22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128713"/>
            <a:ext cx="4513263"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1504950" y="912813"/>
            <a:ext cx="51831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Jesús cumplió la esperanza mesiánica de Israel en su triple función de sacerdote, profeta y rey.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Jesús «aceptó el título de Mesías al cual tenía derecho, pero no sin reservas porque una parte de sus contemporáneos lo comprendían según una concepción demasiado humana, esencialmente política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Jesucristo es el </a:t>
            </a:r>
            <a:r>
              <a:rPr lang="es-ES_tradnl" sz="3200" b="1" smtClean="0">
                <a:solidFill>
                  <a:srgbClr val="FFFF00"/>
                </a:solidFill>
                <a:latin typeface="Times New Roman" pitchFamily="18" charset="0"/>
                <a:cs typeface="Times New Roman" pitchFamily="18" charset="0"/>
              </a:rPr>
              <a:t>Unigénito de Dios</a:t>
            </a:r>
            <a:r>
              <a:rPr lang="es-ES_tradnl" sz="3200" smtClean="0">
                <a:solidFill>
                  <a:schemeClr val="bg1"/>
                </a:solidFill>
                <a:latin typeface="Times New Roman" pitchFamily="18" charset="0"/>
                <a:cs typeface="Times New Roman" pitchFamily="18" charset="0"/>
              </a:rPr>
              <a:t>, el </a:t>
            </a:r>
            <a:r>
              <a:rPr lang="es-ES_tradnl" sz="3200" b="1" smtClean="0">
                <a:solidFill>
                  <a:srgbClr val="FFFF00"/>
                </a:solidFill>
                <a:latin typeface="Times New Roman" pitchFamily="18" charset="0"/>
                <a:cs typeface="Times New Roman" pitchFamily="18" charset="0"/>
              </a:rPr>
              <a:t>Hijo único de Dios. </a:t>
            </a:r>
            <a:endParaRPr lang="es-ES" sz="3200" b="1" smtClean="0">
              <a:solidFill>
                <a:srgbClr val="FFFF00"/>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68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580E757-FBF4-4B4B-AE08-7CA88BCAAF44}" type="slidenum">
              <a:rPr lang="es-ES" smtClean="0"/>
              <a:pPr>
                <a:defRPr/>
              </a:pPr>
              <a:t>35</a:t>
            </a:fld>
            <a:endParaRPr lang="es-ES"/>
          </a:p>
        </p:txBody>
      </p:sp>
      <p:pic>
        <p:nvPicPr>
          <p:cNvPr id="3687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464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3" descr="http://www.stamoulis.gr/Images/Products/193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984250"/>
            <a:ext cx="5267325"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9 Marcador de contenido"/>
          <p:cNvSpPr>
            <a:spLocks noGrp="1"/>
          </p:cNvSpPr>
          <p:nvPr>
            <p:ph idx="1"/>
          </p:nvPr>
        </p:nvSpPr>
        <p:spPr>
          <a:xfrm>
            <a:off x="5969000" y="912813"/>
            <a:ext cx="57610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filiación de Jesús respecto a su Padre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no es una filiación adoptiva como la nuestra,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sino la filiación divina natural,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es decir, «la relación única y eterna de Jesucristo con Dios, su Padre: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es el Hijo único del Padre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Él mismo es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Para ser cristiano es necesario creer que Jesucristo es el Hijo de Dios.</a:t>
            </a:r>
            <a:endParaRPr lang="es-ES" sz="3200" smtClean="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78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5521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C021780-996C-4927-B8A1-EF7D8826067B}" type="slidenum">
              <a:rPr lang="es-ES" smtClean="0"/>
              <a:pPr>
                <a:defRPr/>
              </a:pPr>
              <a:t>36</a:t>
            </a:fld>
            <a:endParaRPr lang="es-ES"/>
          </a:p>
        </p:txBody>
      </p:sp>
      <p:pic>
        <p:nvPicPr>
          <p:cNvPr id="378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71770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4" descr="http://www.easypedia.gr/el/images/local/e/ef/Pantoc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984250"/>
            <a:ext cx="40640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1504950" y="985838"/>
            <a:ext cx="453548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evangelios narran en dos momentos solemnes,</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el bautismo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transfiguración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de 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la voz del Padre lo designa como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su “Hijo amado”.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Jesús se designa a sí mismo como el </a:t>
            </a:r>
            <a:r>
              <a:rPr lang="es-ES_tradnl" sz="3200" b="1" smtClean="0">
                <a:solidFill>
                  <a:srgbClr val="FFFF00"/>
                </a:solidFill>
                <a:latin typeface="Times New Roman" pitchFamily="18" charset="0"/>
                <a:cs typeface="Times New Roman" pitchFamily="18" charset="0"/>
              </a:rPr>
              <a:t>“Hijo único de Dios” </a:t>
            </a:r>
            <a:r>
              <a:rPr lang="es-ES_tradnl" sz="3200" smtClean="0">
                <a:solidFill>
                  <a:schemeClr val="bg1"/>
                </a:solidFill>
                <a:latin typeface="Times New Roman" pitchFamily="18" charset="0"/>
                <a:cs typeface="Times New Roman" pitchFamily="18" charset="0"/>
              </a:rPr>
              <a:t>y afirma mediante este título su preexistencia eterna.</a:t>
            </a:r>
            <a:endParaRPr lang="es-ES" sz="3200" smtClean="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12584D3-8302-4AB0-BEE8-3D6029B4DB64}" type="slidenum">
              <a:rPr lang="es-ES" smtClean="0"/>
              <a:pPr>
                <a:defRPr/>
              </a:pPr>
              <a:t>37</a:t>
            </a:fld>
            <a:endParaRPr lang="es-ES"/>
          </a:p>
        </p:txBody>
      </p:sp>
      <p:pic>
        <p:nvPicPr>
          <p:cNvPr id="389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http://img.webme.com/pic/k/karatza/christ_pantokr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984250"/>
            <a:ext cx="5519737"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6977063" y="984250"/>
            <a:ext cx="4752975"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Señor:  </a:t>
            </a:r>
            <a:r>
              <a:rPr lang="es-ES_tradnl" sz="3200" smtClean="0">
                <a:solidFill>
                  <a:schemeClr val="bg1"/>
                </a:solidFill>
                <a:latin typeface="Times New Roman" pitchFamily="18" charset="0"/>
                <a:cs typeface="Times New Roman" pitchFamily="18" charset="0"/>
              </a:rPr>
              <a:t>en la traducción griega de los libros del Antiguo Testamento, es el nombre inefable con el cual Dios se reveló a Moisés.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YHWH</a:t>
            </a:r>
            <a:r>
              <a:rPr lang="es-ES_tradnl" sz="3200" smtClean="0">
                <a:solidFill>
                  <a:schemeClr val="bg1"/>
                </a:solidFill>
                <a:latin typeface="Times New Roman" pitchFamily="18" charset="0"/>
                <a:cs typeface="Times New Roman" pitchFamily="18" charset="0"/>
              </a:rPr>
              <a:t>, es traducido por </a:t>
            </a:r>
            <a:r>
              <a:rPr lang="es-ES_tradnl" sz="3200" b="1" smtClean="0">
                <a:solidFill>
                  <a:srgbClr val="FFFF00"/>
                </a:solidFill>
                <a:latin typeface="Times New Roman" pitchFamily="18" charset="0"/>
                <a:cs typeface="Times New Roman" pitchFamily="18" charset="0"/>
              </a:rPr>
              <a:t>“Kyrios” [“Señor”].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Señor </a:t>
            </a:r>
            <a:r>
              <a:rPr lang="es-ES_tradnl" sz="3200" smtClean="0">
                <a:solidFill>
                  <a:schemeClr val="bg1"/>
                </a:solidFill>
                <a:latin typeface="Times New Roman" pitchFamily="18" charset="0"/>
                <a:cs typeface="Times New Roman" pitchFamily="18" charset="0"/>
              </a:rPr>
              <a:t>se convierte desde entonces en el nombre más habitual para designar la divinidad misma del Dios de Israel. </a:t>
            </a:r>
            <a:endParaRPr lang="es-ES" sz="3200" smtClean="0">
              <a:solidFill>
                <a:schemeClr val="bg1"/>
              </a:solidFill>
              <a:latin typeface="Times New Roman" pitchFamily="18" charset="0"/>
              <a:cs typeface="Times New Roman" pitchFamily="18" charset="0"/>
            </a:endParaRP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99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4079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FBA55A9-9B6B-4CBA-9691-AA2B8169ECD9}" type="slidenum">
              <a:rPr lang="es-ES" smtClean="0"/>
              <a:pPr>
                <a:defRPr/>
              </a:pPr>
              <a:t>38</a:t>
            </a:fld>
            <a:endParaRPr lang="es-ES"/>
          </a:p>
        </p:txBody>
      </p:sp>
      <p:pic>
        <p:nvPicPr>
          <p:cNvPr id="3994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5884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descr="http://img.webme.com/pic/k/karatza/christ_in-thro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984250"/>
            <a:ext cx="4624388"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Marcador de contenido"/>
          <p:cNvSpPr>
            <a:spLocks noGrp="1"/>
          </p:cNvSpPr>
          <p:nvPr>
            <p:ph idx="1"/>
          </p:nvPr>
        </p:nvSpPr>
        <p:spPr>
          <a:xfrm>
            <a:off x="1504950" y="984250"/>
            <a:ext cx="482441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El Nuevo Testamento utiliza en este sentido fuerte el título </a:t>
            </a:r>
            <a:r>
              <a:rPr lang="es-ES_tradnl" sz="3200" b="1" smtClean="0">
                <a:solidFill>
                  <a:srgbClr val="FFFF00"/>
                </a:solidFill>
                <a:latin typeface="Times New Roman" pitchFamily="18" charset="0"/>
                <a:cs typeface="Times New Roman" pitchFamily="18" charset="0"/>
              </a:rPr>
              <a:t>“Señor” </a:t>
            </a:r>
            <a:r>
              <a:rPr lang="es-ES_tradnl" sz="3200" smtClean="0">
                <a:solidFill>
                  <a:schemeClr val="bg1"/>
                </a:solidFill>
                <a:latin typeface="Times New Roman" pitchFamily="18" charset="0"/>
                <a:cs typeface="Times New Roman" pitchFamily="18" charset="0"/>
              </a:rPr>
              <a:t>para el Padre, pero lo emplea también, y aquí está la novedad, para Jesús reconociéndolo como Dios (cfr. 1 </a:t>
            </a:r>
            <a:r>
              <a:rPr lang="es-ES_tradnl" sz="3200" i="1" smtClean="0">
                <a:solidFill>
                  <a:schemeClr val="bg1"/>
                </a:solidFill>
                <a:latin typeface="Times New Roman" pitchFamily="18" charset="0"/>
                <a:cs typeface="Times New Roman" pitchFamily="18" charset="0"/>
              </a:rPr>
              <a:t>Co</a:t>
            </a:r>
            <a:r>
              <a:rPr lang="es-ES_tradnl" sz="3200" smtClean="0">
                <a:solidFill>
                  <a:schemeClr val="bg1"/>
                </a:solidFill>
                <a:latin typeface="Times New Roman" pitchFamily="18" charset="0"/>
                <a:cs typeface="Times New Roman" pitchFamily="18" charset="0"/>
              </a:rPr>
              <a:t> 2, 8).</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 atribuir a Jesús el título divino de Señor, «las primeras confesiones de fe de la Iglesia afirman desde el principio que el poder, el honor y la gloria debidos a Dios Padre …</a:t>
            </a:r>
            <a:endParaRPr lang="es-ES" sz="3200" smtClean="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09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C69297E-A82A-4348-AB06-FDC35C1F0E85}" type="slidenum">
              <a:rPr lang="es-ES" smtClean="0"/>
              <a:pPr>
                <a:defRPr/>
              </a:pPr>
              <a:t>39</a:t>
            </a:fld>
            <a:endParaRPr lang="es-ES"/>
          </a:p>
        </p:txBody>
      </p:sp>
      <p:pic>
        <p:nvPicPr>
          <p:cNvPr id="409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376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4" descr="http://www.rel.gr/photo/albums/userpics/10039/normal_kyrios1.jpg"/>
          <p:cNvPicPr>
            <a:picLocks noChangeAspect="1" noChangeArrowheads="1"/>
          </p:cNvPicPr>
          <p:nvPr/>
        </p:nvPicPr>
        <p:blipFill>
          <a:blip r:embed="rId4">
            <a:extLst>
              <a:ext uri="{28A0092B-C50C-407E-A947-70E740481C1C}">
                <a14:useLocalDpi xmlns:a14="http://schemas.microsoft.com/office/drawing/2010/main" val="0"/>
              </a:ext>
            </a:extLst>
          </a:blip>
          <a:srcRect l="4851" r="5360"/>
          <a:stretch>
            <a:fillRect/>
          </a:stretch>
        </p:blipFill>
        <p:spPr bwMode="auto">
          <a:xfrm>
            <a:off x="6688138" y="1055688"/>
            <a:ext cx="482600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6113463" y="1201738"/>
            <a:ext cx="59753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Se trata de una acción divina </a:t>
            </a:r>
            <a:r>
              <a:rPr lang="es-ES_tradnl" sz="3200" b="1" i="1" smtClean="0">
                <a:solidFill>
                  <a:srgbClr val="FFFF00"/>
                </a:solidFill>
                <a:latin typeface="Times New Roman" pitchFamily="18" charset="0"/>
                <a:cs typeface="Times New Roman" pitchFamily="18" charset="0"/>
              </a:rPr>
              <a:t>ad extra</a:t>
            </a:r>
            <a:r>
              <a:rPr lang="es-ES_tradnl" sz="3200" smtClean="0">
                <a:solidFill>
                  <a:schemeClr val="bg1"/>
                </a:solidFill>
                <a:latin typeface="Times New Roman" pitchFamily="18" charset="0"/>
                <a:cs typeface="Times New Roman" pitchFamily="18" charset="0"/>
              </a:rPr>
              <a:t>, cuyos efectos están fuera de Dios.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Encarnación del Verbo </a:t>
            </a:r>
            <a:r>
              <a:rPr lang="es-ES_tradnl" sz="3200" b="1" smtClean="0">
                <a:solidFill>
                  <a:srgbClr val="FFFF00"/>
                </a:solidFill>
                <a:latin typeface="Times New Roman" pitchFamily="18" charset="0"/>
                <a:cs typeface="Times New Roman" pitchFamily="18" charset="0"/>
              </a:rPr>
              <a:t>no afecta a la libertad divina</a:t>
            </a:r>
            <a:r>
              <a:rPr lang="es-ES_tradnl" sz="3200" smtClean="0">
                <a:solidFill>
                  <a:schemeClr val="bg1"/>
                </a:solidFill>
                <a:latin typeface="Times New Roman" pitchFamily="18" charset="0"/>
                <a:cs typeface="Times New Roman" pitchFamily="18" charset="0"/>
              </a:rPr>
              <a:t>, pues Dios podía haber decidido que el Verbo no se encarnara, o que se encarnara otra Persona divina.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Sin embargo, decir que Dios es infinitamente libre no significa que sus decisiones sean arbitrarias ni negar que el amor sea la razón de su actuar. </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3005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14942F3-3D37-402E-9E1C-BE14BEAB7759}" type="slidenum">
              <a:rPr lang="es-ES" smtClean="0"/>
              <a:pPr>
                <a:defRPr/>
              </a:pPr>
              <a:t>4</a:t>
            </a:fld>
            <a:endParaRPr lang="es-ES"/>
          </a:p>
        </p:txBody>
      </p:sp>
      <p:pic>
        <p:nvPicPr>
          <p:cNvPr id="513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http://www.notredamedesvictoires.com/images/meudon_bellevue_vitrail.jpg"/>
          <p:cNvPicPr>
            <a:picLocks noChangeAspect="1" noChangeArrowheads="1"/>
          </p:cNvPicPr>
          <p:nvPr/>
        </p:nvPicPr>
        <p:blipFill>
          <a:blip r:embed="rId4" cstate="print"/>
          <a:srcRect/>
          <a:stretch>
            <a:fillRect/>
          </a:stretch>
        </p:blipFill>
        <p:spPr bwMode="auto">
          <a:xfrm>
            <a:off x="1432248" y="912168"/>
            <a:ext cx="4524060" cy="4320480"/>
          </a:xfrm>
          <a:prstGeom prst="ellipse">
            <a:avLst/>
          </a:prstGeom>
          <a:ln>
            <a:noFill/>
          </a:ln>
          <a:effectLst>
            <a:softEdge rad="112500"/>
          </a:effectLst>
        </p:spPr>
      </p:pic>
      <p:pic>
        <p:nvPicPr>
          <p:cNvPr id="5135" name="Picture 15" descr="http://t0.gstatic.com/images?q=tbn:ANd9GcTrFFb2NcuuCS7UOmBfL9ZLUR9HBBDfiPnlQQsHXfloLo4LP5Rg"/>
          <p:cNvPicPr>
            <a:picLocks noChangeAspect="1" noChangeArrowheads="1"/>
          </p:cNvPicPr>
          <p:nvPr/>
        </p:nvPicPr>
        <p:blipFill>
          <a:blip r:embed="rId5" cstate="print"/>
          <a:srcRect l="10204" r="8163"/>
          <a:stretch>
            <a:fillRect/>
          </a:stretch>
        </p:blipFill>
        <p:spPr bwMode="auto">
          <a:xfrm>
            <a:off x="2008312" y="5592688"/>
            <a:ext cx="3168352" cy="312223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7192963" y="839788"/>
            <a:ext cx="4824412"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 convienen también a Jesús porque </a:t>
            </a:r>
          </a:p>
          <a:p>
            <a:pPr>
              <a:lnSpc>
                <a:spcPct val="85000"/>
              </a:lnSpc>
              <a:buFont typeface="Arial" charset="0"/>
              <a:buNone/>
              <a:defRPr/>
            </a:pPr>
            <a:endParaRPr lang="es-ES_tradnl" sz="3200" dirty="0" smtClean="0">
              <a:solidFill>
                <a:schemeClr val="bg1"/>
              </a:solidFill>
              <a:latin typeface="Times New Roman" pitchFamily="18" charset="0"/>
              <a:cs typeface="Times New Roman" pitchFamily="18" charset="0"/>
            </a:endParaRP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-Él es de “de condición divina” y </a:t>
            </a: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-el Padre manifestó esta soberanía de Jesús resucitándolo de entre los muertos y</a:t>
            </a: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exaltándolo a su gloria.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También,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la oración cristiana, </a:t>
            </a: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litúrgica o </a:t>
            </a: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personal, </a:t>
            </a:r>
          </a:p>
          <a:p>
            <a:pPr>
              <a:lnSpc>
                <a:spcPct val="85000"/>
              </a:lnSpc>
              <a:buFont typeface="Arial" pitchFamily="34" charset="0"/>
              <a:buNone/>
              <a:defRPr/>
            </a:pPr>
            <a:r>
              <a:rPr lang="es-ES_tradnl" sz="3200" dirty="0" smtClean="0">
                <a:solidFill>
                  <a:schemeClr val="bg1"/>
                </a:solidFill>
                <a:latin typeface="Times New Roman" pitchFamily="18" charset="0"/>
                <a:cs typeface="Times New Roman" pitchFamily="18" charset="0"/>
              </a:rPr>
              <a:t>	está marcada por el título «</a:t>
            </a:r>
            <a:r>
              <a:rPr lang="es-ES_tradnl" sz="3200" b="1" dirty="0" smtClean="0">
                <a:solidFill>
                  <a:srgbClr val="FFFF00"/>
                </a:solidFill>
                <a:latin typeface="Times New Roman" pitchFamily="18" charset="0"/>
                <a:cs typeface="Times New Roman" pitchFamily="18" charset="0"/>
              </a:rPr>
              <a:t>Señor</a:t>
            </a:r>
            <a:r>
              <a:rPr lang="es-ES_tradnl" sz="3200" dirty="0" smtClean="0">
                <a:solidFill>
                  <a:schemeClr val="bg1"/>
                </a:solidFill>
                <a:latin typeface="Times New Roman" pitchFamily="18" charset="0"/>
                <a:cs typeface="Times New Roman" pitchFamily="18" charset="0"/>
              </a:rPr>
              <a:t>».</a:t>
            </a:r>
            <a:endParaRPr lang="es-AR" sz="3200" dirty="0" smtClean="0">
              <a:solidFill>
                <a:schemeClr val="bg1"/>
              </a:solidFill>
              <a:latin typeface="Times New Roman" pitchFamily="18" charset="0"/>
              <a:cs typeface="Times New Roman" pitchFamily="18" charset="0"/>
            </a:endParaRPr>
          </a:p>
          <a:p>
            <a:pPr marL="480060" indent="-480060">
              <a:lnSpc>
                <a:spcPct val="85000"/>
              </a:lnSpc>
              <a:defRPr/>
            </a:pPr>
            <a:endParaRPr lang="es-ES" sz="3200" dirty="0" smtClean="0">
              <a:solidFill>
                <a:schemeClr val="bg1"/>
              </a:solidFill>
              <a:latin typeface="Times New Roman" pitchFamily="18" charset="0"/>
              <a:cs typeface="Times New Roman" pitchFamily="18" charset="0"/>
            </a:endParaRPr>
          </a:p>
        </p:txBody>
      </p:sp>
      <p:sp>
        <p:nvSpPr>
          <p:cNvPr id="419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9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7B43A32-9261-44E9-9B2A-4A6CFC5F30C3}" type="slidenum">
              <a:rPr lang="es-ES" smtClean="0"/>
              <a:pPr>
                <a:defRPr/>
              </a:pPr>
              <a:t>40</a:t>
            </a:fld>
            <a:endParaRPr lang="es-ES"/>
          </a:p>
        </p:txBody>
      </p:sp>
      <p:pic>
        <p:nvPicPr>
          <p:cNvPr id="419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2" descr="http://img.webme.com/pic/k/karatza/xristos_pantokrator.jpg"/>
          <p:cNvPicPr>
            <a:picLocks noChangeAspect="1" noChangeArrowheads="1"/>
          </p:cNvPicPr>
          <p:nvPr/>
        </p:nvPicPr>
        <p:blipFill>
          <a:blip r:embed="rId4">
            <a:extLst>
              <a:ext uri="{28A0092B-C50C-407E-A947-70E740481C1C}">
                <a14:useLocalDpi xmlns:a14="http://schemas.microsoft.com/office/drawing/2010/main" val="0"/>
              </a:ext>
            </a:extLst>
          </a:blip>
          <a:srcRect l="8463" t="5061" r="8337" b="3815"/>
          <a:stretch>
            <a:fillRect/>
          </a:stretch>
        </p:blipFill>
        <p:spPr bwMode="auto">
          <a:xfrm>
            <a:off x="1504950" y="1055688"/>
            <a:ext cx="5127625"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1471613"/>
            <a:ext cx="10729913" cy="1600200"/>
          </a:xfrm>
        </p:spPr>
        <p:txBody>
          <a:bodyPr/>
          <a:lstStyle/>
          <a:p>
            <a:pPr algn="l">
              <a:lnSpc>
                <a:spcPct val="75000"/>
              </a:lnSpc>
              <a:defRPr/>
            </a:pPr>
            <a:r>
              <a:rPr lang="es-ES" sz="5400" b="1" i="1" cap="small" dirty="0" smtClean="0">
                <a:solidFill>
                  <a:srgbClr val="FFFF00"/>
                </a:solidFill>
              </a:rPr>
              <a:t>5. </a:t>
            </a:r>
            <a:r>
              <a:rPr lang="es-ES_tradnl" sz="5400" b="1" i="1" cap="small" dirty="0" smtClean="0">
                <a:solidFill>
                  <a:srgbClr val="FFFF00"/>
                </a:solidFill>
              </a:rPr>
              <a:t>Cristo es el único Mediador perfecto entre Dios y los hombres. </a:t>
            </a:r>
            <a:br>
              <a:rPr lang="es-ES_tradnl" sz="5400" b="1" i="1" cap="small" dirty="0" smtClean="0">
                <a:solidFill>
                  <a:srgbClr val="FFFF00"/>
                </a:solidFill>
              </a:rPr>
            </a:br>
            <a:r>
              <a:rPr lang="es-ES_tradnl" sz="5400" b="1" i="1" cap="small" dirty="0" smtClean="0">
                <a:solidFill>
                  <a:srgbClr val="FFFF00"/>
                </a:solidFill>
              </a:rPr>
              <a:t>Es Maestro, Sacerdote y Rey.</a:t>
            </a:r>
            <a:r>
              <a:rPr lang="es-AR" sz="5400" b="1" i="1" cap="small" dirty="0" smtClean="0">
                <a:solidFill>
                  <a:srgbClr val="FFFF00"/>
                </a:solidFill>
              </a:rPr>
              <a:t/>
            </a:r>
            <a:br>
              <a:rPr lang="es-AR" sz="5400" b="1" i="1" cap="small" dirty="0" smtClean="0">
                <a:solidFill>
                  <a:srgbClr val="FFFF00"/>
                </a:solidFill>
              </a:rPr>
            </a:br>
            <a:r>
              <a:rPr lang="es-ES" sz="5400" b="1" i="1" cap="small" dirty="0" smtClean="0">
                <a:solidFill>
                  <a:srgbClr val="FFFF00"/>
                </a:solidFill>
              </a:rPr>
              <a:t> </a:t>
            </a:r>
            <a:endParaRPr lang="es-AR" sz="5400" dirty="0">
              <a:solidFill>
                <a:srgbClr val="FFFF00"/>
              </a:solidFill>
            </a:endParaRPr>
          </a:p>
        </p:txBody>
      </p:sp>
      <p:sp>
        <p:nvSpPr>
          <p:cNvPr id="43015" name="9 Marcador de contenido"/>
          <p:cNvSpPr>
            <a:spLocks noGrp="1"/>
          </p:cNvSpPr>
          <p:nvPr>
            <p:ph idx="1"/>
          </p:nvPr>
        </p:nvSpPr>
        <p:spPr>
          <a:xfrm>
            <a:off x="1431925" y="3287713"/>
            <a:ext cx="4752975" cy="5329237"/>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480: </a:t>
            </a:r>
            <a:r>
              <a:rPr lang="es-ES_tradnl" sz="3200" smtClean="0">
                <a:solidFill>
                  <a:schemeClr val="bg1"/>
                </a:solidFill>
                <a:latin typeface="Times New Roman" pitchFamily="18" charset="0"/>
                <a:cs typeface="Times New Roman" pitchFamily="18" charset="0"/>
              </a:rPr>
              <a:t>«Jesucristo es </a:t>
            </a:r>
          </a:p>
          <a:p>
            <a:pPr>
              <a:lnSpc>
                <a:spcPct val="85000"/>
              </a:lnSpc>
            </a:pPr>
            <a:r>
              <a:rPr lang="es-ES_tradnl" sz="3200" smtClean="0">
                <a:solidFill>
                  <a:schemeClr val="bg1"/>
                </a:solidFill>
                <a:latin typeface="Times New Roman" pitchFamily="18" charset="0"/>
                <a:cs typeface="Times New Roman" pitchFamily="18" charset="0"/>
              </a:rPr>
              <a:t>verdadero Dios y</a:t>
            </a:r>
          </a:p>
          <a:p>
            <a:pPr>
              <a:lnSpc>
                <a:spcPct val="85000"/>
              </a:lnSpc>
            </a:pPr>
            <a:r>
              <a:rPr lang="es-ES_tradnl" sz="3200" smtClean="0">
                <a:solidFill>
                  <a:schemeClr val="bg1"/>
                </a:solidFill>
                <a:latin typeface="Times New Roman" pitchFamily="18" charset="0"/>
                <a:cs typeface="Times New Roman" pitchFamily="18" charset="0"/>
              </a:rPr>
              <a:t>verdadero hombre </a:t>
            </a:r>
          </a:p>
          <a:p>
            <a:pPr>
              <a:lnSpc>
                <a:spcPct val="85000"/>
              </a:lnSpc>
            </a:pPr>
            <a:r>
              <a:rPr lang="es-ES_tradnl" sz="3200" smtClean="0">
                <a:solidFill>
                  <a:schemeClr val="bg1"/>
                </a:solidFill>
                <a:latin typeface="Times New Roman" pitchFamily="18" charset="0"/>
                <a:cs typeface="Times New Roman" pitchFamily="18" charset="0"/>
              </a:rPr>
              <a:t>en la unidad </a:t>
            </a:r>
          </a:p>
          <a:p>
            <a:pPr>
              <a:lnSpc>
                <a:spcPct val="85000"/>
              </a:lnSpc>
            </a:pPr>
            <a:r>
              <a:rPr lang="es-ES_tradnl" sz="3200" smtClean="0">
                <a:solidFill>
                  <a:schemeClr val="bg1"/>
                </a:solidFill>
                <a:latin typeface="Times New Roman" pitchFamily="18" charset="0"/>
                <a:cs typeface="Times New Roman" pitchFamily="18" charset="0"/>
              </a:rPr>
              <a:t>de su Persona divina:</a:t>
            </a:r>
          </a:p>
          <a:p>
            <a:pPr>
              <a:lnSpc>
                <a:spcPct val="85000"/>
              </a:lnSpc>
            </a:pPr>
            <a:r>
              <a:rPr lang="es-ES_tradnl" sz="3200" smtClean="0">
                <a:solidFill>
                  <a:schemeClr val="bg1"/>
                </a:solidFill>
                <a:latin typeface="Times New Roman" pitchFamily="18" charset="0"/>
                <a:cs typeface="Times New Roman" pitchFamily="18" charset="0"/>
              </a:rPr>
              <a:t> por esta razón Él es </a:t>
            </a:r>
          </a:p>
          <a:p>
            <a:pPr>
              <a:lnSpc>
                <a:spcPct val="85000"/>
              </a:lnSpc>
            </a:pPr>
            <a:r>
              <a:rPr lang="es-ES_tradnl" sz="3200" smtClean="0">
                <a:solidFill>
                  <a:schemeClr val="bg1"/>
                </a:solidFill>
                <a:latin typeface="Times New Roman" pitchFamily="18" charset="0"/>
                <a:cs typeface="Times New Roman" pitchFamily="18" charset="0"/>
              </a:rPr>
              <a:t>el único Mediador </a:t>
            </a:r>
          </a:p>
          <a:p>
            <a:pPr>
              <a:lnSpc>
                <a:spcPct val="85000"/>
              </a:lnSpc>
            </a:pPr>
            <a:r>
              <a:rPr lang="es-ES_tradnl" sz="3200" smtClean="0">
                <a:solidFill>
                  <a:schemeClr val="bg1"/>
                </a:solidFill>
                <a:latin typeface="Times New Roman" pitchFamily="18" charset="0"/>
                <a:cs typeface="Times New Roman" pitchFamily="18" charset="0"/>
              </a:rPr>
              <a:t>entre Dios y </a:t>
            </a:r>
          </a:p>
          <a:p>
            <a:pPr>
              <a:lnSpc>
                <a:spcPct val="85000"/>
              </a:lnSpc>
            </a:pPr>
            <a:r>
              <a:rPr lang="es-ES_tradnl" sz="3200" smtClean="0">
                <a:solidFill>
                  <a:schemeClr val="bg1"/>
                </a:solidFill>
                <a:latin typeface="Times New Roman" pitchFamily="18" charset="0"/>
                <a:cs typeface="Times New Roman" pitchFamily="18" charset="0"/>
              </a:rPr>
              <a:t>los hombres»</a:t>
            </a:r>
            <a:endParaRPr lang="es-ES" sz="3200" smtClean="0">
              <a:solidFill>
                <a:schemeClr val="bg1"/>
              </a:solidFill>
              <a:latin typeface="Times New Roman" pitchFamily="18" charset="0"/>
              <a:cs typeface="Times New Roman" pitchFamily="18" charset="0"/>
            </a:endParaRPr>
          </a:p>
        </p:txBody>
      </p:sp>
      <p:sp>
        <p:nvSpPr>
          <p:cNvPr id="4301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30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287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A614DC4-4899-4FC8-97B7-98F658E6AC91}" type="slidenum">
              <a:rPr lang="es-ES" smtClean="0"/>
              <a:pPr>
                <a:defRPr/>
              </a:pPr>
              <a:t>41</a:t>
            </a:fld>
            <a:endParaRPr lang="es-ES"/>
          </a:p>
        </p:txBody>
      </p:sp>
      <p:pic>
        <p:nvPicPr>
          <p:cNvPr id="43022" name="Picture 14" descr="http://www.icontampis.gr/img/projects/preview_pantokrator.jpg">
            <a:hlinkClick r:id="rId4"/>
          </p:cNvPr>
          <p:cNvPicPr>
            <a:picLocks noChangeAspect="1" noChangeArrowheads="1"/>
          </p:cNvPicPr>
          <p:nvPr/>
        </p:nvPicPr>
        <p:blipFill>
          <a:blip r:embed="rId5" cstate="print"/>
          <a:srcRect l="15287" t="5479" r="16775" b="2740"/>
          <a:stretch>
            <a:fillRect/>
          </a:stretch>
        </p:blipFill>
        <p:spPr bwMode="auto">
          <a:xfrm>
            <a:off x="6112768" y="3288432"/>
            <a:ext cx="5178128" cy="52565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9 Marcador de contenido"/>
          <p:cNvSpPr>
            <a:spLocks noGrp="1"/>
          </p:cNvSpPr>
          <p:nvPr>
            <p:ph idx="1"/>
          </p:nvPr>
        </p:nvSpPr>
        <p:spPr>
          <a:xfrm>
            <a:off x="6615113" y="912813"/>
            <a:ext cx="5402262"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La expresión  más profunda del Nuevo Testamento sobre </a:t>
            </a:r>
            <a:r>
              <a:rPr lang="es-ES_tradnl" sz="3200" b="1" smtClean="0">
                <a:solidFill>
                  <a:srgbClr val="FFFF00"/>
                </a:solidFill>
                <a:latin typeface="Times New Roman" pitchFamily="18" charset="0"/>
                <a:cs typeface="Times New Roman" pitchFamily="18" charset="0"/>
              </a:rPr>
              <a:t>la mediación</a:t>
            </a:r>
            <a:r>
              <a:rPr lang="es-ES_tradnl" sz="3200" smtClean="0">
                <a:solidFill>
                  <a:schemeClr val="bg1"/>
                </a:solidFill>
                <a:latin typeface="Times New Roman" pitchFamily="18" charset="0"/>
                <a:cs typeface="Times New Roman" pitchFamily="18" charset="0"/>
              </a:rPr>
              <a:t> de Cristo se encuentra en la primera carta a </a:t>
            </a:r>
            <a:r>
              <a:rPr lang="es-ES_tradnl" sz="3200" b="1" smtClean="0">
                <a:solidFill>
                  <a:schemeClr val="bg1"/>
                </a:solidFill>
                <a:latin typeface="Times New Roman" pitchFamily="18" charset="0"/>
                <a:cs typeface="Times New Roman" pitchFamily="18" charset="0"/>
              </a:rPr>
              <a:t>Timoteo:</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«Hay un solo Dios, y también un solo </a:t>
            </a:r>
            <a:r>
              <a:rPr lang="es-ES_tradnl" sz="3200" b="1" smtClean="0">
                <a:solidFill>
                  <a:srgbClr val="FFFF00"/>
                </a:solidFill>
                <a:latin typeface="Times New Roman" pitchFamily="18" charset="0"/>
                <a:cs typeface="Times New Roman" pitchFamily="18" charset="0"/>
              </a:rPr>
              <a:t>mediador</a:t>
            </a:r>
            <a:r>
              <a:rPr lang="es-ES_tradnl" sz="3200" smtClean="0">
                <a:solidFill>
                  <a:schemeClr val="bg1"/>
                </a:solidFill>
                <a:latin typeface="Times New Roman" pitchFamily="18" charset="0"/>
                <a:cs typeface="Times New Roman" pitchFamily="18" charset="0"/>
              </a:rPr>
              <a:t> entre Dios y los hombres, el hombre Cristo Jesús, que se entregó a sí mismo como rescate por todos» (1 </a:t>
            </a:r>
            <a:r>
              <a:rPr lang="es-ES_tradnl" sz="3200" i="1" smtClean="0">
                <a:solidFill>
                  <a:schemeClr val="bg1"/>
                </a:solidFill>
                <a:latin typeface="Times New Roman" pitchFamily="18" charset="0"/>
                <a:cs typeface="Times New Roman" pitchFamily="18" charset="0"/>
              </a:rPr>
              <a:t>Tm</a:t>
            </a:r>
            <a:r>
              <a:rPr lang="es-ES_tradnl" sz="3200" smtClean="0">
                <a:solidFill>
                  <a:schemeClr val="bg1"/>
                </a:solidFill>
                <a:latin typeface="Times New Roman" pitchFamily="18" charset="0"/>
                <a:cs typeface="Times New Roman" pitchFamily="18" charset="0"/>
              </a:rPr>
              <a:t> 2, 5).</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Se presentan aquí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la persona del Mediador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la acción del Mediador. </a:t>
            </a:r>
            <a:endParaRPr lang="es-ES" sz="3200" smtClean="0">
              <a:solidFill>
                <a:schemeClr val="bg1"/>
              </a:solidFill>
              <a:latin typeface="Times New Roman" pitchFamily="18" charset="0"/>
              <a:cs typeface="Times New Roman" pitchFamily="18" charset="0"/>
            </a:endParaRPr>
          </a:p>
        </p:txBody>
      </p:sp>
      <p:sp>
        <p:nvSpPr>
          <p:cNvPr id="440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40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48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6E2530C-BF4C-4E63-8AFC-1FE65D3E8EF9}" type="slidenum">
              <a:rPr lang="es-ES" smtClean="0"/>
              <a:pPr>
                <a:defRPr/>
              </a:pPr>
              <a:t>42</a:t>
            </a:fld>
            <a:endParaRPr lang="es-ES"/>
          </a:p>
        </p:txBody>
      </p:sp>
      <p:pic>
        <p:nvPicPr>
          <p:cNvPr id="440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63" y="7104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http://www.icontampis.gr/img/projects/jesus.jpg"/>
          <p:cNvPicPr>
            <a:picLocks noChangeAspect="1" noChangeArrowheads="1"/>
          </p:cNvPicPr>
          <p:nvPr/>
        </p:nvPicPr>
        <p:blipFill>
          <a:blip r:embed="rId4">
            <a:extLst>
              <a:ext uri="{28A0092B-C50C-407E-A947-70E740481C1C}">
                <a14:useLocalDpi xmlns:a14="http://schemas.microsoft.com/office/drawing/2010/main" val="0"/>
              </a:ext>
            </a:extLst>
          </a:blip>
          <a:srcRect l="7117" t="5150" r="9264" b="4716"/>
          <a:stretch>
            <a:fillRect/>
          </a:stretch>
        </p:blipFill>
        <p:spPr bwMode="auto">
          <a:xfrm>
            <a:off x="1360488" y="1055688"/>
            <a:ext cx="4930775" cy="734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9 Marcador de contenido"/>
          <p:cNvSpPr>
            <a:spLocks noGrp="1"/>
          </p:cNvSpPr>
          <p:nvPr>
            <p:ph idx="1"/>
          </p:nvPr>
        </p:nvSpPr>
        <p:spPr>
          <a:xfrm>
            <a:off x="1431925" y="1127125"/>
            <a:ext cx="4752975" cy="5329238"/>
          </a:xfrm>
        </p:spPr>
        <p:txBody>
          <a:bodyPr/>
          <a:lstStyle/>
          <a:p>
            <a:pPr>
              <a:lnSpc>
                <a:spcPct val="85000"/>
              </a:lnSpc>
            </a:pPr>
            <a:r>
              <a:rPr lang="es-ES_tradnl" sz="3200" smtClean="0">
                <a:solidFill>
                  <a:schemeClr val="bg1"/>
                </a:solidFill>
                <a:latin typeface="Times New Roman" pitchFamily="18" charset="0"/>
                <a:cs typeface="Times New Roman" pitchFamily="18" charset="0"/>
              </a:rPr>
              <a:t>Y en la </a:t>
            </a:r>
            <a:r>
              <a:rPr lang="es-ES_tradnl" sz="3200" b="1" smtClean="0">
                <a:solidFill>
                  <a:schemeClr val="bg1"/>
                </a:solidFill>
                <a:latin typeface="Times New Roman" pitchFamily="18" charset="0"/>
                <a:cs typeface="Times New Roman" pitchFamily="18" charset="0"/>
              </a:rPr>
              <a:t>carta a los Hebreos </a:t>
            </a:r>
            <a:r>
              <a:rPr lang="es-ES_tradnl" sz="3200" smtClean="0">
                <a:solidFill>
                  <a:schemeClr val="bg1"/>
                </a:solidFill>
                <a:latin typeface="Times New Roman" pitchFamily="18" charset="0"/>
                <a:cs typeface="Times New Roman" pitchFamily="18" charset="0"/>
              </a:rPr>
              <a:t>se presenta a Cristo como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el mediador</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de una Nueva Alianza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i="1" smtClean="0">
                <a:solidFill>
                  <a:schemeClr val="bg1"/>
                </a:solidFill>
                <a:latin typeface="Times New Roman" pitchFamily="18" charset="0"/>
                <a:cs typeface="Times New Roman" pitchFamily="18" charset="0"/>
              </a:rPr>
              <a:t>Hb</a:t>
            </a:r>
            <a:r>
              <a:rPr lang="es-ES_tradnl" sz="3200" smtClean="0">
                <a:solidFill>
                  <a:schemeClr val="bg1"/>
                </a:solidFill>
                <a:latin typeface="Times New Roman" pitchFamily="18" charset="0"/>
                <a:cs typeface="Times New Roman" pitchFamily="18" charset="0"/>
              </a:rPr>
              <a:t> 8, 6; 9, 15; 12, 24).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Jesucristo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 </a:t>
            </a:r>
            <a:r>
              <a:rPr lang="es-ES_tradnl" sz="3200" b="1" smtClean="0">
                <a:solidFill>
                  <a:srgbClr val="FFFF00"/>
                </a:solidFill>
                <a:latin typeface="Times New Roman" pitchFamily="18" charset="0"/>
                <a:cs typeface="Times New Roman" pitchFamily="18" charset="0"/>
              </a:rPr>
              <a:t>mediador</a:t>
            </a:r>
            <a:r>
              <a:rPr lang="es-ES_tradnl" sz="3200" smtClean="0">
                <a:solidFill>
                  <a:schemeClr val="bg1"/>
                </a:solidFill>
                <a:latin typeface="Times New Roman" pitchFamily="18" charset="0"/>
                <a:cs typeface="Times New Roman" pitchFamily="18" charset="0"/>
              </a:rPr>
              <a:t> porque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 perfecto Dios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perfecto hombre,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pero es mediador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en y por su humanidad. </a:t>
            </a:r>
          </a:p>
        </p:txBody>
      </p:sp>
      <p:sp>
        <p:nvSpPr>
          <p:cNvPr id="450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50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589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CB66F6F-8291-44F3-A63F-608925CCCBBC}" type="slidenum">
              <a:rPr lang="es-ES" smtClean="0"/>
              <a:pPr>
                <a:defRPr/>
              </a:pPr>
              <a:t>43</a:t>
            </a:fld>
            <a:endParaRPr lang="es-ES"/>
          </a:p>
        </p:txBody>
      </p:sp>
      <p:pic>
        <p:nvPicPr>
          <p:cNvPr id="45067" name="Picture 14" descr="http://www.veriorama.com/images/collection-images/damianos_jesu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6488" y="984250"/>
            <a:ext cx="539432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9 Marcador de contenido"/>
          <p:cNvSpPr>
            <a:spLocks noGrp="1"/>
          </p:cNvSpPr>
          <p:nvPr>
            <p:ph idx="1"/>
          </p:nvPr>
        </p:nvSpPr>
        <p:spPr>
          <a:xfrm>
            <a:off x="6472238" y="984250"/>
            <a:ext cx="5616575" cy="5329238"/>
          </a:xfrm>
        </p:spPr>
        <p:txBody>
          <a:bodyPr/>
          <a:lstStyle/>
          <a:p>
            <a:pPr>
              <a:lnSpc>
                <a:spcPct val="85000"/>
              </a:lnSpc>
            </a:pPr>
            <a:r>
              <a:rPr lang="es-ES_tradnl" sz="3200" smtClean="0">
                <a:solidFill>
                  <a:schemeClr val="bg1"/>
                </a:solidFill>
                <a:latin typeface="Times New Roman" pitchFamily="18" charset="0"/>
                <a:cs typeface="Times New Roman" pitchFamily="18" charset="0"/>
              </a:rPr>
              <a:t>Esos textos del NT presentan a Cristo como profeta y revelador, como sumo sacerdote y como Señor de toda la creación. </a:t>
            </a:r>
          </a:p>
          <a:p>
            <a:pPr>
              <a:lnSpc>
                <a:spcPct val="85000"/>
              </a:lnSpc>
            </a:pPr>
            <a:r>
              <a:rPr lang="es-ES_tradnl" sz="3200" smtClean="0">
                <a:solidFill>
                  <a:schemeClr val="bg1"/>
                </a:solidFill>
                <a:latin typeface="Times New Roman" pitchFamily="18" charset="0"/>
                <a:cs typeface="Times New Roman" pitchFamily="18" charset="0"/>
              </a:rPr>
              <a:t>No se trata de tres ministerios distintos, sino de tres aspectos diversos de la función del único </a:t>
            </a:r>
            <a:r>
              <a:rPr lang="es-ES_tradnl" sz="3200" b="1" smtClean="0">
                <a:solidFill>
                  <a:srgbClr val="FFFF00"/>
                </a:solidFill>
                <a:latin typeface="Times New Roman" pitchFamily="18" charset="0"/>
                <a:cs typeface="Times New Roman" pitchFamily="18" charset="0"/>
              </a:rPr>
              <a:t>mediador.</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Cristo es el profeta anunciado en el </a:t>
            </a:r>
            <a:r>
              <a:rPr lang="es-ES_tradnl" sz="3200" b="1" smtClean="0">
                <a:solidFill>
                  <a:srgbClr val="FFFF00"/>
                </a:solidFill>
                <a:latin typeface="Times New Roman" pitchFamily="18" charset="0"/>
                <a:cs typeface="Times New Roman" pitchFamily="18" charset="0"/>
              </a:rPr>
              <a:t>Deuteronomio (18,18): </a:t>
            </a:r>
            <a:r>
              <a:rPr lang="es-ES_tradnl" sz="3200" smtClean="0">
                <a:solidFill>
                  <a:schemeClr val="bg1"/>
                </a:solidFill>
                <a:latin typeface="Times New Roman" pitchFamily="18" charset="0"/>
                <a:cs typeface="Times New Roman" pitchFamily="18" charset="0"/>
              </a:rPr>
              <a:t>“</a:t>
            </a:r>
            <a:r>
              <a:rPr lang="es-AR" sz="3200" smtClean="0">
                <a:solidFill>
                  <a:schemeClr val="bg1"/>
                </a:solidFill>
                <a:latin typeface="Times New Roman" pitchFamily="18" charset="0"/>
                <a:cs typeface="Times New Roman" pitchFamily="18" charset="0"/>
              </a:rPr>
              <a:t>Profeta les despertaré de en medio de sus hermanos, como tú; y pondré mis palabras en su boca, y él les hablará todo lo que </a:t>
            </a:r>
            <a:r>
              <a:rPr lang="es-AR" sz="3200" i="1" smtClean="0">
                <a:solidFill>
                  <a:schemeClr val="bg1"/>
                </a:solidFill>
                <a:latin typeface="Times New Roman" pitchFamily="18" charset="0"/>
                <a:cs typeface="Times New Roman" pitchFamily="18" charset="0"/>
              </a:rPr>
              <a:t>yo</a:t>
            </a:r>
            <a:r>
              <a:rPr lang="es-AR" sz="3200" smtClean="0">
                <a:solidFill>
                  <a:schemeClr val="bg1"/>
                </a:solidFill>
                <a:latin typeface="Times New Roman" pitchFamily="18" charset="0"/>
                <a:cs typeface="Times New Roman" pitchFamily="18" charset="0"/>
              </a:rPr>
              <a:t> le mandare.”</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460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60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8233E5E-3789-460F-BEFE-603BDD612487}" type="slidenum">
              <a:rPr lang="es-ES" smtClean="0"/>
              <a:pPr>
                <a:defRPr/>
              </a:pPr>
              <a:t>44</a:t>
            </a:fld>
            <a:endParaRPr lang="es-ES"/>
          </a:p>
        </p:txBody>
      </p:sp>
      <p:pic>
        <p:nvPicPr>
          <p:cNvPr id="4609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3" descr="http://t1.gstatic.com/images?q=tbn:ANd9GcQwn_jU24t8qoWxbMO3wQ9bm-8rVd4Ik8p2MNN7-kWyeOQi9fyD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984250"/>
            <a:ext cx="4764088"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9 Marcador de contenido"/>
          <p:cNvSpPr>
            <a:spLocks noGrp="1"/>
          </p:cNvSpPr>
          <p:nvPr>
            <p:ph idx="1"/>
          </p:nvPr>
        </p:nvSpPr>
        <p:spPr>
          <a:xfrm>
            <a:off x="1431925" y="1055688"/>
            <a:ext cx="5184775"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La gente tenía a Jesús por profeta (cfr. </a:t>
            </a:r>
            <a:r>
              <a:rPr lang="es-ES_tradnl" sz="3200" i="1" smtClean="0">
                <a:solidFill>
                  <a:schemeClr val="bg1"/>
                </a:solidFill>
                <a:latin typeface="Times New Roman" pitchFamily="18" charset="0"/>
                <a:cs typeface="Times New Roman" pitchFamily="18" charset="0"/>
              </a:rPr>
              <a:t>Mt</a:t>
            </a:r>
            <a:r>
              <a:rPr lang="es-ES_tradnl" sz="3200" smtClean="0">
                <a:solidFill>
                  <a:schemeClr val="bg1"/>
                </a:solidFill>
                <a:latin typeface="Times New Roman" pitchFamily="18" charset="0"/>
                <a:cs typeface="Times New Roman" pitchFamily="18" charset="0"/>
              </a:rPr>
              <a:t> 16, 14; </a:t>
            </a:r>
            <a:r>
              <a:rPr lang="es-ES_tradnl" sz="3200" i="1" smtClean="0">
                <a:solidFill>
                  <a:schemeClr val="bg1"/>
                </a:solidFill>
                <a:latin typeface="Times New Roman" pitchFamily="18" charset="0"/>
                <a:cs typeface="Times New Roman" pitchFamily="18" charset="0"/>
              </a:rPr>
              <a:t>Mc</a:t>
            </a:r>
            <a:r>
              <a:rPr lang="es-ES_tradnl" sz="3200" smtClean="0">
                <a:solidFill>
                  <a:schemeClr val="bg1"/>
                </a:solidFill>
                <a:latin typeface="Times New Roman" pitchFamily="18" charset="0"/>
                <a:cs typeface="Times New Roman" pitchFamily="18" charset="0"/>
              </a:rPr>
              <a:t> 6, 14-16; </a:t>
            </a:r>
            <a:r>
              <a:rPr lang="es-ES_tradnl" sz="3200" i="1" smtClean="0">
                <a:solidFill>
                  <a:schemeClr val="bg1"/>
                </a:solidFill>
                <a:latin typeface="Times New Roman" pitchFamily="18" charset="0"/>
                <a:cs typeface="Times New Roman" pitchFamily="18" charset="0"/>
              </a:rPr>
              <a:t>Lc</a:t>
            </a:r>
            <a:r>
              <a:rPr lang="es-ES_tradnl" sz="3200" smtClean="0">
                <a:solidFill>
                  <a:schemeClr val="bg1"/>
                </a:solidFill>
                <a:latin typeface="Times New Roman" pitchFamily="18" charset="0"/>
                <a:cs typeface="Times New Roman" pitchFamily="18" charset="0"/>
              </a:rPr>
              <a:t> 24, 19).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Pero Cristo es más que profeta: Él es el Maestro, es decir, aquel que enseña por propia autoridad, con una autoridad desconocida hasta entonces que dejaba sorprendidos a quienes le escuchaban.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carácter supremo de las enseñanzas de Jesús se fundamenta en el hecho de que es Dios y hombre. </a:t>
            </a:r>
            <a:endParaRPr lang="es-ES" sz="3200" smtClean="0">
              <a:solidFill>
                <a:schemeClr val="bg1"/>
              </a:solidFill>
              <a:latin typeface="Times New Roman" pitchFamily="18" charset="0"/>
              <a:cs typeface="Times New Roman" pitchFamily="18" charset="0"/>
            </a:endParaRPr>
          </a:p>
        </p:txBody>
      </p:sp>
      <p:sp>
        <p:nvSpPr>
          <p:cNvPr id="471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71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6816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9C60CC2-114C-4DD2-811D-82B3D210DF2F}" type="slidenum">
              <a:rPr lang="es-ES" smtClean="0"/>
              <a:pPr>
                <a:defRPr/>
              </a:pPr>
              <a:t>45</a:t>
            </a:fld>
            <a:endParaRPr lang="es-ES"/>
          </a:p>
        </p:txBody>
      </p:sp>
      <p:pic>
        <p:nvPicPr>
          <p:cNvPr id="4711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928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3" descr="http://t3.gstatic.com/images?q=tbn:ANd9GcRsGJqVTw3h8P-eV5pDUlXcmTBqGWG-xLnxk5OIxUQAldHzX7k3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1055688"/>
            <a:ext cx="4637088"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9 Marcador de contenido"/>
          <p:cNvSpPr>
            <a:spLocks noGrp="1"/>
          </p:cNvSpPr>
          <p:nvPr>
            <p:ph idx="1"/>
          </p:nvPr>
        </p:nvSpPr>
        <p:spPr>
          <a:xfrm>
            <a:off x="5032375" y="1055688"/>
            <a:ext cx="6913563"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Jesús no sólo enseña la verdad, sino que El es la Verdad hecha visible en la carne.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Cristo, Verbo eterno del Padre, es la Palabra única, perfecta e insuperable del Padre.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lo dice todo, no habrá otra palabra más que ésta.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enseñanza de Cristo es definitiva, también en el sentido de que, con ella, la Revelación de Dios a los hombres en la historia ha tenido su último cumplimiento.</a:t>
            </a:r>
            <a:endParaRPr lang="es-ES" sz="3200" smtClean="0">
              <a:solidFill>
                <a:schemeClr val="bg1"/>
              </a:solidFill>
              <a:latin typeface="Times New Roman" pitchFamily="18" charset="0"/>
              <a:cs typeface="Times New Roman" pitchFamily="18" charset="0"/>
            </a:endParaRPr>
          </a:p>
        </p:txBody>
      </p:sp>
      <p:sp>
        <p:nvSpPr>
          <p:cNvPr id="481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81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6173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2855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D333CB9-2367-49E4-9876-D5745E7E7B12}" type="slidenum">
              <a:rPr lang="es-ES" smtClean="0"/>
              <a:pPr>
                <a:defRPr/>
              </a:pPr>
              <a:t>46</a:t>
            </a:fld>
            <a:endParaRPr lang="es-ES"/>
          </a:p>
        </p:txBody>
      </p:sp>
      <p:pic>
        <p:nvPicPr>
          <p:cNvPr id="4813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7" descr="http://2.bp.blogspot.com/_nWns5dIYnOo/S7pBQUQAaQI/AAAAAAAAEYU/GhjU6nI0e4s/s400/DI+ANASTASEWS+IHSOU+XRISTOU.jpg"/>
          <p:cNvPicPr>
            <a:picLocks noChangeAspect="1" noChangeArrowheads="1"/>
          </p:cNvPicPr>
          <p:nvPr/>
        </p:nvPicPr>
        <p:blipFill>
          <a:blip r:embed="rId4">
            <a:extLst>
              <a:ext uri="{28A0092B-C50C-407E-A947-70E740481C1C}">
                <a14:useLocalDpi xmlns:a14="http://schemas.microsoft.com/office/drawing/2010/main" val="0"/>
              </a:ext>
            </a:extLst>
          </a:blip>
          <a:srcRect l="26286" t="1888" r="27112" b="1828"/>
          <a:stretch>
            <a:fillRect/>
          </a:stretch>
        </p:blipFill>
        <p:spPr bwMode="auto">
          <a:xfrm>
            <a:off x="1504950" y="1011238"/>
            <a:ext cx="2879725"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4729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9 Marcador de contenido"/>
          <p:cNvSpPr>
            <a:spLocks noGrp="1"/>
          </p:cNvSpPr>
          <p:nvPr>
            <p:ph idx="1"/>
          </p:nvPr>
        </p:nvSpPr>
        <p:spPr>
          <a:xfrm>
            <a:off x="1504950" y="839788"/>
            <a:ext cx="5183188"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Cristo es </a:t>
            </a:r>
            <a:r>
              <a:rPr lang="es-ES_tradnl" sz="3200" b="1" smtClean="0">
                <a:solidFill>
                  <a:srgbClr val="FFFF00"/>
                </a:solidFill>
                <a:latin typeface="Times New Roman" pitchFamily="18" charset="0"/>
                <a:cs typeface="Times New Roman" pitchFamily="18" charset="0"/>
              </a:rPr>
              <a:t>sacerdote.</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mediación de Jesucristo es una mediación </a:t>
            </a:r>
            <a:r>
              <a:rPr lang="es-ES_tradnl" sz="3200" b="1" smtClean="0">
                <a:solidFill>
                  <a:srgbClr val="FFFF00"/>
                </a:solidFill>
                <a:latin typeface="Times New Roman" pitchFamily="18" charset="0"/>
                <a:cs typeface="Times New Roman" pitchFamily="18" charset="0"/>
              </a:rPr>
              <a:t>sacerdotal</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la carta a los </a:t>
            </a:r>
            <a:r>
              <a:rPr lang="es-ES_tradnl" sz="3200" b="1" smtClean="0">
                <a:solidFill>
                  <a:schemeClr val="bg1"/>
                </a:solidFill>
                <a:latin typeface="Times New Roman" pitchFamily="18" charset="0"/>
                <a:cs typeface="Times New Roman" pitchFamily="18" charset="0"/>
              </a:rPr>
              <a:t>Hebreos</a:t>
            </a:r>
            <a:r>
              <a:rPr lang="es-ES_tradnl" sz="3200" smtClean="0">
                <a:solidFill>
                  <a:schemeClr val="bg1"/>
                </a:solidFill>
                <a:latin typeface="Times New Roman" pitchFamily="18" charset="0"/>
                <a:cs typeface="Times New Roman" pitchFamily="18" charset="0"/>
              </a:rPr>
              <a:t>, que tiene como tema central el </a:t>
            </a:r>
            <a:r>
              <a:rPr lang="es-ES_tradnl" sz="3200" b="1" smtClean="0">
                <a:solidFill>
                  <a:srgbClr val="FFFF00"/>
                </a:solidFill>
                <a:latin typeface="Times New Roman" pitchFamily="18" charset="0"/>
                <a:cs typeface="Times New Roman" pitchFamily="18" charset="0"/>
              </a:rPr>
              <a:t>sacerdocio</a:t>
            </a:r>
            <a:r>
              <a:rPr lang="es-ES_tradnl" sz="3200" smtClean="0">
                <a:solidFill>
                  <a:schemeClr val="bg1"/>
                </a:solidFill>
                <a:latin typeface="Times New Roman" pitchFamily="18" charset="0"/>
                <a:cs typeface="Times New Roman" pitchFamily="18" charset="0"/>
              </a:rPr>
              <a:t> de Cristo, que es presentado como el </a:t>
            </a:r>
            <a:r>
              <a:rPr lang="es-ES_tradnl" sz="3200" b="1" smtClean="0">
                <a:solidFill>
                  <a:srgbClr val="FFFF00"/>
                </a:solidFill>
                <a:latin typeface="Times New Roman" pitchFamily="18" charset="0"/>
                <a:cs typeface="Times New Roman" pitchFamily="18" charset="0"/>
              </a:rPr>
              <a:t>Sumo Sacerdote </a:t>
            </a:r>
            <a:r>
              <a:rPr lang="es-ES_tradnl" sz="3200" smtClean="0">
                <a:solidFill>
                  <a:schemeClr val="bg1"/>
                </a:solidFill>
                <a:latin typeface="Times New Roman" pitchFamily="18" charset="0"/>
                <a:cs typeface="Times New Roman" pitchFamily="18" charset="0"/>
              </a:rPr>
              <a:t>de la Nueva Alianza, «único </a:t>
            </a:r>
            <a:r>
              <a:rPr lang="es-ES_tradnl" sz="3200" b="1" smtClean="0">
                <a:solidFill>
                  <a:srgbClr val="FFFF00"/>
                </a:solidFill>
                <a:latin typeface="Times New Roman" pitchFamily="18" charset="0"/>
                <a:cs typeface="Times New Roman" pitchFamily="18" charset="0"/>
              </a:rPr>
              <a:t>Sumo Sacerdote</a:t>
            </a:r>
            <a:r>
              <a:rPr lang="es-ES_tradnl" sz="3200" smtClean="0">
                <a:solidFill>
                  <a:schemeClr val="bg1"/>
                </a:solidFill>
                <a:latin typeface="Times New Roman" pitchFamily="18" charset="0"/>
                <a:cs typeface="Times New Roman" pitchFamily="18" charset="0"/>
              </a:rPr>
              <a:t>, según el orden de Melquisedec»  (</a:t>
            </a:r>
            <a:r>
              <a:rPr lang="es-ES_tradnl" sz="3200" i="1" smtClean="0">
                <a:solidFill>
                  <a:schemeClr val="bg1"/>
                </a:solidFill>
                <a:latin typeface="Times New Roman" pitchFamily="18" charset="0"/>
                <a:cs typeface="Times New Roman" pitchFamily="18" charset="0"/>
              </a:rPr>
              <a:t>Hb</a:t>
            </a:r>
            <a:r>
              <a:rPr lang="es-ES_tradnl" sz="3200" smtClean="0">
                <a:solidFill>
                  <a:schemeClr val="bg1"/>
                </a:solidFill>
                <a:latin typeface="Times New Roman" pitchFamily="18" charset="0"/>
                <a:cs typeface="Times New Roman" pitchFamily="18" charset="0"/>
              </a:rPr>
              <a:t> 5, 10; 6, 20), «santo, inocente, inmaculado» (</a:t>
            </a:r>
            <a:r>
              <a:rPr lang="es-ES_tradnl" sz="3200" i="1" smtClean="0">
                <a:solidFill>
                  <a:schemeClr val="bg1"/>
                </a:solidFill>
                <a:latin typeface="Times New Roman" pitchFamily="18" charset="0"/>
                <a:cs typeface="Times New Roman" pitchFamily="18" charset="0"/>
              </a:rPr>
              <a:t>Hb</a:t>
            </a:r>
            <a:r>
              <a:rPr lang="es-ES_tradnl" sz="3200" smtClean="0">
                <a:solidFill>
                  <a:schemeClr val="bg1"/>
                </a:solidFill>
                <a:latin typeface="Times New Roman" pitchFamily="18" charset="0"/>
                <a:cs typeface="Times New Roman" pitchFamily="18" charset="0"/>
              </a:rPr>
              <a:t> 7, 26), «que, …</a:t>
            </a:r>
            <a:endParaRPr lang="es-ES" sz="3200" smtClean="0">
              <a:solidFill>
                <a:schemeClr val="bg1"/>
              </a:solidFill>
              <a:latin typeface="Times New Roman" pitchFamily="18" charset="0"/>
              <a:cs typeface="Times New Roman" pitchFamily="18" charset="0"/>
            </a:endParaRPr>
          </a:p>
        </p:txBody>
      </p:sp>
      <p:sp>
        <p:nvSpPr>
          <p:cNvPr id="491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91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920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A4AD910-05B6-4D34-BC61-AF0D3341EE55}" type="slidenum">
              <a:rPr lang="es-ES" smtClean="0"/>
              <a:pPr>
                <a:defRPr/>
              </a:pPr>
              <a:t>47</a:t>
            </a:fld>
            <a:endParaRPr lang="es-ES"/>
          </a:p>
        </p:txBody>
      </p:sp>
      <p:pic>
        <p:nvPicPr>
          <p:cNvPr id="4916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5" descr="http://www.egolpion.com/img/jesus/xr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1055688"/>
            <a:ext cx="461645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9 Marcador de contenido"/>
          <p:cNvSpPr>
            <a:spLocks noGrp="1"/>
          </p:cNvSpPr>
          <p:nvPr>
            <p:ph idx="1"/>
          </p:nvPr>
        </p:nvSpPr>
        <p:spPr>
          <a:xfrm>
            <a:off x="6832600" y="911225"/>
            <a:ext cx="5184775" cy="5329238"/>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“mediante una sola oblación ha llevado a la perfección para siempre a los santificados” (</a:t>
            </a:r>
            <a:r>
              <a:rPr lang="es-ES_tradnl" sz="3200" i="1" smtClean="0">
                <a:solidFill>
                  <a:schemeClr val="bg1"/>
                </a:solidFill>
                <a:latin typeface="Times New Roman" pitchFamily="18" charset="0"/>
                <a:cs typeface="Times New Roman" pitchFamily="18" charset="0"/>
              </a:rPr>
              <a:t>Hb</a:t>
            </a:r>
            <a:r>
              <a:rPr lang="es-ES_tradnl" sz="3200" smtClean="0">
                <a:solidFill>
                  <a:schemeClr val="bg1"/>
                </a:solidFill>
                <a:latin typeface="Times New Roman" pitchFamily="18" charset="0"/>
                <a:cs typeface="Times New Roman" pitchFamily="18" charset="0"/>
              </a:rPr>
              <a:t> 10, 14), es decir, mediante el único sacrificio de su Cruz».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Del mismo modo que el sacrificio de Cristo –su muerte en la Cruz- es único por la unidad que existe entre el </a:t>
            </a:r>
            <a:r>
              <a:rPr lang="es-ES_tradnl" sz="3200" b="1" smtClean="0">
                <a:solidFill>
                  <a:srgbClr val="FFFF00"/>
                </a:solidFill>
                <a:latin typeface="Times New Roman" pitchFamily="18" charset="0"/>
                <a:cs typeface="Times New Roman" pitchFamily="18" charset="0"/>
              </a:rPr>
              <a:t>sacerdote</a:t>
            </a:r>
            <a:r>
              <a:rPr lang="es-ES_tradnl" sz="3200" smtClean="0">
                <a:solidFill>
                  <a:schemeClr val="bg1"/>
                </a:solidFill>
                <a:latin typeface="Times New Roman" pitchFamily="18" charset="0"/>
                <a:cs typeface="Times New Roman" pitchFamily="18" charset="0"/>
              </a:rPr>
              <a:t> y la víctima –de valor infinito-, así también su sacerdocio es único.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Él es la única víctima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único </a:t>
            </a:r>
            <a:r>
              <a:rPr lang="es-ES_tradnl" sz="3200" b="1" smtClean="0">
                <a:solidFill>
                  <a:srgbClr val="FFFF00"/>
                </a:solidFill>
                <a:latin typeface="Times New Roman" pitchFamily="18" charset="0"/>
                <a:cs typeface="Times New Roman" pitchFamily="18" charset="0"/>
              </a:rPr>
              <a:t>sacerdote</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501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01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7896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088FCB5-BB40-4388-94E2-4E66EEC7C46E}" type="slidenum">
              <a:rPr lang="es-ES" smtClean="0"/>
              <a:pPr>
                <a:defRPr/>
              </a:pPr>
              <a:t>48</a:t>
            </a:fld>
            <a:endParaRPr lang="es-ES"/>
          </a:p>
        </p:txBody>
      </p:sp>
      <p:pic>
        <p:nvPicPr>
          <p:cNvPr id="50187" name="Picture 12" descr="http://t1.gstatic.com/images?q=tbn:ANd9GcQzB6oeNJego14PX0jGfXUYDTlUIviCGb8QWH4kMTFz1k-dAe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912813"/>
            <a:ext cx="43037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14" descr="http://t3.gstatic.com/images?q=tbn:ANd9GcQpFpQx9MEHRPCB9PiW9uN_EkthaMZPYY79G3vMdOEIeq83ez46SA"/>
          <p:cNvPicPr>
            <a:picLocks noChangeAspect="1" noChangeArrowheads="1"/>
          </p:cNvPicPr>
          <p:nvPr/>
        </p:nvPicPr>
        <p:blipFill>
          <a:blip r:embed="rId5">
            <a:extLst>
              <a:ext uri="{28A0092B-C50C-407E-A947-70E740481C1C}">
                <a14:useLocalDpi xmlns:a14="http://schemas.microsoft.com/office/drawing/2010/main" val="0"/>
              </a:ext>
            </a:extLst>
          </a:blip>
          <a:srcRect l="31686" t="4877" r="31197" b="23193"/>
          <a:stretch>
            <a:fillRect/>
          </a:stretch>
        </p:blipFill>
        <p:spPr bwMode="auto">
          <a:xfrm>
            <a:off x="1792288" y="4440238"/>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9 Marcador de contenido"/>
          <p:cNvSpPr>
            <a:spLocks noGrp="1"/>
          </p:cNvSpPr>
          <p:nvPr>
            <p:ph idx="1"/>
          </p:nvPr>
        </p:nvSpPr>
        <p:spPr>
          <a:xfrm>
            <a:off x="1504950" y="912813"/>
            <a:ext cx="5183188"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sacrificios del Antiguo Testamento eran figura del de Cristo y recibían su valor precisamente por su ordenación al de Cristo.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a:t>
            </a:r>
            <a:r>
              <a:rPr lang="es-ES_tradnl" sz="3200" b="1" smtClean="0">
                <a:solidFill>
                  <a:srgbClr val="FFFF00"/>
                </a:solidFill>
                <a:latin typeface="Times New Roman" pitchFamily="18" charset="0"/>
                <a:cs typeface="Times New Roman" pitchFamily="18" charset="0"/>
              </a:rPr>
              <a:t>sacerdocio</a:t>
            </a:r>
            <a:r>
              <a:rPr lang="es-ES_tradnl" sz="3200" smtClean="0">
                <a:solidFill>
                  <a:schemeClr val="bg1"/>
                </a:solidFill>
                <a:latin typeface="Times New Roman" pitchFamily="18" charset="0"/>
                <a:cs typeface="Times New Roman" pitchFamily="18" charset="0"/>
              </a:rPr>
              <a:t> de Cristo, </a:t>
            </a:r>
            <a:r>
              <a:rPr lang="es-ES_tradnl" sz="3200" b="1" smtClean="0">
                <a:solidFill>
                  <a:srgbClr val="FFFF00"/>
                </a:solidFill>
                <a:latin typeface="Times New Roman" pitchFamily="18" charset="0"/>
                <a:cs typeface="Times New Roman" pitchFamily="18" charset="0"/>
              </a:rPr>
              <a:t>sacerdocio</a:t>
            </a:r>
            <a:r>
              <a:rPr lang="es-ES_tradnl" sz="3200" smtClean="0">
                <a:solidFill>
                  <a:schemeClr val="bg1"/>
                </a:solidFill>
                <a:latin typeface="Times New Roman" pitchFamily="18" charset="0"/>
                <a:cs typeface="Times New Roman" pitchFamily="18" charset="0"/>
              </a:rPr>
              <a:t> eterno, es participado por el sacerdocio ministerial y por el sacerdocio de los fieles, que ni se suman ni suceden al de Cristo.</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Cristo es </a:t>
            </a:r>
            <a:r>
              <a:rPr lang="es-ES_tradnl" sz="3200" b="1" smtClean="0">
                <a:solidFill>
                  <a:srgbClr val="FFFF00"/>
                </a:solidFill>
                <a:latin typeface="Times New Roman" pitchFamily="18" charset="0"/>
                <a:cs typeface="Times New Roman" pitchFamily="18" charset="0"/>
              </a:rPr>
              <a:t>Rey</a:t>
            </a:r>
            <a:r>
              <a:rPr lang="es-ES_tradnl" sz="3200" smtClean="0">
                <a:solidFill>
                  <a:schemeClr val="bg1"/>
                </a:solidFill>
                <a:latin typeface="Times New Roman" pitchFamily="18" charset="0"/>
                <a:cs typeface="Times New Roman" pitchFamily="18" charset="0"/>
              </a:rPr>
              <a:t>. </a:t>
            </a:r>
          </a:p>
          <a:p>
            <a:pPr>
              <a:lnSpc>
                <a:spcPct val="85000"/>
              </a:lnSpc>
            </a:pPr>
            <a:r>
              <a:rPr lang="es-ES_tradnl" sz="3200" smtClean="0">
                <a:solidFill>
                  <a:schemeClr val="bg1"/>
                </a:solidFill>
                <a:latin typeface="Times New Roman" pitchFamily="18" charset="0"/>
                <a:cs typeface="Times New Roman" pitchFamily="18" charset="0"/>
              </a:rPr>
              <a:t>Lo es en cuanto Dios y  también en cuanto hombre. </a:t>
            </a:r>
            <a:endParaRPr lang="es-ES" sz="3200" smtClean="0">
              <a:solidFill>
                <a:schemeClr val="bg1"/>
              </a:solidFill>
              <a:latin typeface="Times New Roman" pitchFamily="18" charset="0"/>
              <a:cs typeface="Times New Roman" pitchFamily="18" charset="0"/>
            </a:endParaRPr>
          </a:p>
        </p:txBody>
      </p:sp>
      <p:sp>
        <p:nvSpPr>
          <p:cNvPr id="512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680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DE42604-203B-401A-B859-E5710F437E51}" type="slidenum">
              <a:rPr lang="es-ES" smtClean="0"/>
              <a:pPr>
                <a:defRPr/>
              </a:pPr>
              <a:t>49</a:t>
            </a:fld>
            <a:endParaRPr lang="es-ES"/>
          </a:p>
        </p:txBody>
      </p:sp>
      <p:pic>
        <p:nvPicPr>
          <p:cNvPr id="5121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4" descr="http://www.agiazoni.gr/images/stories/arthro/PSIF_VIVLIO/EKKLHSIASTIKH_ZWH/LEITOYRGIKO_ETOS/panagiaXris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5" y="1055688"/>
            <a:ext cx="5053013"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647825" y="912813"/>
            <a:ext cx="45370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Por eso los teólogos suelen buscar las </a:t>
            </a:r>
            <a:r>
              <a:rPr lang="es-ES_tradnl" sz="3200" b="1" smtClean="0">
                <a:solidFill>
                  <a:srgbClr val="FFFF00"/>
                </a:solidFill>
                <a:latin typeface="Times New Roman" pitchFamily="18" charset="0"/>
                <a:cs typeface="Times New Roman" pitchFamily="18" charset="0"/>
              </a:rPr>
              <a:t>razones de conveniencia </a:t>
            </a:r>
            <a:r>
              <a:rPr lang="es-ES_tradnl" sz="3200" smtClean="0">
                <a:solidFill>
                  <a:schemeClr val="bg1"/>
                </a:solidFill>
                <a:latin typeface="Times New Roman" pitchFamily="18" charset="0"/>
                <a:cs typeface="Times New Roman" pitchFamily="18" charset="0"/>
              </a:rPr>
              <a:t>que se pueden vislumbrar en las diversas decisiones divinas, tal como se manifiestan en la actual economía de la salvación.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Buscan tan sólo poner de relieve la maravillosa sabiduría y coherencia que existe en toda obra divina, no una eventual necesidad en Dios.</a:t>
            </a:r>
            <a:endParaRPr lang="es-AR" sz="3200" smtClean="0">
              <a:solidFill>
                <a:schemeClr val="bg1"/>
              </a:solidFill>
              <a:latin typeface="Times New Roman" pitchFamily="18" charset="0"/>
              <a:cs typeface="Times New Roman" pitchFamily="18" charset="0"/>
            </a:endParaRPr>
          </a:p>
          <a:p>
            <a:pPr>
              <a:lnSpc>
                <a:spcPct val="85000"/>
              </a:lnSpc>
              <a:buFont typeface="Arial" charset="0"/>
              <a:buNone/>
            </a:pPr>
            <a:endParaRPr lang="es-ES"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6812251-54E3-4F74-B7E1-191C7D309E8D}" type="slidenum">
              <a:rPr lang="es-ES" smtClean="0"/>
              <a:pPr>
                <a:defRPr/>
              </a:pPr>
              <a:t>5</a:t>
            </a:fld>
            <a:endParaRPr lang="es-ES"/>
          </a:p>
        </p:txBody>
      </p:sp>
      <p:pic>
        <p:nvPicPr>
          <p:cNvPr id="6155" name="Picture 14" descr="http://rlv.zcache.com/the_virgin_mary_card-p137039033374416050qiae_400.jpg"/>
          <p:cNvPicPr>
            <a:picLocks noChangeAspect="1" noChangeArrowheads="1"/>
          </p:cNvPicPr>
          <p:nvPr/>
        </p:nvPicPr>
        <p:blipFill>
          <a:blip r:embed="rId4">
            <a:extLst>
              <a:ext uri="{28A0092B-C50C-407E-A947-70E740481C1C}">
                <a14:useLocalDpi xmlns:a14="http://schemas.microsoft.com/office/drawing/2010/main" val="0"/>
              </a:ext>
            </a:extLst>
          </a:blip>
          <a:srcRect l="18018" t="5405" r="17117" b="4504"/>
          <a:stretch>
            <a:fillRect/>
          </a:stretch>
        </p:blipFill>
        <p:spPr bwMode="auto">
          <a:xfrm>
            <a:off x="6305550" y="984250"/>
            <a:ext cx="5495925"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9 Marcador de contenido"/>
          <p:cNvSpPr>
            <a:spLocks noGrp="1"/>
          </p:cNvSpPr>
          <p:nvPr>
            <p:ph idx="1"/>
          </p:nvPr>
        </p:nvSpPr>
        <p:spPr>
          <a:xfrm>
            <a:off x="6184900" y="766763"/>
            <a:ext cx="5976938"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La soberanía de Cristo es un aspecto fundamental de su mediación salvífica.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Cristo salva porque tiene el poder efectivo para hacerlo. </a:t>
            </a:r>
          </a:p>
          <a:p>
            <a:pPr>
              <a:lnSpc>
                <a:spcPct val="85000"/>
              </a:lnSpc>
              <a:buFont typeface="Arial" charset="0"/>
              <a:buNone/>
            </a:pPr>
            <a:endParaRPr lang="es-ES_tradnl" sz="30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fe de la Iglesia afirma la </a:t>
            </a:r>
            <a:r>
              <a:rPr lang="es-ES_tradnl" sz="3200" b="1" smtClean="0">
                <a:solidFill>
                  <a:srgbClr val="FFFF00"/>
                </a:solidFill>
                <a:latin typeface="Times New Roman" pitchFamily="18" charset="0"/>
                <a:cs typeface="Times New Roman" pitchFamily="18" charset="0"/>
              </a:rPr>
              <a:t>realeza</a:t>
            </a:r>
            <a:r>
              <a:rPr lang="es-ES_tradnl" sz="3200" smtClean="0">
                <a:solidFill>
                  <a:schemeClr val="bg1"/>
                </a:solidFill>
                <a:latin typeface="Times New Roman" pitchFamily="18" charset="0"/>
                <a:cs typeface="Times New Roman" pitchFamily="18" charset="0"/>
              </a:rPr>
              <a:t> de Cristo y profesa en el Credo que «su reino no tendrá fin», repitiendo así lo que el arcángel Gabriel dijo a María. </a:t>
            </a:r>
          </a:p>
          <a:p>
            <a:pPr>
              <a:lnSpc>
                <a:spcPct val="85000"/>
              </a:lnSpc>
              <a:buFont typeface="Arial" charset="0"/>
              <a:buNone/>
            </a:pPr>
            <a:endParaRPr lang="es-ES_tradnl" sz="28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dignidad </a:t>
            </a:r>
            <a:r>
              <a:rPr lang="es-ES_tradnl" sz="3200" b="1" smtClean="0">
                <a:solidFill>
                  <a:srgbClr val="FFFF00"/>
                </a:solidFill>
                <a:latin typeface="Times New Roman" pitchFamily="18" charset="0"/>
                <a:cs typeface="Times New Roman" pitchFamily="18" charset="0"/>
              </a:rPr>
              <a:t>real </a:t>
            </a:r>
            <a:r>
              <a:rPr lang="es-ES_tradnl" sz="3200" smtClean="0">
                <a:solidFill>
                  <a:schemeClr val="bg1"/>
                </a:solidFill>
                <a:latin typeface="Times New Roman" pitchFamily="18" charset="0"/>
                <a:cs typeface="Times New Roman" pitchFamily="18" charset="0"/>
              </a:rPr>
              <a:t>de Cristo ya había sido anunciada en el Antiguo Testamento (cfr. </a:t>
            </a:r>
            <a:r>
              <a:rPr lang="es-ES_tradnl" sz="3200" i="1" smtClean="0">
                <a:solidFill>
                  <a:schemeClr val="bg1"/>
                </a:solidFill>
                <a:latin typeface="Times New Roman" pitchFamily="18" charset="0"/>
                <a:cs typeface="Times New Roman" pitchFamily="18" charset="0"/>
              </a:rPr>
              <a:t>Sal</a:t>
            </a:r>
            <a:r>
              <a:rPr lang="es-ES_tradnl" sz="3200" smtClean="0">
                <a:solidFill>
                  <a:schemeClr val="bg1"/>
                </a:solidFill>
                <a:latin typeface="Times New Roman" pitchFamily="18" charset="0"/>
                <a:cs typeface="Times New Roman" pitchFamily="18" charset="0"/>
              </a:rPr>
              <a:t> 2, 6; </a:t>
            </a:r>
            <a:r>
              <a:rPr lang="es-ES_tradnl" sz="3200" i="1" smtClean="0">
                <a:solidFill>
                  <a:schemeClr val="bg1"/>
                </a:solidFill>
                <a:latin typeface="Times New Roman" pitchFamily="18" charset="0"/>
                <a:cs typeface="Times New Roman" pitchFamily="18" charset="0"/>
              </a:rPr>
              <a:t>Is</a:t>
            </a:r>
            <a:r>
              <a:rPr lang="es-ES_tradnl" sz="3200" smtClean="0">
                <a:solidFill>
                  <a:schemeClr val="bg1"/>
                </a:solidFill>
                <a:latin typeface="Times New Roman" pitchFamily="18" charset="0"/>
                <a:cs typeface="Times New Roman" pitchFamily="18" charset="0"/>
              </a:rPr>
              <a:t> 7, 6; 11. 1-9; </a:t>
            </a:r>
            <a:r>
              <a:rPr lang="es-ES_tradnl" sz="3200" i="1" smtClean="0">
                <a:solidFill>
                  <a:schemeClr val="bg1"/>
                </a:solidFill>
                <a:latin typeface="Times New Roman" pitchFamily="18" charset="0"/>
                <a:cs typeface="Times New Roman" pitchFamily="18" charset="0"/>
              </a:rPr>
              <a:t>Dn</a:t>
            </a:r>
            <a:r>
              <a:rPr lang="es-ES_tradnl" sz="3200" smtClean="0">
                <a:solidFill>
                  <a:schemeClr val="bg1"/>
                </a:solidFill>
                <a:latin typeface="Times New Roman" pitchFamily="18" charset="0"/>
                <a:cs typeface="Times New Roman" pitchFamily="18" charset="0"/>
              </a:rPr>
              <a:t> 7, 14). </a:t>
            </a:r>
            <a:endParaRPr lang="es-ES" sz="3200" smtClean="0">
              <a:solidFill>
                <a:schemeClr val="bg1"/>
              </a:solidFill>
              <a:latin typeface="Times New Roman" pitchFamily="18" charset="0"/>
              <a:cs typeface="Times New Roman" pitchFamily="18" charset="0"/>
            </a:endParaRPr>
          </a:p>
        </p:txBody>
      </p:sp>
      <p:sp>
        <p:nvSpPr>
          <p:cNvPr id="522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22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7032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7774215-9280-4893-8A97-D71EC86C4CFA}" type="slidenum">
              <a:rPr lang="es-ES" smtClean="0"/>
              <a:pPr>
                <a:defRPr/>
              </a:pPr>
              <a:t>50</a:t>
            </a:fld>
            <a:endParaRPr lang="es-ES"/>
          </a:p>
        </p:txBody>
      </p:sp>
      <p:pic>
        <p:nvPicPr>
          <p:cNvPr id="5223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2640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4" descr="http://www.antinews.gr/blogimages/pathos.jpg"/>
          <p:cNvPicPr>
            <a:picLocks noChangeAspect="1" noChangeArrowheads="1"/>
          </p:cNvPicPr>
          <p:nvPr/>
        </p:nvPicPr>
        <p:blipFill>
          <a:blip r:embed="rId4">
            <a:extLst>
              <a:ext uri="{28A0092B-C50C-407E-A947-70E740481C1C}">
                <a14:useLocalDpi xmlns:a14="http://schemas.microsoft.com/office/drawing/2010/main" val="0"/>
              </a:ext>
            </a:extLst>
          </a:blip>
          <a:srcRect l="9006" r="6351"/>
          <a:stretch>
            <a:fillRect/>
          </a:stretch>
        </p:blipFill>
        <p:spPr bwMode="auto">
          <a:xfrm>
            <a:off x="1431925" y="1055688"/>
            <a:ext cx="457200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9 Marcador de contenido"/>
          <p:cNvSpPr>
            <a:spLocks noGrp="1"/>
          </p:cNvSpPr>
          <p:nvPr>
            <p:ph idx="1"/>
          </p:nvPr>
        </p:nvSpPr>
        <p:spPr>
          <a:xfrm>
            <a:off x="1576388" y="839788"/>
            <a:ext cx="5545137"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Cristo, sin embargo, no habló mucho de su realeza, pues entre los judíos de su tiempo estaba muy difundida una concepción material y terrena del Reino mesiánico.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Sí lo reconoció en un momento particularmente solemne, cuando contestando a una pregunta de Pilato, respondió: «Sí, tu lo dices. </a:t>
            </a:r>
            <a:r>
              <a:rPr lang="es-ES_tradnl" sz="3200" b="1" smtClean="0">
                <a:solidFill>
                  <a:srgbClr val="FFFF00"/>
                </a:solidFill>
                <a:latin typeface="Times New Roman" pitchFamily="18" charset="0"/>
                <a:cs typeface="Times New Roman" pitchFamily="18" charset="0"/>
              </a:rPr>
              <a:t>Yo soy Rey</a:t>
            </a:r>
            <a:r>
              <a:rPr lang="es-ES_tradnl" sz="3200" smtClean="0">
                <a:solidFill>
                  <a:schemeClr val="bg1"/>
                </a:solidFill>
                <a:latin typeface="Times New Roman" pitchFamily="18" charset="0"/>
                <a:cs typeface="Times New Roman" pitchFamily="18" charset="0"/>
              </a:rPr>
              <a:t>» (</a:t>
            </a:r>
            <a:r>
              <a:rPr lang="es-ES_tradnl" sz="3200" i="1" smtClean="0">
                <a:solidFill>
                  <a:schemeClr val="bg1"/>
                </a:solidFill>
                <a:latin typeface="Times New Roman" pitchFamily="18" charset="0"/>
                <a:cs typeface="Times New Roman" pitchFamily="18" charset="0"/>
              </a:rPr>
              <a:t>Jn</a:t>
            </a:r>
            <a:r>
              <a:rPr lang="es-ES_tradnl" sz="3200" smtClean="0">
                <a:solidFill>
                  <a:schemeClr val="bg1"/>
                </a:solidFill>
                <a:latin typeface="Times New Roman" pitchFamily="18" charset="0"/>
                <a:cs typeface="Times New Roman" pitchFamily="18" charset="0"/>
              </a:rPr>
              <a:t> 18, 37).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a:t>
            </a:r>
            <a:r>
              <a:rPr lang="es-ES_tradnl" sz="3200" b="1" smtClean="0">
                <a:solidFill>
                  <a:srgbClr val="FFFF00"/>
                </a:solidFill>
                <a:latin typeface="Times New Roman" pitchFamily="18" charset="0"/>
                <a:cs typeface="Times New Roman" pitchFamily="18" charset="0"/>
              </a:rPr>
              <a:t>realeza</a:t>
            </a:r>
            <a:r>
              <a:rPr lang="es-ES_tradnl" sz="3200" smtClean="0">
                <a:solidFill>
                  <a:schemeClr val="bg1"/>
                </a:solidFill>
                <a:latin typeface="Times New Roman" pitchFamily="18" charset="0"/>
                <a:cs typeface="Times New Roman" pitchFamily="18" charset="0"/>
              </a:rPr>
              <a:t> de Cristo no es metafórica, es real y comporta el poder de legislar y de juzgar. </a:t>
            </a:r>
            <a:endParaRPr lang="es-ES" sz="3200" smtClean="0">
              <a:solidFill>
                <a:schemeClr val="bg1"/>
              </a:solidFill>
              <a:latin typeface="Times New Roman" pitchFamily="18" charset="0"/>
              <a:cs typeface="Times New Roman" pitchFamily="18" charset="0"/>
            </a:endParaRPr>
          </a:p>
        </p:txBody>
      </p:sp>
      <p:sp>
        <p:nvSpPr>
          <p:cNvPr id="532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32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961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F3DFA89-AFEA-4D64-B553-4867C0BC5B77}" type="slidenum">
              <a:rPr lang="es-ES" smtClean="0"/>
              <a:pPr>
                <a:defRPr/>
              </a:pPr>
              <a:t>51</a:t>
            </a:fld>
            <a:endParaRPr lang="es-ES"/>
          </a:p>
        </p:txBody>
      </p:sp>
      <p:pic>
        <p:nvPicPr>
          <p:cNvPr id="532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868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3" descr="http://www.egolpion.com/img/jesus/estavromeno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475" y="1489075"/>
            <a:ext cx="489743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9 Marcador de contenido"/>
          <p:cNvSpPr>
            <a:spLocks noGrp="1"/>
          </p:cNvSpPr>
          <p:nvPr>
            <p:ph idx="1"/>
          </p:nvPr>
        </p:nvSpPr>
        <p:spPr>
          <a:xfrm>
            <a:off x="6688138" y="984250"/>
            <a:ext cx="5329237" cy="5329238"/>
          </a:xfrm>
        </p:spPr>
        <p:txBody>
          <a:bodyPr/>
          <a:lstStyle/>
          <a:p>
            <a:pPr>
              <a:lnSpc>
                <a:spcPct val="85000"/>
              </a:lnSpc>
            </a:pPr>
            <a:r>
              <a:rPr lang="es-ES_tradnl" sz="3200" smtClean="0">
                <a:solidFill>
                  <a:schemeClr val="bg1"/>
                </a:solidFill>
                <a:latin typeface="Times New Roman" pitchFamily="18" charset="0"/>
                <a:cs typeface="Times New Roman" pitchFamily="18" charset="0"/>
              </a:rPr>
              <a:t>Es una </a:t>
            </a:r>
            <a:r>
              <a:rPr lang="es-ES_tradnl" sz="3200" b="1" smtClean="0">
                <a:solidFill>
                  <a:srgbClr val="FFFF00"/>
                </a:solidFill>
                <a:latin typeface="Times New Roman" pitchFamily="18" charset="0"/>
                <a:cs typeface="Times New Roman" pitchFamily="18" charset="0"/>
              </a:rPr>
              <a:t>realeza</a:t>
            </a:r>
            <a:r>
              <a:rPr lang="es-ES_tradnl" sz="3200" smtClean="0">
                <a:solidFill>
                  <a:schemeClr val="bg1"/>
                </a:solidFill>
                <a:latin typeface="Times New Roman" pitchFamily="18" charset="0"/>
                <a:cs typeface="Times New Roman" pitchFamily="18" charset="0"/>
              </a:rPr>
              <a:t> que se fundamenta en el hecho de que es el Verbo encarnado y en que es nuestro Redentor.</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Su </a:t>
            </a:r>
            <a:r>
              <a:rPr lang="es-ES_tradnl" sz="3200" b="1" smtClean="0">
                <a:solidFill>
                  <a:srgbClr val="FFFF00"/>
                </a:solidFill>
                <a:latin typeface="Times New Roman" pitchFamily="18" charset="0"/>
                <a:cs typeface="Times New Roman" pitchFamily="18" charset="0"/>
              </a:rPr>
              <a:t>reino</a:t>
            </a:r>
            <a:r>
              <a:rPr lang="es-ES_tradnl" sz="3200" smtClean="0">
                <a:solidFill>
                  <a:schemeClr val="bg1"/>
                </a:solidFill>
                <a:latin typeface="Times New Roman" pitchFamily="18" charset="0"/>
                <a:cs typeface="Times New Roman" pitchFamily="18" charset="0"/>
              </a:rPr>
              <a:t> es espiritual y eterno.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un</a:t>
            </a:r>
            <a:r>
              <a:rPr lang="es-ES_tradnl" sz="3200" b="1" smtClean="0">
                <a:solidFill>
                  <a:srgbClr val="FFFF00"/>
                </a:solidFill>
                <a:latin typeface="Times New Roman" pitchFamily="18" charset="0"/>
                <a:cs typeface="Times New Roman" pitchFamily="18" charset="0"/>
              </a:rPr>
              <a:t> reino </a:t>
            </a:r>
            <a:r>
              <a:rPr lang="es-ES_tradnl" sz="3200" smtClean="0">
                <a:solidFill>
                  <a:schemeClr val="bg1"/>
                </a:solidFill>
                <a:latin typeface="Times New Roman" pitchFamily="18" charset="0"/>
                <a:cs typeface="Times New Roman" pitchFamily="18" charset="0"/>
              </a:rPr>
              <a:t>de santidad y de justicia, de amor, de verdad  y de paz.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Cristo ejerce su </a:t>
            </a:r>
            <a:r>
              <a:rPr lang="es-ES_tradnl" sz="3200" b="1" smtClean="0">
                <a:solidFill>
                  <a:srgbClr val="FFFF00"/>
                </a:solidFill>
                <a:latin typeface="Times New Roman" pitchFamily="18" charset="0"/>
                <a:cs typeface="Times New Roman" pitchFamily="18" charset="0"/>
              </a:rPr>
              <a:t>realeza </a:t>
            </a:r>
            <a:r>
              <a:rPr lang="es-ES_tradnl" sz="3200" smtClean="0">
                <a:solidFill>
                  <a:schemeClr val="bg1"/>
                </a:solidFill>
                <a:latin typeface="Times New Roman" pitchFamily="18" charset="0"/>
                <a:cs typeface="Times New Roman" pitchFamily="18" charset="0"/>
              </a:rPr>
              <a:t>atrayendo a sí a todos los hombres por su muerte y resurrección (cfr. </a:t>
            </a:r>
            <a:r>
              <a:rPr lang="es-ES_tradnl" sz="3200" i="1" smtClean="0">
                <a:solidFill>
                  <a:schemeClr val="bg1"/>
                </a:solidFill>
                <a:latin typeface="Times New Roman" pitchFamily="18" charset="0"/>
                <a:cs typeface="Times New Roman" pitchFamily="18" charset="0"/>
              </a:rPr>
              <a:t>Jn</a:t>
            </a:r>
            <a:r>
              <a:rPr lang="es-ES_tradnl" sz="3200" smtClean="0">
                <a:solidFill>
                  <a:schemeClr val="bg1"/>
                </a:solidFill>
                <a:latin typeface="Times New Roman" pitchFamily="18" charset="0"/>
                <a:cs typeface="Times New Roman" pitchFamily="18" charset="0"/>
              </a:rPr>
              <a:t> 12, 32). </a:t>
            </a:r>
            <a:endParaRPr lang="es-ES" sz="3200" smtClean="0">
              <a:solidFill>
                <a:schemeClr val="bg1"/>
              </a:solidFill>
              <a:latin typeface="Times New Roman" pitchFamily="18" charset="0"/>
              <a:cs typeface="Times New Roman" pitchFamily="18" charset="0"/>
            </a:endParaRPr>
          </a:p>
        </p:txBody>
      </p:sp>
      <p:sp>
        <p:nvSpPr>
          <p:cNvPr id="542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42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46609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0B4B3B3-76A0-4F5C-93B5-5C896C01705A}" type="slidenum">
              <a:rPr lang="es-ES" smtClean="0"/>
              <a:pPr>
                <a:defRPr/>
              </a:pPr>
              <a:t>52</a:t>
            </a:fld>
            <a:endParaRPr lang="es-ES"/>
          </a:p>
        </p:txBody>
      </p:sp>
      <p:pic>
        <p:nvPicPr>
          <p:cNvPr id="5428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2900" y="3221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4" descr="http://www.egolpion.com/img/stavros_7.jpg"/>
          <p:cNvPicPr>
            <a:picLocks noChangeAspect="1" noChangeArrowheads="1"/>
          </p:cNvPicPr>
          <p:nvPr/>
        </p:nvPicPr>
        <p:blipFill>
          <a:blip r:embed="rId4" cstate="print"/>
          <a:srcRect/>
          <a:stretch>
            <a:fillRect/>
          </a:stretch>
        </p:blipFill>
        <p:spPr bwMode="auto">
          <a:xfrm>
            <a:off x="1396781" y="984176"/>
            <a:ext cx="4943831" cy="74888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9 Marcador de contenido"/>
          <p:cNvSpPr>
            <a:spLocks noGrp="1"/>
          </p:cNvSpPr>
          <p:nvPr>
            <p:ph idx="1"/>
          </p:nvPr>
        </p:nvSpPr>
        <p:spPr>
          <a:xfrm>
            <a:off x="1576388" y="912813"/>
            <a:ext cx="4319587" cy="5329237"/>
          </a:xfrm>
        </p:spPr>
        <p:txBody>
          <a:bodyPr/>
          <a:lstStyle/>
          <a:p>
            <a:pPr>
              <a:lnSpc>
                <a:spcPct val="85000"/>
              </a:lnSpc>
            </a:pPr>
            <a:r>
              <a:rPr lang="es-ES_tradnl" sz="3200" smtClean="0">
                <a:solidFill>
                  <a:schemeClr val="bg1"/>
                </a:solidFill>
                <a:latin typeface="Times New Roman" pitchFamily="18" charset="0"/>
                <a:cs typeface="Times New Roman" pitchFamily="18" charset="0"/>
              </a:rPr>
              <a:t>Cristo, </a:t>
            </a:r>
            <a:r>
              <a:rPr lang="es-ES_tradnl" sz="3200" b="1" smtClean="0">
                <a:solidFill>
                  <a:srgbClr val="FFFF00"/>
                </a:solidFill>
                <a:latin typeface="Times New Roman" pitchFamily="18" charset="0"/>
                <a:cs typeface="Times New Roman" pitchFamily="18" charset="0"/>
              </a:rPr>
              <a:t>Rey y Señor </a:t>
            </a:r>
            <a:r>
              <a:rPr lang="es-ES_tradnl" sz="3200" smtClean="0">
                <a:solidFill>
                  <a:schemeClr val="bg1"/>
                </a:solidFill>
                <a:latin typeface="Times New Roman" pitchFamily="18" charset="0"/>
                <a:cs typeface="Times New Roman" pitchFamily="18" charset="0"/>
              </a:rPr>
              <a:t>del universo, se hizo el servidor de todos, no habiendo «venido a ser servido, sino a servir y dar su vida en rescate por muchos (</a:t>
            </a:r>
            <a:r>
              <a:rPr lang="es-ES_tradnl" sz="3200" i="1" smtClean="0">
                <a:solidFill>
                  <a:schemeClr val="bg1"/>
                </a:solidFill>
                <a:latin typeface="Times New Roman" pitchFamily="18" charset="0"/>
                <a:cs typeface="Times New Roman" pitchFamily="18" charset="0"/>
              </a:rPr>
              <a:t>Mt</a:t>
            </a:r>
            <a:r>
              <a:rPr lang="es-ES_tradnl" sz="3200" smtClean="0">
                <a:solidFill>
                  <a:schemeClr val="bg1"/>
                </a:solidFill>
                <a:latin typeface="Times New Roman" pitchFamily="18" charset="0"/>
                <a:cs typeface="Times New Roman" pitchFamily="18" charset="0"/>
              </a:rPr>
              <a:t> 20, 28).</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i="1" smtClean="0">
                <a:solidFill>
                  <a:schemeClr val="bg1"/>
                </a:solidFill>
                <a:latin typeface="Times New Roman" pitchFamily="18" charset="0"/>
                <a:cs typeface="Times New Roman" pitchFamily="18" charset="0"/>
              </a:rPr>
              <a:t>Enseña el </a:t>
            </a: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(783)</a:t>
            </a:r>
            <a:r>
              <a:rPr lang="es-ES_tradnl" sz="3200" smtClean="0">
                <a:solidFill>
                  <a:schemeClr val="bg1"/>
                </a:solidFill>
                <a:latin typeface="Times New Roman" pitchFamily="18" charset="0"/>
                <a:cs typeface="Times New Roman" pitchFamily="18" charset="0"/>
              </a:rPr>
              <a:t> que todos los fieles «participan de estas tres funciones de Cristo y tienen las responsabilidades de misión y de servicio que se derivan de ellas»</a:t>
            </a:r>
            <a:endParaRPr lang="es-ES" sz="3200" smtClean="0">
              <a:solidFill>
                <a:schemeClr val="bg1"/>
              </a:solidFill>
              <a:latin typeface="Times New Roman" pitchFamily="18" charset="0"/>
              <a:cs typeface="Times New Roman" pitchFamily="18" charset="0"/>
            </a:endParaRPr>
          </a:p>
        </p:txBody>
      </p:sp>
      <p:sp>
        <p:nvSpPr>
          <p:cNvPr id="553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C1BA3B45-0E30-4089-8905-E14A353E36F4}" type="slidenum">
              <a:rPr lang="es-ES" smtClean="0"/>
              <a:pPr>
                <a:defRPr/>
              </a:pPr>
              <a:t>53</a:t>
            </a:fld>
            <a:endParaRPr lang="es-ES"/>
          </a:p>
        </p:txBody>
      </p:sp>
      <p:pic>
        <p:nvPicPr>
          <p:cNvPr id="553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872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18" descr="http://upload.wikimedia.org/wikipedia/commons/thumb/d/d2/Meister_des_Reliquienkreuzes_von_Cosenza_002.jpg/210px-Meister_des_Reliquienkreuzes_von_Cosenza_002.jpg"/>
          <p:cNvPicPr>
            <a:picLocks noChangeAspect="1" noChangeArrowheads="1"/>
          </p:cNvPicPr>
          <p:nvPr/>
        </p:nvPicPr>
        <p:blipFill>
          <a:blip r:embed="rId4" cstate="print"/>
          <a:srcRect/>
          <a:stretch>
            <a:fillRect/>
          </a:stretch>
        </p:blipFill>
        <p:spPr bwMode="auto">
          <a:xfrm>
            <a:off x="5936721" y="1056184"/>
            <a:ext cx="5864679" cy="73448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6. Toda la vida de Cristo es redentora</a:t>
            </a:r>
            <a:endParaRPr lang="es-AR" sz="5000" dirty="0">
              <a:solidFill>
                <a:srgbClr val="FFFF00"/>
              </a:solidFill>
            </a:endParaRPr>
          </a:p>
        </p:txBody>
      </p:sp>
      <p:sp>
        <p:nvSpPr>
          <p:cNvPr id="56327" name="9 Marcador de contenido"/>
          <p:cNvSpPr>
            <a:spLocks noGrp="1"/>
          </p:cNvSpPr>
          <p:nvPr>
            <p:ph idx="1"/>
          </p:nvPr>
        </p:nvSpPr>
        <p:spPr>
          <a:xfrm>
            <a:off x="1574800" y="2281238"/>
            <a:ext cx="4610100" cy="6335712"/>
          </a:xfrm>
        </p:spPr>
        <p:txBody>
          <a:bodyPr/>
          <a:lstStyle/>
          <a:p>
            <a:pPr>
              <a:lnSpc>
                <a:spcPct val="85000"/>
              </a:lnSpc>
            </a:pPr>
            <a:r>
              <a:rPr lang="es-ES_tradnl" sz="3200" smtClean="0">
                <a:solidFill>
                  <a:schemeClr val="bg1"/>
                </a:solidFill>
              </a:rPr>
              <a:t>Por lo que se refiere a la vida de Cristo, </a:t>
            </a:r>
          </a:p>
          <a:p>
            <a:pPr>
              <a:lnSpc>
                <a:spcPct val="85000"/>
              </a:lnSpc>
              <a:buFont typeface="Arial" charset="0"/>
              <a:buNone/>
            </a:pPr>
            <a:r>
              <a:rPr lang="es-ES_tradnl" sz="3200" smtClean="0">
                <a:solidFill>
                  <a:schemeClr val="bg1"/>
                </a:solidFill>
              </a:rPr>
              <a:t>	el Símbolo de la fe no habla más que de los misterios de </a:t>
            </a:r>
          </a:p>
          <a:p>
            <a:pPr>
              <a:lnSpc>
                <a:spcPct val="85000"/>
              </a:lnSpc>
              <a:buFont typeface="Arial" charset="0"/>
              <a:buNone/>
            </a:pPr>
            <a:r>
              <a:rPr lang="es-ES_tradnl" sz="3200" smtClean="0">
                <a:solidFill>
                  <a:schemeClr val="bg1"/>
                </a:solidFill>
              </a:rPr>
              <a:t>	la Encarnación </a:t>
            </a:r>
          </a:p>
          <a:p>
            <a:pPr>
              <a:lnSpc>
                <a:spcPct val="85000"/>
              </a:lnSpc>
              <a:buFont typeface="Arial" charset="0"/>
              <a:buNone/>
            </a:pPr>
            <a:r>
              <a:rPr lang="es-ES_tradnl" sz="3200" smtClean="0">
                <a:solidFill>
                  <a:schemeClr val="bg1"/>
                </a:solidFill>
              </a:rPr>
              <a:t>	(concepción y </a:t>
            </a:r>
          </a:p>
          <a:p>
            <a:pPr>
              <a:lnSpc>
                <a:spcPct val="85000"/>
              </a:lnSpc>
              <a:buFont typeface="Arial" charset="0"/>
              <a:buNone/>
            </a:pPr>
            <a:r>
              <a:rPr lang="es-ES_tradnl" sz="3200" smtClean="0">
                <a:solidFill>
                  <a:schemeClr val="bg1"/>
                </a:solidFill>
              </a:rPr>
              <a:t>	nacimiento) y de </a:t>
            </a:r>
          </a:p>
          <a:p>
            <a:pPr>
              <a:lnSpc>
                <a:spcPct val="85000"/>
              </a:lnSpc>
              <a:buFont typeface="Arial" charset="0"/>
              <a:buNone/>
            </a:pPr>
            <a:r>
              <a:rPr lang="es-ES_tradnl" sz="3200" smtClean="0">
                <a:solidFill>
                  <a:schemeClr val="bg1"/>
                </a:solidFill>
              </a:rPr>
              <a:t>	la Pascua </a:t>
            </a:r>
          </a:p>
          <a:p>
            <a:pPr>
              <a:lnSpc>
                <a:spcPct val="85000"/>
              </a:lnSpc>
              <a:buFont typeface="Arial" charset="0"/>
              <a:buNone/>
            </a:pPr>
            <a:r>
              <a:rPr lang="es-ES_tradnl" sz="3200" smtClean="0">
                <a:solidFill>
                  <a:schemeClr val="bg1"/>
                </a:solidFill>
              </a:rPr>
              <a:t>	(pasión, crucifixión, muerte, sepultura, descenso a los infiernos, resurrección, ascensión). </a:t>
            </a:r>
            <a:endParaRPr lang="es-ES" sz="3200" smtClean="0">
              <a:solidFill>
                <a:schemeClr val="bg1"/>
              </a:solidFill>
              <a:latin typeface="Times New Roman" pitchFamily="18" charset="0"/>
              <a:cs typeface="Times New Roman" pitchFamily="18" charset="0"/>
            </a:endParaRPr>
          </a:p>
        </p:txBody>
      </p:sp>
      <p:sp>
        <p:nvSpPr>
          <p:cNvPr id="5632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63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7213A1B-1FDF-46F5-AF86-7F3D4BE0C0F8}" type="slidenum">
              <a:rPr lang="es-ES" smtClean="0"/>
              <a:pPr>
                <a:defRPr/>
              </a:pPr>
              <a:t>54</a:t>
            </a:fld>
            <a:endParaRPr lang="es-ES"/>
          </a:p>
        </p:txBody>
      </p:sp>
      <p:pic>
        <p:nvPicPr>
          <p:cNvPr id="56331" name="Picture 14" descr="http://t0.gstatic.com/images?q=tbn:ANd9GcQMMzHIHShp65xuIWXc39Ne1Cnd9DI7GRFOJM6AoyBu-8X37ir2Jg"/>
          <p:cNvPicPr>
            <a:picLocks noChangeAspect="1" noChangeArrowheads="1"/>
          </p:cNvPicPr>
          <p:nvPr/>
        </p:nvPicPr>
        <p:blipFill>
          <a:blip r:embed="rId4">
            <a:extLst>
              <a:ext uri="{28A0092B-C50C-407E-A947-70E740481C1C}">
                <a14:useLocalDpi xmlns:a14="http://schemas.microsoft.com/office/drawing/2010/main" val="0"/>
              </a:ext>
            </a:extLst>
          </a:blip>
          <a:srcRect l="6445" r="5888"/>
          <a:stretch>
            <a:fillRect/>
          </a:stretch>
        </p:blipFill>
        <p:spPr bwMode="auto">
          <a:xfrm>
            <a:off x="8848725" y="4897438"/>
            <a:ext cx="27368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http://profile.ak.fbcdn.net/hprofile-ak-snc4/50416_47766253596_5337456_n.jpg"/>
          <p:cNvPicPr>
            <a:picLocks noChangeAspect="1" noChangeArrowheads="1"/>
          </p:cNvPicPr>
          <p:nvPr/>
        </p:nvPicPr>
        <p:blipFill>
          <a:blip r:embed="rId5">
            <a:extLst>
              <a:ext uri="{28A0092B-C50C-407E-A947-70E740481C1C}">
                <a14:useLocalDpi xmlns:a14="http://schemas.microsoft.com/office/drawing/2010/main" val="0"/>
              </a:ext>
            </a:extLst>
          </a:blip>
          <a:srcRect l="4198" r="4836" b="45888"/>
          <a:stretch>
            <a:fillRect/>
          </a:stretch>
        </p:blipFill>
        <p:spPr bwMode="auto">
          <a:xfrm>
            <a:off x="6097588" y="2352675"/>
            <a:ext cx="54879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3" descr="http://t0.gstatic.com/images?q=tbn:ANd9GcSB4YxYp3DTwykH8aipyPfMCSaYb2hBaJLU3cWU6IZ1n6bkKMsn7w"/>
          <p:cNvPicPr>
            <a:picLocks noChangeAspect="1" noChangeArrowheads="1"/>
          </p:cNvPicPr>
          <p:nvPr/>
        </p:nvPicPr>
        <p:blipFill>
          <a:blip r:embed="rId6">
            <a:extLst>
              <a:ext uri="{28A0092B-C50C-407E-A947-70E740481C1C}">
                <a14:useLocalDpi xmlns:a14="http://schemas.microsoft.com/office/drawing/2010/main" val="0"/>
              </a:ext>
            </a:extLst>
          </a:blip>
          <a:srcRect l="14178" t="22250" r="21848" b="9573"/>
          <a:stretch>
            <a:fillRect/>
          </a:stretch>
        </p:blipFill>
        <p:spPr bwMode="auto">
          <a:xfrm>
            <a:off x="6164263" y="5016500"/>
            <a:ext cx="2468562"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9 Marcador de contenido"/>
          <p:cNvSpPr>
            <a:spLocks noGrp="1"/>
          </p:cNvSpPr>
          <p:nvPr>
            <p:ph idx="1"/>
          </p:nvPr>
        </p:nvSpPr>
        <p:spPr>
          <a:xfrm>
            <a:off x="7264400" y="839788"/>
            <a:ext cx="4752975" cy="6335712"/>
          </a:xfrm>
        </p:spPr>
        <p:txBody>
          <a:bodyPr/>
          <a:lstStyle/>
          <a:p>
            <a:pPr>
              <a:lnSpc>
                <a:spcPct val="85000"/>
              </a:lnSpc>
            </a:pPr>
            <a:r>
              <a:rPr lang="es-ES_tradnl" sz="3200" smtClean="0">
                <a:solidFill>
                  <a:schemeClr val="bg1"/>
                </a:solidFill>
              </a:rPr>
              <a:t>No dice nada explícitamente de los misterios de </a:t>
            </a:r>
          </a:p>
          <a:p>
            <a:pPr>
              <a:lnSpc>
                <a:spcPct val="85000"/>
              </a:lnSpc>
              <a:buFont typeface="Arial" charset="0"/>
              <a:buNone/>
            </a:pPr>
            <a:r>
              <a:rPr lang="es-ES_tradnl" sz="3200" smtClean="0">
                <a:solidFill>
                  <a:schemeClr val="bg1"/>
                </a:solidFill>
              </a:rPr>
              <a:t>	la vida oculta y </a:t>
            </a:r>
          </a:p>
          <a:p>
            <a:pPr>
              <a:lnSpc>
                <a:spcPct val="85000"/>
              </a:lnSpc>
              <a:buFont typeface="Arial" charset="0"/>
              <a:buNone/>
            </a:pPr>
            <a:r>
              <a:rPr lang="es-ES_tradnl" sz="3200" smtClean="0">
                <a:solidFill>
                  <a:schemeClr val="bg1"/>
                </a:solidFill>
              </a:rPr>
              <a:t>	pública de Jesús, </a:t>
            </a:r>
          </a:p>
          <a:p>
            <a:pPr>
              <a:lnSpc>
                <a:spcPct val="85000"/>
              </a:lnSpc>
              <a:buFont typeface="Arial" charset="0"/>
              <a:buNone/>
            </a:pPr>
            <a:r>
              <a:rPr lang="es-ES_tradnl" sz="3200" smtClean="0">
                <a:solidFill>
                  <a:schemeClr val="bg1"/>
                </a:solidFill>
              </a:rPr>
              <a:t>	pero los artículos de la fe referentes a la Encarnación y a la Pascua de Jesús iluminan </a:t>
            </a:r>
            <a:r>
              <a:rPr lang="es-ES_tradnl" sz="3200" i="1" smtClean="0">
                <a:solidFill>
                  <a:schemeClr val="bg1"/>
                </a:solidFill>
              </a:rPr>
              <a:t>toda</a:t>
            </a:r>
            <a:r>
              <a:rPr lang="es-ES_tradnl" sz="3200" smtClean="0">
                <a:solidFill>
                  <a:schemeClr val="bg1"/>
                </a:solidFill>
              </a:rPr>
              <a:t> la vida terrena de Cristo.</a:t>
            </a:r>
          </a:p>
          <a:p>
            <a:pPr>
              <a:lnSpc>
                <a:spcPct val="85000"/>
              </a:lnSpc>
            </a:pPr>
            <a:endParaRPr lang="es-AR" sz="3200" smtClean="0">
              <a:solidFill>
                <a:schemeClr val="bg1"/>
              </a:solidFill>
            </a:endParaRPr>
          </a:p>
          <a:p>
            <a:pPr>
              <a:lnSpc>
                <a:spcPct val="85000"/>
              </a:lnSpc>
            </a:pPr>
            <a:r>
              <a:rPr lang="es-ES_tradnl" sz="3200" b="1" smtClean="0">
                <a:solidFill>
                  <a:srgbClr val="FFFF00"/>
                </a:solidFill>
              </a:rPr>
              <a:t>Toda la vida de Cristo es redentora </a:t>
            </a:r>
            <a:r>
              <a:rPr lang="es-ES_tradnl" sz="3200" smtClean="0">
                <a:solidFill>
                  <a:schemeClr val="bg1"/>
                </a:solidFill>
              </a:rPr>
              <a:t>y cualquier acto humano suyo posee un valor trascendente de salvación. </a:t>
            </a:r>
            <a:endParaRPr lang="es-ES" sz="3200" smtClean="0">
              <a:solidFill>
                <a:schemeClr val="bg1"/>
              </a:solidFill>
              <a:latin typeface="Times New Roman" pitchFamily="18" charset="0"/>
              <a:cs typeface="Times New Roman" pitchFamily="18" charset="0"/>
            </a:endParaRPr>
          </a:p>
        </p:txBody>
      </p:sp>
      <p:sp>
        <p:nvSpPr>
          <p:cNvPr id="573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73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6240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9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1C7522E-36E3-4C0C-A5F9-960EADC8C0FF}" type="slidenum">
              <a:rPr lang="es-ES" smtClean="0"/>
              <a:pPr>
                <a:defRPr/>
              </a:pPr>
              <a:t>55</a:t>
            </a:fld>
            <a:endParaRPr lang="es-ES"/>
          </a:p>
        </p:txBody>
      </p:sp>
      <p:pic>
        <p:nvPicPr>
          <p:cNvPr id="57355" name="Picture 16" descr="http://2.bp.blogspot.com/_2BS0Id-AVow/SgsXR6URZ_I/AAAAAAAAASA/wfMqllZsxSE/s320/byzantine.jpg+3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984250"/>
            <a:ext cx="5508625"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9 Marcador de contenido"/>
          <p:cNvSpPr>
            <a:spLocks noGrp="1"/>
          </p:cNvSpPr>
          <p:nvPr>
            <p:ph idx="1"/>
          </p:nvPr>
        </p:nvSpPr>
        <p:spPr>
          <a:xfrm>
            <a:off x="1431925" y="912813"/>
            <a:ext cx="5184775" cy="6335712"/>
          </a:xfrm>
        </p:spPr>
        <p:txBody>
          <a:bodyPr/>
          <a:lstStyle/>
          <a:p>
            <a:pPr>
              <a:lnSpc>
                <a:spcPct val="85000"/>
              </a:lnSpc>
            </a:pPr>
            <a:r>
              <a:rPr lang="es-ES_tradnl" sz="3200" smtClean="0">
                <a:solidFill>
                  <a:schemeClr val="bg1"/>
                </a:solidFill>
              </a:rPr>
              <a:t>Incluso en los actos más sencillos y aparentemente menos importantes de Jesús hay un eficaz ejercicio de su mediación entre Dios y los hombres, pues son siempre acciones del Verbo encarnado.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Esta doctrina la entendió con especial profundidad San Josemaría, que ha enseñado a transformar todos los caminos de la tierra en caminos divinos de santificación: </a:t>
            </a:r>
          </a:p>
          <a:p>
            <a:pPr>
              <a:lnSpc>
                <a:spcPct val="85000"/>
              </a:lnSpc>
            </a:pPr>
            <a:r>
              <a:rPr lang="es-ES_tradnl" sz="3200" smtClean="0">
                <a:solidFill>
                  <a:schemeClr val="bg1"/>
                </a:solidFill>
              </a:rPr>
              <a:t>En</a:t>
            </a:r>
            <a:r>
              <a:rPr lang="es-ES_tradnl" sz="3200" i="1" smtClean="0">
                <a:solidFill>
                  <a:schemeClr val="bg1"/>
                </a:solidFill>
              </a:rPr>
              <a:t> Es Cristo que pasa</a:t>
            </a:r>
            <a:r>
              <a:rPr lang="es-ES_tradnl" sz="3200" smtClean="0">
                <a:solidFill>
                  <a:schemeClr val="bg1"/>
                </a:solidFill>
              </a:rPr>
              <a:t>, 36, escribe:</a:t>
            </a:r>
            <a:endParaRPr lang="es-ES" sz="3200" smtClean="0">
              <a:solidFill>
                <a:schemeClr val="bg1"/>
              </a:solidFill>
              <a:latin typeface="Times New Roman" pitchFamily="18" charset="0"/>
              <a:cs typeface="Times New Roman" pitchFamily="18" charset="0"/>
            </a:endParaRPr>
          </a:p>
        </p:txBody>
      </p:sp>
      <p:sp>
        <p:nvSpPr>
          <p:cNvPr id="583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83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7824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1537060-AFD8-444E-8267-ABBC83A27D08}" type="slidenum">
              <a:rPr lang="es-ES" smtClean="0"/>
              <a:pPr>
                <a:defRPr/>
              </a:pPr>
              <a:t>56</a:t>
            </a:fld>
            <a:endParaRPr lang="es-ES"/>
          </a:p>
        </p:txBody>
      </p:sp>
      <p:pic>
        <p:nvPicPr>
          <p:cNvPr id="5837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3" descr="http://t2.gstatic.com/images?q=tbn:ANd9GcQ79SASMrZEXrWoxbfv696rZOheYEDEkbr2mSdIpuZYfSPSFkP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984250"/>
            <a:ext cx="5237163"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9 Marcador de contenido"/>
          <p:cNvSpPr>
            <a:spLocks noGrp="1"/>
          </p:cNvSpPr>
          <p:nvPr>
            <p:ph idx="1"/>
          </p:nvPr>
        </p:nvSpPr>
        <p:spPr>
          <a:xfrm>
            <a:off x="6616700" y="1057275"/>
            <a:ext cx="5184775" cy="6335713"/>
          </a:xfrm>
        </p:spPr>
        <p:txBody>
          <a:bodyPr/>
          <a:lstStyle/>
          <a:p>
            <a:pPr>
              <a:lnSpc>
                <a:spcPct val="85000"/>
              </a:lnSpc>
            </a:pPr>
            <a:r>
              <a:rPr lang="es-ES_tradnl" sz="3200" smtClean="0">
                <a:solidFill>
                  <a:schemeClr val="bg1"/>
                </a:solidFill>
              </a:rPr>
              <a:t>«llega la plenitud de los tiempos y, para cumplir esa misión (…) nace un Infante en Belén. Es el Redentor del mundo; pero, antes de hablar, ama con obras. No trae ninguna fórmula mágica, porque sabe que la salvación que ofrece debe pasar por el corazón del hombre. Sus primeras acciones son risas, lloros de niño, sueño inerme de un Dios encarnado: para enamorarnos, para que lo sepamos acoger en nuestros brazos». </a:t>
            </a:r>
            <a:endParaRPr lang="es-ES" sz="3200" smtClean="0">
              <a:solidFill>
                <a:schemeClr val="bg1"/>
              </a:solidFill>
              <a:latin typeface="Times New Roman" pitchFamily="18" charset="0"/>
              <a:cs typeface="Times New Roman" pitchFamily="18" charset="0"/>
            </a:endParaRPr>
          </a:p>
        </p:txBody>
      </p:sp>
      <p:sp>
        <p:nvSpPr>
          <p:cNvPr id="593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94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7F4AFCC-5879-476C-B174-F1DFD67478B9}" type="slidenum">
              <a:rPr lang="es-ES" smtClean="0"/>
              <a:pPr>
                <a:defRPr/>
              </a:pPr>
              <a:t>57</a:t>
            </a:fld>
            <a:endParaRPr lang="es-ES"/>
          </a:p>
        </p:txBody>
      </p:sp>
      <p:pic>
        <p:nvPicPr>
          <p:cNvPr id="59403" name="Picture 11" descr="http://3.bp.blogspot.com/_2BS0Id-AVow/S2frsHwF9jI/AAAAAAAAAUw/bZWqbVTBH88/s320/ikona+056.jpg">
            <a:hlinkClick r:id="rId4"/>
          </p:cNvPr>
          <p:cNvPicPr>
            <a:picLocks noChangeAspect="1" noChangeArrowheads="1"/>
          </p:cNvPicPr>
          <p:nvPr/>
        </p:nvPicPr>
        <p:blipFill>
          <a:blip r:embed="rId5" cstate="print"/>
          <a:srcRect/>
          <a:stretch>
            <a:fillRect/>
          </a:stretch>
        </p:blipFill>
        <p:spPr bwMode="auto">
          <a:xfrm>
            <a:off x="1360240" y="1056184"/>
            <a:ext cx="4824536" cy="3618402"/>
          </a:xfrm>
          <a:prstGeom prst="rect">
            <a:avLst/>
          </a:prstGeom>
          <a:ln>
            <a:noFill/>
          </a:ln>
          <a:effectLst>
            <a:softEdge rad="112500"/>
          </a:effectLst>
        </p:spPr>
      </p:pic>
      <p:pic>
        <p:nvPicPr>
          <p:cNvPr id="11" name="Picture 14" descr="http://t3.gstatic.com/images?q=tbn:ANd9GcQ62l2gpXPOYiVvSVjJaazx7AwZnxZTVVkvTUThkZoXRIXXvTgg"/>
          <p:cNvPicPr>
            <a:picLocks noChangeAspect="1" noChangeArrowheads="1"/>
          </p:cNvPicPr>
          <p:nvPr/>
        </p:nvPicPr>
        <p:blipFill>
          <a:blip r:embed="rId6" cstate="print"/>
          <a:srcRect/>
          <a:stretch>
            <a:fillRect/>
          </a:stretch>
        </p:blipFill>
        <p:spPr bwMode="auto">
          <a:xfrm>
            <a:off x="1504256" y="4800600"/>
            <a:ext cx="4608512" cy="38907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9 Marcador de contenido"/>
          <p:cNvSpPr>
            <a:spLocks noGrp="1"/>
          </p:cNvSpPr>
          <p:nvPr>
            <p:ph idx="1"/>
          </p:nvPr>
        </p:nvSpPr>
        <p:spPr>
          <a:xfrm>
            <a:off x="1504950" y="985838"/>
            <a:ext cx="5111750" cy="6335712"/>
          </a:xfrm>
        </p:spPr>
        <p:txBody>
          <a:bodyPr/>
          <a:lstStyle/>
          <a:p>
            <a:pPr>
              <a:lnSpc>
                <a:spcPct val="85000"/>
              </a:lnSpc>
            </a:pPr>
            <a:r>
              <a:rPr lang="es-ES_tradnl" sz="3200" smtClean="0">
                <a:solidFill>
                  <a:schemeClr val="bg1"/>
                </a:solidFill>
              </a:rPr>
              <a:t>Los años de la vida oculta de Cristo no son una simple preparación para su ministerio público, sino auténticos actos redentores, orientados hacia la consumación del Misterio Pascual.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Tiene gran relevancia teológica el hecho de que Jesús compartió durante la mayor parte de su vida la condición de la inmensa mayoría de los hombres: la vida cotidiana de familia y de trabajo en Nazaret. </a:t>
            </a:r>
            <a:endParaRPr lang="es-ES" sz="3200" smtClean="0">
              <a:solidFill>
                <a:schemeClr val="bg1"/>
              </a:solidFill>
              <a:latin typeface="Times New Roman" pitchFamily="18" charset="0"/>
              <a:cs typeface="Times New Roman" pitchFamily="18" charset="0"/>
            </a:endParaRPr>
          </a:p>
        </p:txBody>
      </p:sp>
      <p:sp>
        <p:nvSpPr>
          <p:cNvPr id="604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04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872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E6146DC-1395-4801-BB16-44C7E5E2C744}" type="slidenum">
              <a:rPr lang="es-ES" smtClean="0"/>
              <a:pPr>
                <a:defRPr/>
              </a:pPr>
              <a:t>58</a:t>
            </a:fld>
            <a:endParaRPr lang="es-ES"/>
          </a:p>
        </p:txBody>
      </p:sp>
      <p:pic>
        <p:nvPicPr>
          <p:cNvPr id="60427" name="Picture 12" descr="http://1.bp.blogspot.com/_2BS0Id-AVow/S5q6aPD8J-I/AAAAAAAAAVQ/0Se4XV0L5OY/s400/ikona+422681584a1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1055688"/>
            <a:ext cx="5386388"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9 Marcador de contenido"/>
          <p:cNvSpPr>
            <a:spLocks noGrp="1"/>
          </p:cNvSpPr>
          <p:nvPr>
            <p:ph idx="1"/>
          </p:nvPr>
        </p:nvSpPr>
        <p:spPr>
          <a:xfrm>
            <a:off x="6472238" y="985838"/>
            <a:ext cx="5616575" cy="6335712"/>
          </a:xfrm>
        </p:spPr>
        <p:txBody>
          <a:bodyPr/>
          <a:lstStyle/>
          <a:p>
            <a:pPr>
              <a:lnSpc>
                <a:spcPct val="85000"/>
              </a:lnSpc>
            </a:pPr>
            <a:r>
              <a:rPr lang="es-ES_tradnl" sz="3200" smtClean="0">
                <a:solidFill>
                  <a:schemeClr val="bg1"/>
                </a:solidFill>
              </a:rPr>
              <a:t>Nazaret es así una lección de vida familiar, una lección de trabajo. Cristo también realiza nuestra redención durante los muchos años de trabajo de su vida oculta dando así todo su sentido divino en la historia de la salvación a la labor cotidiana del cristiano, y de millones de hombres de buena voluntad: </a:t>
            </a:r>
          </a:p>
          <a:p>
            <a:pPr>
              <a:lnSpc>
                <a:spcPct val="85000"/>
              </a:lnSpc>
            </a:pPr>
            <a:r>
              <a:rPr lang="es-ES_tradnl" sz="3200" smtClean="0">
                <a:solidFill>
                  <a:schemeClr val="bg1"/>
                </a:solidFill>
              </a:rPr>
              <a:t>Jesús, creciendo y viviendo como uno de nosotros, nos revela que la existencia humana, el quehacer corriente y ordinario, tiene un sentido divino.</a:t>
            </a:r>
            <a:endParaRPr lang="es-AR" sz="3200" smtClean="0">
              <a:solidFill>
                <a:schemeClr val="bg1"/>
              </a:solidFill>
            </a:endParaRPr>
          </a:p>
        </p:txBody>
      </p:sp>
      <p:sp>
        <p:nvSpPr>
          <p:cNvPr id="614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4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5563" y="6024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D9D46B4-6951-4F92-9E1B-D7BA1A104F02}" type="slidenum">
              <a:rPr lang="es-ES" smtClean="0"/>
              <a:pPr>
                <a:defRPr/>
              </a:pPr>
              <a:t>59</a:t>
            </a:fld>
            <a:endParaRPr lang="es-ES" dirty="0"/>
          </a:p>
        </p:txBody>
      </p:sp>
      <p:pic>
        <p:nvPicPr>
          <p:cNvPr id="61451" name="Picture 12" descr="http://1.bp.blogspot.com/_2BS0Id-AVow/S8oR29ahAoI/AAAAAAAAAVo/9I7fCHMfN6U/s400/ikona+422681598.jpg"/>
          <p:cNvPicPr>
            <a:picLocks noChangeAspect="1" noChangeArrowheads="1"/>
          </p:cNvPicPr>
          <p:nvPr/>
        </p:nvPicPr>
        <p:blipFill>
          <a:blip r:embed="rId4">
            <a:extLst>
              <a:ext uri="{28A0092B-C50C-407E-A947-70E740481C1C}">
                <a14:useLocalDpi xmlns:a14="http://schemas.microsoft.com/office/drawing/2010/main" val="0"/>
              </a:ext>
            </a:extLst>
          </a:blip>
          <a:srcRect l="5992" r="4120"/>
          <a:stretch>
            <a:fillRect/>
          </a:stretch>
        </p:blipFill>
        <p:spPr bwMode="auto">
          <a:xfrm>
            <a:off x="1431925" y="1055688"/>
            <a:ext cx="480695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479425"/>
            <a:ext cx="10729912" cy="1600200"/>
          </a:xfrm>
        </p:spPr>
        <p:txBody>
          <a:bodyPr/>
          <a:lstStyle/>
          <a:p>
            <a:pPr algn="l">
              <a:defRPr/>
            </a:pPr>
            <a:r>
              <a:rPr lang="es-ES" sz="5000" b="1" i="1" cap="small" dirty="0" smtClean="0">
                <a:solidFill>
                  <a:srgbClr val="FFFF00"/>
                </a:solidFill>
              </a:rPr>
              <a:t>2. La Virgen María, Madre de Dios </a:t>
            </a:r>
            <a:endParaRPr lang="es-AR" sz="5000" dirty="0">
              <a:solidFill>
                <a:srgbClr val="FFFF00"/>
              </a:solidFill>
            </a:endParaRPr>
          </a:p>
        </p:txBody>
      </p:sp>
      <p:sp>
        <p:nvSpPr>
          <p:cNvPr id="7175" name="9 Marcador de contenido"/>
          <p:cNvSpPr>
            <a:spLocks noGrp="1"/>
          </p:cNvSpPr>
          <p:nvPr>
            <p:ph idx="1"/>
          </p:nvPr>
        </p:nvSpPr>
        <p:spPr>
          <a:xfrm>
            <a:off x="1574800" y="2065338"/>
            <a:ext cx="525780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Virgen María fue predestinada para ser Madre de Dios desde toda la eternidad.</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elección divina respetó la </a:t>
            </a:r>
            <a:r>
              <a:rPr lang="es-ES_tradnl" sz="3200" b="1" smtClean="0">
                <a:solidFill>
                  <a:srgbClr val="FFFF00"/>
                </a:solidFill>
                <a:latin typeface="Times New Roman" pitchFamily="18" charset="0"/>
                <a:cs typeface="Times New Roman" pitchFamily="18" charset="0"/>
              </a:rPr>
              <a:t>libertad </a:t>
            </a:r>
            <a:r>
              <a:rPr lang="es-ES_tradnl" sz="3200" smtClean="0">
                <a:solidFill>
                  <a:schemeClr val="bg1"/>
                </a:solidFill>
                <a:latin typeface="Times New Roman" pitchFamily="18" charset="0"/>
                <a:cs typeface="Times New Roman" pitchFamily="18" charset="0"/>
              </a:rPr>
              <a:t>de Santa María,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Padres de la Iglesia han visto en María la Nueva Eva (así como una mujer contribuyó a la muerte, así también otra mujer contribuyera a la vida).</a:t>
            </a:r>
          </a:p>
        </p:txBody>
      </p:sp>
      <p:sp>
        <p:nvSpPr>
          <p:cNvPr id="717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1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1367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7D578A4-1C6A-4165-926E-C15135355E52}" type="slidenum">
              <a:rPr lang="es-ES" smtClean="0"/>
              <a:pPr>
                <a:defRPr/>
              </a:pPr>
              <a:t>6</a:t>
            </a:fld>
            <a:endParaRPr lang="es-ES"/>
          </a:p>
        </p:txBody>
      </p:sp>
      <p:pic>
        <p:nvPicPr>
          <p:cNvPr id="71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2957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http://www.patrimoine-histoire.fr/images/Patrimoine/Suresnes/eCIMarie/SurCIM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1704975"/>
            <a:ext cx="487838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8 Título"/>
          <p:cNvSpPr>
            <a:spLocks noGrp="1"/>
          </p:cNvSpPr>
          <p:nvPr>
            <p:ph type="title"/>
          </p:nvPr>
        </p:nvSpPr>
        <p:spPr>
          <a:xfrm>
            <a:off x="1287463" y="839788"/>
            <a:ext cx="10729912" cy="1600200"/>
          </a:xfrm>
        </p:spPr>
        <p:txBody>
          <a:bodyPr/>
          <a:lstStyle/>
          <a:p>
            <a:pPr algn="l"/>
            <a:r>
              <a:rPr lang="es-ES" sz="5000" b="1" i="1" smtClean="0">
                <a:solidFill>
                  <a:srgbClr val="FFFF00"/>
                </a:solidFill>
              </a:rPr>
              <a:t>Bibliografía básica</a:t>
            </a:r>
            <a:endParaRPr lang="es-AR" sz="5000" smtClean="0">
              <a:solidFill>
                <a:srgbClr val="FFFF00"/>
              </a:solidFill>
            </a:endParaRPr>
          </a:p>
        </p:txBody>
      </p:sp>
      <p:sp>
        <p:nvSpPr>
          <p:cNvPr id="10" name="9 Marcador de contenido"/>
          <p:cNvSpPr>
            <a:spLocks noGrp="1"/>
          </p:cNvSpPr>
          <p:nvPr>
            <p:ph idx="1"/>
          </p:nvPr>
        </p:nvSpPr>
        <p:spPr>
          <a:xfrm>
            <a:off x="1287463" y="2136775"/>
            <a:ext cx="10658475" cy="6337300"/>
          </a:xfrm>
        </p:spPr>
        <p:txBody>
          <a:bodyPr/>
          <a:lstStyle/>
          <a:p>
            <a:pPr>
              <a:lnSpc>
                <a:spcPct val="85000"/>
              </a:lnSpc>
              <a:defRPr/>
            </a:pPr>
            <a:r>
              <a:rPr lang="es-ES_tradnl" sz="3200" i="1" dirty="0" smtClean="0">
                <a:solidFill>
                  <a:schemeClr val="bg1"/>
                </a:solidFill>
              </a:rPr>
              <a:t>Catecismo de la Iglesia Católica</a:t>
            </a:r>
            <a:r>
              <a:rPr lang="es-ES_tradnl" sz="3200" dirty="0" smtClean="0">
                <a:solidFill>
                  <a:schemeClr val="bg1"/>
                </a:solidFill>
              </a:rPr>
              <a:t>, 484-570, 720-726 y 963-975.</a:t>
            </a:r>
            <a:endParaRPr lang="es-AR" sz="3200" dirty="0" smtClean="0">
              <a:solidFill>
                <a:schemeClr val="bg1"/>
              </a:solidFill>
            </a:endParaRPr>
          </a:p>
          <a:p>
            <a:pPr>
              <a:lnSpc>
                <a:spcPct val="85000"/>
              </a:lnSpc>
              <a:defRPr/>
            </a:pPr>
            <a:r>
              <a:rPr lang="es-ES_tradnl" sz="3200" cap="small" dirty="0" smtClean="0">
                <a:solidFill>
                  <a:schemeClr val="bg1"/>
                </a:solidFill>
              </a:rPr>
              <a:t>Benedicto XVI-Joseph Ratzinger</a:t>
            </a:r>
            <a:r>
              <a:rPr lang="es-ES_tradnl" sz="3200" dirty="0" smtClean="0">
                <a:solidFill>
                  <a:schemeClr val="bg1"/>
                </a:solidFill>
              </a:rPr>
              <a:t>, </a:t>
            </a:r>
            <a:r>
              <a:rPr lang="es-ES_tradnl" sz="3200" i="1" dirty="0" smtClean="0">
                <a:solidFill>
                  <a:schemeClr val="bg1"/>
                </a:solidFill>
              </a:rPr>
              <a:t>Jesús de </a:t>
            </a:r>
            <a:r>
              <a:rPr lang="es-ES_tradnl" sz="3200" i="1" dirty="0" err="1" smtClean="0">
                <a:solidFill>
                  <a:schemeClr val="bg1"/>
                </a:solidFill>
              </a:rPr>
              <a:t>Nazatet</a:t>
            </a:r>
            <a:r>
              <a:rPr lang="es-ES_tradnl" sz="3200" dirty="0" smtClean="0">
                <a:solidFill>
                  <a:schemeClr val="bg1"/>
                </a:solidFill>
              </a:rPr>
              <a:t>, La Esfera de los Libros, Madrid 2007, 23-30; 371-410 (Introducción y cap. 10).</a:t>
            </a:r>
            <a:endParaRPr lang="es-ES" sz="3200" dirty="0" smtClean="0">
              <a:solidFill>
                <a:srgbClr val="FFFF00"/>
              </a:solidFill>
              <a:latin typeface="Times New Roman" pitchFamily="18" charset="0"/>
              <a:cs typeface="Times New Roman" pitchFamily="18" charset="0"/>
            </a:endParaRPr>
          </a:p>
          <a:p>
            <a:pPr marL="480060" indent="-480060" algn="ctr">
              <a:lnSpc>
                <a:spcPct val="85000"/>
              </a:lnSpc>
              <a:buFont typeface="Arial" charset="0"/>
              <a:buNone/>
              <a:defRPr/>
            </a:pPr>
            <a:r>
              <a:rPr lang="es-ES" sz="3200" dirty="0" smtClean="0">
                <a:solidFill>
                  <a:srgbClr val="FFFF00"/>
                </a:solidFill>
                <a:latin typeface="Times New Roman" pitchFamily="18" charset="0"/>
                <a:cs typeface="Times New Roman" pitchFamily="18" charset="0"/>
              </a:rPr>
              <a:t>---------------------------x---------------------------</a:t>
            </a:r>
          </a:p>
          <a:p>
            <a:pPr>
              <a:lnSpc>
                <a:spcPct val="85000"/>
              </a:lnSpc>
              <a:buFont typeface="Arial" charset="0"/>
              <a:buNone/>
              <a:defRPr/>
            </a:pPr>
            <a:r>
              <a:rPr lang="es-ES_tradnl" sz="5000" b="1" i="1" dirty="0" smtClean="0">
                <a:solidFill>
                  <a:srgbClr val="FFFF00"/>
                </a:solidFill>
              </a:rPr>
              <a:t>Lecturas recomendadas</a:t>
            </a:r>
            <a:endParaRPr lang="es-AR" sz="5000" b="1" i="1" dirty="0" smtClean="0">
              <a:solidFill>
                <a:srgbClr val="FFFF00"/>
              </a:solidFill>
            </a:endParaRPr>
          </a:p>
          <a:p>
            <a:pPr>
              <a:lnSpc>
                <a:spcPct val="85000"/>
              </a:lnSpc>
              <a:defRPr/>
            </a:pPr>
            <a:r>
              <a:rPr lang="es-ES_tradnl" sz="3200" cap="small" dirty="0" smtClean="0">
                <a:solidFill>
                  <a:schemeClr val="bg1"/>
                </a:solidFill>
              </a:rPr>
              <a:t>J.L. Bastero de </a:t>
            </a:r>
            <a:r>
              <a:rPr lang="es-ES_tradnl" sz="3200" cap="small" dirty="0" err="1" smtClean="0">
                <a:solidFill>
                  <a:schemeClr val="bg1"/>
                </a:solidFill>
              </a:rPr>
              <a:t>Eleizalde</a:t>
            </a:r>
            <a:r>
              <a:rPr lang="es-ES_tradnl" sz="3200" dirty="0" smtClean="0">
                <a:solidFill>
                  <a:schemeClr val="bg1"/>
                </a:solidFill>
              </a:rPr>
              <a:t>, </a:t>
            </a:r>
            <a:r>
              <a:rPr lang="es-ES_tradnl" sz="3200" i="1" dirty="0" smtClean="0">
                <a:solidFill>
                  <a:schemeClr val="bg1"/>
                </a:solidFill>
              </a:rPr>
              <a:t>María, Madre del Redentor</a:t>
            </a:r>
            <a:r>
              <a:rPr lang="es-ES_tradnl" sz="3200" dirty="0" smtClean="0">
                <a:solidFill>
                  <a:schemeClr val="bg1"/>
                </a:solidFill>
              </a:rPr>
              <a:t>, 2ª ed., </a:t>
            </a:r>
            <a:r>
              <a:rPr lang="es-ES_tradnl" sz="3200" dirty="0" err="1" smtClean="0">
                <a:solidFill>
                  <a:schemeClr val="bg1"/>
                </a:solidFill>
              </a:rPr>
              <a:t>Eunsa</a:t>
            </a:r>
            <a:r>
              <a:rPr lang="es-ES_tradnl" sz="3200" dirty="0" smtClean="0">
                <a:solidFill>
                  <a:schemeClr val="bg1"/>
                </a:solidFill>
              </a:rPr>
              <a:t>, Pamplona 2004.</a:t>
            </a:r>
            <a:endParaRPr lang="es-AR" sz="3200" dirty="0" smtClean="0">
              <a:solidFill>
                <a:schemeClr val="bg1"/>
              </a:solidFill>
            </a:endParaRPr>
          </a:p>
          <a:p>
            <a:pPr>
              <a:lnSpc>
                <a:spcPct val="85000"/>
              </a:lnSpc>
              <a:defRPr/>
            </a:pPr>
            <a:r>
              <a:rPr lang="es-ES_tradnl" sz="3200" cap="small" dirty="0" smtClean="0">
                <a:solidFill>
                  <a:schemeClr val="bg1"/>
                </a:solidFill>
              </a:rPr>
              <a:t>M. Ponce Cuéllar</a:t>
            </a:r>
            <a:r>
              <a:rPr lang="es-ES_tradnl" sz="3200" dirty="0" smtClean="0">
                <a:solidFill>
                  <a:schemeClr val="bg1"/>
                </a:solidFill>
              </a:rPr>
              <a:t>, </a:t>
            </a:r>
            <a:r>
              <a:rPr lang="es-ES_tradnl" sz="3200" i="1" dirty="0" smtClean="0">
                <a:solidFill>
                  <a:schemeClr val="bg1"/>
                </a:solidFill>
              </a:rPr>
              <a:t>María, Madre del redentor y Madre de la Iglesia</a:t>
            </a:r>
            <a:r>
              <a:rPr lang="es-ES_tradnl" sz="3200" dirty="0" smtClean="0">
                <a:solidFill>
                  <a:schemeClr val="bg1"/>
                </a:solidFill>
              </a:rPr>
              <a:t>, 2ª ed., </a:t>
            </a:r>
            <a:r>
              <a:rPr lang="es-ES_tradnl" sz="3200" dirty="0" err="1" smtClean="0">
                <a:solidFill>
                  <a:schemeClr val="bg1"/>
                </a:solidFill>
              </a:rPr>
              <a:t>Herder</a:t>
            </a:r>
            <a:r>
              <a:rPr lang="es-ES_tradnl" sz="3200" dirty="0" smtClean="0">
                <a:solidFill>
                  <a:schemeClr val="bg1"/>
                </a:solidFill>
              </a:rPr>
              <a:t>, Barcelona 2001.</a:t>
            </a:r>
            <a:r>
              <a:rPr lang="es-ES_tradnl" sz="3200" cap="small" dirty="0" smtClean="0">
                <a:solidFill>
                  <a:schemeClr val="bg1"/>
                </a:solidFill>
              </a:rPr>
              <a:t> </a:t>
            </a:r>
            <a:endParaRPr lang="es-AR" sz="3200" dirty="0" smtClean="0">
              <a:solidFill>
                <a:schemeClr val="bg1"/>
              </a:solidFill>
            </a:endParaRPr>
          </a:p>
          <a:p>
            <a:pPr>
              <a:lnSpc>
                <a:spcPct val="85000"/>
              </a:lnSpc>
              <a:defRPr/>
            </a:pPr>
            <a:r>
              <a:rPr lang="es-ES_tradnl" sz="3200" cap="small" dirty="0" smtClean="0">
                <a:solidFill>
                  <a:schemeClr val="bg1"/>
                </a:solidFill>
              </a:rPr>
              <a:t>F. </a:t>
            </a:r>
            <a:r>
              <a:rPr lang="es-ES_tradnl" sz="3200" cap="small" dirty="0" err="1" smtClean="0">
                <a:solidFill>
                  <a:schemeClr val="bg1"/>
                </a:solidFill>
              </a:rPr>
              <a:t>Ocáriz</a:t>
            </a:r>
            <a:r>
              <a:rPr lang="es-ES_tradnl" sz="3200" cap="small" dirty="0" smtClean="0">
                <a:solidFill>
                  <a:schemeClr val="bg1"/>
                </a:solidFill>
              </a:rPr>
              <a:t> – L.F. Mateo Seco – J.A. Riestra</a:t>
            </a:r>
            <a:r>
              <a:rPr lang="es-ES_tradnl" sz="3200" dirty="0" smtClean="0">
                <a:solidFill>
                  <a:schemeClr val="bg1"/>
                </a:solidFill>
              </a:rPr>
              <a:t>, </a:t>
            </a:r>
            <a:r>
              <a:rPr lang="es-ES_tradnl" sz="3200" i="1" dirty="0" smtClean="0">
                <a:solidFill>
                  <a:schemeClr val="bg1"/>
                </a:solidFill>
              </a:rPr>
              <a:t>El misterio de Jesucristo</a:t>
            </a:r>
            <a:r>
              <a:rPr lang="es-ES_tradnl" sz="3200" dirty="0" smtClean="0">
                <a:solidFill>
                  <a:schemeClr val="bg1"/>
                </a:solidFill>
              </a:rPr>
              <a:t>, 3ª ed., EUNSA, Pamplona 2004.</a:t>
            </a:r>
            <a:endParaRPr lang="es-AR" dirty="0">
              <a:solidFill>
                <a:schemeClr val="bg1"/>
              </a:solidFill>
            </a:endParaRPr>
          </a:p>
        </p:txBody>
      </p:sp>
      <p:sp>
        <p:nvSpPr>
          <p:cNvPr id="8" name="7 Marcador de número de diapositiva"/>
          <p:cNvSpPr>
            <a:spLocks noGrp="1"/>
          </p:cNvSpPr>
          <p:nvPr>
            <p:ph type="sldNum" sz="quarter" idx="12"/>
          </p:nvPr>
        </p:nvSpPr>
        <p:spPr/>
        <p:txBody>
          <a:bodyPr/>
          <a:lstStyle/>
          <a:p>
            <a:pPr>
              <a:defRPr/>
            </a:pPr>
            <a:fld id="{BAB0E9D9-84EA-414D-9AF6-A198D0EFF7A8}" type="slidenum">
              <a:rPr lang="es-ES" smtClean="0"/>
              <a:pPr>
                <a:defRPr/>
              </a:pPr>
              <a:t>60</a:t>
            </a:fld>
            <a:endParaRPr lang="es-E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9 Marcador de contenido"/>
          <p:cNvSpPr>
            <a:spLocks noGrp="1"/>
          </p:cNvSpPr>
          <p:nvPr>
            <p:ph idx="1"/>
          </p:nvPr>
        </p:nvSpPr>
        <p:spPr>
          <a:xfrm>
            <a:off x="1287463" y="1704256"/>
            <a:ext cx="10658475" cy="6337300"/>
          </a:xfrm>
        </p:spPr>
        <p:txBody>
          <a:bodyPr/>
          <a:lstStyle/>
          <a:p>
            <a:pPr marL="480060" indent="-480060" algn="ctr">
              <a:lnSpc>
                <a:spcPct val="80000"/>
              </a:lnSpc>
              <a:buNone/>
              <a:defRPr/>
            </a:pPr>
            <a:r>
              <a:rPr lang="es-AR" sz="3200" b="1" dirty="0">
                <a:solidFill>
                  <a:schemeClr val="bg1"/>
                </a:solidFill>
                <a:effectLst>
                  <a:outerShdw blurRad="38100" dist="38100" dir="2700000" algn="tl">
                    <a:srgbClr val="000000">
                      <a:alpha val="43137"/>
                    </a:srgbClr>
                  </a:outerShdw>
                </a:effectLst>
              </a:rPr>
              <a:t>Presentación 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smtClean="0">
                <a:solidFill>
                  <a:schemeClr val="bg1"/>
                </a:solidFill>
                <a:effectLst>
                  <a:outerShdw blurRad="38100" dist="38100" dir="2700000" algn="tl">
                    <a:srgbClr val="000000">
                      <a:alpha val="43137"/>
                    </a:srgbClr>
                  </a:outerShdw>
                </a:effectLst>
              </a:rPr>
              <a:t>JMG</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p>
          <a:p>
            <a:pPr algn="ctr">
              <a:lnSpc>
                <a:spcPct val="75000"/>
              </a:lnSpc>
              <a:buFont typeface="Arial" charset="0"/>
              <a:buNone/>
            </a:pPr>
            <a:endParaRPr lang="es-ES" sz="3200" dirty="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www.oracionesydevociones.info</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www.encuentra.com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juanmariagallardo@gmail.com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secretariaifti@gmail.com</a:t>
            </a:r>
            <a:endParaRPr lang="es-AR" sz="3200" dirty="0" smtClean="0">
              <a:solidFill>
                <a:schemeClr val="bg1"/>
              </a:solidFill>
              <a:latin typeface="Times New Roman" pitchFamily="18" charset="0"/>
              <a:cs typeface="Times New Roman" pitchFamily="18" charset="0"/>
            </a:endParaRPr>
          </a:p>
          <a:p>
            <a:endParaRPr lang="es-AR" dirty="0" smtClean="0">
              <a:solidFill>
                <a:schemeClr val="bg1"/>
              </a:solidFill>
            </a:endParaRPr>
          </a:p>
        </p:txBody>
      </p:sp>
      <p:sp>
        <p:nvSpPr>
          <p:cNvPr id="8" name="7 Marcador de número de diapositiva"/>
          <p:cNvSpPr>
            <a:spLocks noGrp="1"/>
          </p:cNvSpPr>
          <p:nvPr>
            <p:ph type="sldNum" sz="quarter" idx="12"/>
          </p:nvPr>
        </p:nvSpPr>
        <p:spPr/>
        <p:txBody>
          <a:bodyPr/>
          <a:lstStyle/>
          <a:p>
            <a:pPr>
              <a:defRPr/>
            </a:pPr>
            <a:fld id="{E3380F00-7FD7-459A-BFF2-AC2A5F16E7D2}" type="slidenum">
              <a:rPr lang="es-ES" smtClean="0"/>
              <a:pPr>
                <a:defRPr/>
              </a:pPr>
              <a:t>61</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7408863" y="1128713"/>
            <a:ext cx="4608512"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LG 56: </a:t>
            </a:r>
            <a:r>
              <a:rPr lang="es-ES_tradnl" sz="3200" smtClean="0">
                <a:solidFill>
                  <a:schemeClr val="bg1"/>
                </a:solidFill>
                <a:latin typeface="Times New Roman" pitchFamily="18" charset="0"/>
                <a:cs typeface="Times New Roman" pitchFamily="18" charset="0"/>
              </a:rPr>
              <a:t>«Para ser la Madre del Salvador, María fue “dotada por Dios con dones a la medida de una misión tan importante».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arcángel San Gabriel, en el momento de la Anunciación, la saluda como </a:t>
            </a:r>
            <a:r>
              <a:rPr lang="es-ES_tradnl" sz="3200" b="1" smtClean="0">
                <a:solidFill>
                  <a:srgbClr val="FFFF00"/>
                </a:solidFill>
                <a:latin typeface="Times New Roman" pitchFamily="18" charset="0"/>
                <a:cs typeface="Times New Roman" pitchFamily="18" charset="0"/>
              </a:rPr>
              <a:t>«llena de gracia»</a:t>
            </a:r>
            <a:r>
              <a:rPr lang="es-ES_tradnl" sz="3200" smtClean="0">
                <a:solidFill>
                  <a:schemeClr val="bg1"/>
                </a:solidFill>
                <a:latin typeface="Times New Roman" pitchFamily="18" charset="0"/>
                <a:cs typeface="Times New Roman" pitchFamily="18" charset="0"/>
              </a:rPr>
              <a:t> (</a:t>
            </a:r>
            <a:r>
              <a:rPr lang="es-ES_tradnl" sz="3200" i="1" smtClean="0">
                <a:solidFill>
                  <a:schemeClr val="bg1"/>
                </a:solidFill>
                <a:latin typeface="Times New Roman" pitchFamily="18" charset="0"/>
                <a:cs typeface="Times New Roman" pitchFamily="18" charset="0"/>
              </a:rPr>
              <a:t>Lc</a:t>
            </a:r>
            <a:r>
              <a:rPr lang="es-ES_tradnl" sz="3200" smtClean="0">
                <a:solidFill>
                  <a:schemeClr val="bg1"/>
                </a:solidFill>
                <a:latin typeface="Times New Roman" pitchFamily="18" charset="0"/>
                <a:cs typeface="Times New Roman" pitchFamily="18" charset="0"/>
              </a:rPr>
              <a:t> 1, 28).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Padres orientales suelen llamar a la Madre de Dios </a:t>
            </a:r>
            <a:r>
              <a:rPr lang="es-ES_tradnl" sz="3200" b="1" smtClean="0">
                <a:solidFill>
                  <a:srgbClr val="FFFF00"/>
                </a:solidFill>
                <a:latin typeface="Times New Roman" pitchFamily="18" charset="0"/>
                <a:cs typeface="Times New Roman" pitchFamily="18" charset="0"/>
              </a:rPr>
              <a:t>«la Toda Santa».</a:t>
            </a: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82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5F0E9ED-CC45-4392-8096-D8520CEA506B}" type="slidenum">
              <a:rPr lang="es-ES" smtClean="0"/>
              <a:pPr>
                <a:defRPr/>
              </a:pPr>
              <a:t>7</a:t>
            </a:fld>
            <a:endParaRPr lang="es-ES"/>
          </a:p>
        </p:txBody>
      </p:sp>
      <p:pic>
        <p:nvPicPr>
          <p:cNvPr id="820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4229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4" descr="http://www.patrimoine-histoire.fr/images/Patrimoine/Suresnes/eCIMarie/SurCIM80.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1360488" y="912813"/>
            <a:ext cx="5794375" cy="786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1504950" y="912813"/>
            <a:ext cx="46085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También  la celebran </a:t>
            </a:r>
            <a:r>
              <a:rPr lang="es-ES_tradnl" sz="3200" b="1" smtClean="0">
                <a:solidFill>
                  <a:srgbClr val="FFFF00"/>
                </a:solidFill>
                <a:latin typeface="Times New Roman" pitchFamily="18" charset="0"/>
                <a:cs typeface="Times New Roman" pitchFamily="18" charset="0"/>
              </a:rPr>
              <a:t>“como inmune de toda mancha de pecado”.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la gracia de Dios María ha permanecido pura de todo pecado personal a lo largo de toda su vida.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a:t>
            </a:r>
            <a:r>
              <a:rPr lang="es-ES_tradnl" sz="3200" b="1" smtClean="0">
                <a:solidFill>
                  <a:srgbClr val="FFFF00"/>
                </a:solidFill>
                <a:latin typeface="Times New Roman" pitchFamily="18" charset="0"/>
                <a:cs typeface="Times New Roman" pitchFamily="18" charset="0"/>
              </a:rPr>
              <a:t>dogma de la Inmaculada Concepción, </a:t>
            </a:r>
            <a:r>
              <a:rPr lang="es-ES_tradnl" sz="3200" smtClean="0">
                <a:solidFill>
                  <a:schemeClr val="bg1"/>
                </a:solidFill>
                <a:latin typeface="Times New Roman" pitchFamily="18" charset="0"/>
                <a:cs typeface="Times New Roman" pitchFamily="18" charset="0"/>
              </a:rPr>
              <a:t>proclamado en 1854 por el Papa Pío IX afirma: …</a:t>
            </a:r>
            <a:endParaRPr lang="es-ES" sz="3200" b="1" smtClean="0">
              <a:solidFill>
                <a:schemeClr val="bg1"/>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149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A3907B7-5369-4746-A0EB-221F822E180D}" type="slidenum">
              <a:rPr lang="es-ES" smtClean="0"/>
              <a:pPr>
                <a:defRPr/>
              </a:pPr>
              <a:t>8</a:t>
            </a:fld>
            <a:endParaRPr lang="es-ES"/>
          </a:p>
        </p:txBody>
      </p:sp>
      <p:pic>
        <p:nvPicPr>
          <p:cNvPr id="9227" name="Picture 12" descr="http://www.patrimoine-histoire.fr/images/Patrimoine/Suresnes/eCIMarie/SurCIM81.JPG"/>
          <p:cNvPicPr>
            <a:picLocks noChangeAspect="1" noChangeArrowheads="1"/>
          </p:cNvPicPr>
          <p:nvPr/>
        </p:nvPicPr>
        <p:blipFill>
          <a:blip r:embed="rId4">
            <a:extLst>
              <a:ext uri="{28A0092B-C50C-407E-A947-70E740481C1C}">
                <a14:useLocalDpi xmlns:a14="http://schemas.microsoft.com/office/drawing/2010/main" val="0"/>
              </a:ext>
            </a:extLst>
          </a:blip>
          <a:srcRect b="36243"/>
          <a:stretch>
            <a:fillRect/>
          </a:stretch>
        </p:blipFill>
        <p:spPr bwMode="auto">
          <a:xfrm>
            <a:off x="5895975" y="768350"/>
            <a:ext cx="6021388"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84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9 Marcador de contenido"/>
          <p:cNvSpPr>
            <a:spLocks noGrp="1"/>
          </p:cNvSpPr>
          <p:nvPr>
            <p:ph idx="1"/>
          </p:nvPr>
        </p:nvSpPr>
        <p:spPr>
          <a:xfrm>
            <a:off x="7121525" y="984250"/>
            <a:ext cx="4824413" cy="6335713"/>
          </a:xfrm>
        </p:spPr>
        <p:txBody>
          <a:bodyPr/>
          <a:lstStyle/>
          <a:p>
            <a:pPr>
              <a:lnSpc>
                <a:spcPct val="80000"/>
              </a:lnSpc>
            </a:pPr>
            <a:r>
              <a:rPr lang="es-ES_tradnl" sz="3200" b="1" smtClean="0">
                <a:solidFill>
                  <a:schemeClr val="bg1"/>
                </a:solidFill>
                <a:latin typeface="Times New Roman" pitchFamily="18" charset="0"/>
                <a:cs typeface="Times New Roman" pitchFamily="18" charset="0"/>
              </a:rPr>
              <a:t>“… la bienaventurada Virgen María fue inmune de toda mancha de pecado original en el primer instante de su concepción por singular gracia y privilegio </a:t>
            </a:r>
            <a:br>
              <a:rPr lang="es-ES_tradnl" sz="3200" b="1" smtClean="0">
                <a:solidFill>
                  <a:schemeClr val="bg1"/>
                </a:solidFill>
                <a:latin typeface="Times New Roman" pitchFamily="18" charset="0"/>
                <a:cs typeface="Times New Roman" pitchFamily="18" charset="0"/>
              </a:rPr>
            </a:br>
            <a:r>
              <a:rPr lang="es-ES_tradnl" sz="3200" b="1" smtClean="0">
                <a:solidFill>
                  <a:schemeClr val="bg1"/>
                </a:solidFill>
                <a:latin typeface="Times New Roman" pitchFamily="18" charset="0"/>
                <a:cs typeface="Times New Roman" pitchFamily="18" charset="0"/>
              </a:rPr>
              <a:t>de Dios omnipotente, en atención a los méritos de Jesucristo Salvador del género humano”</a:t>
            </a:r>
          </a:p>
          <a:p>
            <a:pPr>
              <a:lnSpc>
                <a:spcPct val="80000"/>
              </a:lnSpc>
            </a:pPr>
            <a:endParaRPr lang="es-ES_tradnl" sz="3200" smtClean="0">
              <a:solidFill>
                <a:schemeClr val="bg1"/>
              </a:solidFill>
              <a:latin typeface="Times New Roman" pitchFamily="18" charset="0"/>
              <a:cs typeface="Times New Roman" pitchFamily="18" charset="0"/>
            </a:endParaRPr>
          </a:p>
          <a:p>
            <a:pPr>
              <a:lnSpc>
                <a:spcPct val="80000"/>
              </a:lnSpc>
            </a:pPr>
            <a:r>
              <a:rPr lang="es-ES_tradnl" sz="3200" b="1" smtClean="0">
                <a:solidFill>
                  <a:srgbClr val="FFFF00"/>
                </a:solidFill>
                <a:latin typeface="Times New Roman" pitchFamily="18" charset="0"/>
                <a:cs typeface="Times New Roman" pitchFamily="18" charset="0"/>
              </a:rPr>
              <a:t>LG 53: </a:t>
            </a:r>
            <a:r>
              <a:rPr lang="es-ES_tradnl" sz="3200" smtClean="0">
                <a:solidFill>
                  <a:schemeClr val="bg1"/>
                </a:solidFill>
                <a:latin typeface="Times New Roman" pitchFamily="18" charset="0"/>
                <a:cs typeface="Times New Roman" pitchFamily="18" charset="0"/>
              </a:rPr>
              <a:t>“Ella es “redimida de la manera más sublime en atención a los méritos de su Hijo” .</a:t>
            </a:r>
          </a:p>
          <a:p>
            <a:pPr>
              <a:lnSpc>
                <a:spcPct val="80000"/>
              </a:lnSpc>
            </a:pPr>
            <a:endParaRPr lang="es-ES" sz="3200" smtClean="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02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69659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47F5C0F-B766-4ED2-86FC-DDCEBB2ABD07}" type="slidenum">
              <a:rPr lang="es-ES" smtClean="0"/>
              <a:pPr>
                <a:defRPr/>
              </a:pPr>
              <a:t>9</a:t>
            </a:fld>
            <a:endParaRPr lang="es-ES"/>
          </a:p>
        </p:txBody>
      </p:sp>
      <p:pic>
        <p:nvPicPr>
          <p:cNvPr id="102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http://www.patrimoine-histoire.fr/images/Patrimoine/Suresnes/eCIMarie/SurCIM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912813"/>
            <a:ext cx="5502275" cy="78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4759</TotalTime>
  <Words>3542</Words>
  <Application>Microsoft Office PowerPoint</Application>
  <PresentationFormat>Papel A3 (297 x 420 mm)</PresentationFormat>
  <Paragraphs>404</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La FE cristiana</vt:lpstr>
      <vt:lpstr>Presentación de PowerPoint</vt:lpstr>
      <vt:lpstr>1. La obra de la Encarnación </vt:lpstr>
      <vt:lpstr>Presentación de PowerPoint</vt:lpstr>
      <vt:lpstr>Presentación de PowerPoint</vt:lpstr>
      <vt:lpstr>2. La Virgen María, Madre de Dios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Figuras y profecías de la Encarnación </vt:lpstr>
      <vt:lpstr>Presentación de PowerPoint</vt:lpstr>
      <vt:lpstr>Presentación de PowerPoint</vt:lpstr>
      <vt:lpstr>Presentación de PowerPoint</vt:lpstr>
      <vt:lpstr>Presentación de PowerPoint</vt:lpstr>
      <vt:lpstr>Presentación de PowerPoint</vt:lpstr>
      <vt:lpstr>4. Los nombres de Cristo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Cristo es el único Mediador perfecto entre Dios y los hombres.  Es Maestro, Sacerdote y Rey.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Toda la vida de Cristo es redentora</vt:lpstr>
      <vt:lpstr>Presentación de PowerPoint</vt:lpstr>
      <vt:lpstr>Presentación de PowerPoint</vt:lpstr>
      <vt:lpstr>Presentación de PowerPoint</vt:lpstr>
      <vt:lpstr>Presentación de PowerPoint</vt:lpstr>
      <vt:lpstr>Presentación de PowerPoint</vt:lpstr>
      <vt:lpstr>Bibliografía básica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34</cp:revision>
  <dcterms:created xsi:type="dcterms:W3CDTF">2010-08-10T14:04:34Z</dcterms:created>
  <dcterms:modified xsi:type="dcterms:W3CDTF">2011-09-16T14:52:45Z</dcterms:modified>
</cp:coreProperties>
</file>