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5" r:id="rId3"/>
    <p:sldId id="296" r:id="rId4"/>
    <p:sldId id="304" r:id="rId5"/>
    <p:sldId id="305" r:id="rId6"/>
    <p:sldId id="306" r:id="rId7"/>
    <p:sldId id="307" r:id="rId8"/>
    <p:sldId id="308" r:id="rId9"/>
    <p:sldId id="309" r:id="rId10"/>
    <p:sldId id="310" r:id="rId11"/>
    <p:sldId id="311" r:id="rId12"/>
    <p:sldId id="312" r:id="rId13"/>
    <p:sldId id="30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9" r:id="rId30"/>
    <p:sldId id="330" r:id="rId31"/>
    <p:sldId id="331" r:id="rId32"/>
    <p:sldId id="332" r:id="rId33"/>
    <p:sldId id="333" r:id="rId34"/>
    <p:sldId id="303" r:id="rId35"/>
    <p:sldId id="334" r:id="rId36"/>
    <p:sldId id="335" r:id="rId37"/>
    <p:sldId id="336" r:id="rId38"/>
    <p:sldId id="337" r:id="rId39"/>
    <p:sldId id="338" r:id="rId40"/>
    <p:sldId id="301" r:id="rId41"/>
    <p:sldId id="339" r:id="rId42"/>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p:scale>
          <a:sx n="40" d="100"/>
          <a:sy n="40" d="100"/>
        </p:scale>
        <p:origin x="-1800" y="-492"/>
      </p:cViewPr>
      <p:guideLst>
        <p:guide orient="horz" pos="3024"/>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23DA65-9F81-410B-BA31-1D57FE1E229C}"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936EDA-4916-42D4-A8FB-1DCED090C44E}" type="slidenum">
              <a:rPr lang="es-AR"/>
              <a:pPr>
                <a:defRPr/>
              </a:pPr>
              <a:t>‹Nº›</a:t>
            </a:fld>
            <a:endParaRPr lang="es-AR"/>
          </a:p>
        </p:txBody>
      </p:sp>
    </p:spTree>
    <p:extLst>
      <p:ext uri="{BB962C8B-B14F-4D97-AF65-F5344CB8AC3E}">
        <p14:creationId xmlns:p14="http://schemas.microsoft.com/office/powerpoint/2010/main" val="1907330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E6BB028-0AE3-4DBB-9E4C-651829C1C369}"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EF35395-4938-4678-BDD4-FB1EB8CBEFE5}" type="slidenum">
              <a:rPr lang="es-ES"/>
              <a:pPr>
                <a:defRPr/>
              </a:pPr>
              <a:t>‹Nº›</a:t>
            </a:fld>
            <a:endParaRPr lang="es-ES"/>
          </a:p>
        </p:txBody>
      </p:sp>
    </p:spTree>
    <p:extLst>
      <p:ext uri="{BB962C8B-B14F-4D97-AF65-F5344CB8AC3E}">
        <p14:creationId xmlns:p14="http://schemas.microsoft.com/office/powerpoint/2010/main" val="383730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1DB9A53-8924-4160-9AD1-9E8AA059F049}"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506EBDA-8861-44BC-A7CF-B4156609AFC0}" type="slidenum">
              <a:rPr lang="es-ES"/>
              <a:pPr>
                <a:defRPr/>
              </a:pPr>
              <a:t>‹Nº›</a:t>
            </a:fld>
            <a:endParaRPr lang="es-ES"/>
          </a:p>
        </p:txBody>
      </p:sp>
    </p:spTree>
    <p:extLst>
      <p:ext uri="{BB962C8B-B14F-4D97-AF65-F5344CB8AC3E}">
        <p14:creationId xmlns:p14="http://schemas.microsoft.com/office/powerpoint/2010/main" val="326013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69F6799-11FD-4C7D-92D9-6E18A7C337AA}"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7F1F154-A41F-4287-871A-6347AA4CBE9B}" type="slidenum">
              <a:rPr lang="es-ES"/>
              <a:pPr>
                <a:defRPr/>
              </a:pPr>
              <a:t>‹Nº›</a:t>
            </a:fld>
            <a:endParaRPr lang="es-ES"/>
          </a:p>
        </p:txBody>
      </p:sp>
    </p:spTree>
    <p:extLst>
      <p:ext uri="{BB962C8B-B14F-4D97-AF65-F5344CB8AC3E}">
        <p14:creationId xmlns:p14="http://schemas.microsoft.com/office/powerpoint/2010/main" val="419463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CE03521-58B2-4423-8231-C0DD0A84A2B2}"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4DC5B25-E703-4F93-A2F4-B2FF9252BBD2}" type="slidenum">
              <a:rPr lang="es-ES"/>
              <a:pPr>
                <a:defRPr/>
              </a:pPr>
              <a:t>‹Nº›</a:t>
            </a:fld>
            <a:endParaRPr lang="es-ES"/>
          </a:p>
        </p:txBody>
      </p:sp>
    </p:spTree>
    <p:extLst>
      <p:ext uri="{BB962C8B-B14F-4D97-AF65-F5344CB8AC3E}">
        <p14:creationId xmlns:p14="http://schemas.microsoft.com/office/powerpoint/2010/main" val="252921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A9A1B8-CCDB-4A49-AFA7-F24FD709A7DD}"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56CD8A4-6719-4E30-A409-BF52B5DC483E}" type="slidenum">
              <a:rPr lang="es-ES"/>
              <a:pPr>
                <a:defRPr/>
              </a:pPr>
              <a:t>‹Nº›</a:t>
            </a:fld>
            <a:endParaRPr lang="es-ES"/>
          </a:p>
        </p:txBody>
      </p:sp>
    </p:spTree>
    <p:extLst>
      <p:ext uri="{BB962C8B-B14F-4D97-AF65-F5344CB8AC3E}">
        <p14:creationId xmlns:p14="http://schemas.microsoft.com/office/powerpoint/2010/main" val="119345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7B80915-26B5-41EF-B138-20B04A207ED7}"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6486D7E-9A9E-4EB9-ADD6-19BC7BEE7512}" type="slidenum">
              <a:rPr lang="es-ES"/>
              <a:pPr>
                <a:defRPr/>
              </a:pPr>
              <a:t>‹Nº›</a:t>
            </a:fld>
            <a:endParaRPr lang="es-ES"/>
          </a:p>
        </p:txBody>
      </p:sp>
    </p:spTree>
    <p:extLst>
      <p:ext uri="{BB962C8B-B14F-4D97-AF65-F5344CB8AC3E}">
        <p14:creationId xmlns:p14="http://schemas.microsoft.com/office/powerpoint/2010/main" val="217864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4D51CE4-997C-4855-9FBC-F2D7E9177324}"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A10CDD8-9315-4AAC-8019-D56844FB6885}" type="slidenum">
              <a:rPr lang="es-ES"/>
              <a:pPr>
                <a:defRPr/>
              </a:pPr>
              <a:t>‹Nº›</a:t>
            </a:fld>
            <a:endParaRPr lang="es-ES"/>
          </a:p>
        </p:txBody>
      </p:sp>
    </p:spTree>
    <p:extLst>
      <p:ext uri="{BB962C8B-B14F-4D97-AF65-F5344CB8AC3E}">
        <p14:creationId xmlns:p14="http://schemas.microsoft.com/office/powerpoint/2010/main" val="645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BAA1189-2005-4FBC-A4C3-1E246708022C}"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2A78878-EAA1-49D7-A192-C2B78C58C9FB}" type="slidenum">
              <a:rPr lang="es-ES"/>
              <a:pPr>
                <a:defRPr/>
              </a:pPr>
              <a:t>‹Nº›</a:t>
            </a:fld>
            <a:endParaRPr lang="es-ES"/>
          </a:p>
        </p:txBody>
      </p:sp>
    </p:spTree>
    <p:extLst>
      <p:ext uri="{BB962C8B-B14F-4D97-AF65-F5344CB8AC3E}">
        <p14:creationId xmlns:p14="http://schemas.microsoft.com/office/powerpoint/2010/main" val="216436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083F725-85D0-4566-9435-44E90BAB82FC}"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FD9D9CC-8BF3-4BBB-A5BB-D5628E8DFB36}" type="slidenum">
              <a:rPr lang="es-ES"/>
              <a:pPr>
                <a:defRPr/>
              </a:pPr>
              <a:t>‹Nº›</a:t>
            </a:fld>
            <a:endParaRPr lang="es-ES"/>
          </a:p>
        </p:txBody>
      </p:sp>
    </p:spTree>
    <p:extLst>
      <p:ext uri="{BB962C8B-B14F-4D97-AF65-F5344CB8AC3E}">
        <p14:creationId xmlns:p14="http://schemas.microsoft.com/office/powerpoint/2010/main" val="143470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0001665-4B3C-49C7-8B5F-A392713FCDE7}"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4E53925-F4D6-4227-A473-6EEA7BD7B461}" type="slidenum">
              <a:rPr lang="es-ES"/>
              <a:pPr>
                <a:defRPr/>
              </a:pPr>
              <a:t>‹Nº›</a:t>
            </a:fld>
            <a:endParaRPr lang="es-ES"/>
          </a:p>
        </p:txBody>
      </p:sp>
    </p:spTree>
    <p:extLst>
      <p:ext uri="{BB962C8B-B14F-4D97-AF65-F5344CB8AC3E}">
        <p14:creationId xmlns:p14="http://schemas.microsoft.com/office/powerpoint/2010/main" val="373532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38B9697-4552-4956-A756-4DBEBE82EBE3}"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0E6381D-78BA-4E0F-8AAC-E0967594552E}" type="slidenum">
              <a:rPr lang="es-ES"/>
              <a:pPr>
                <a:defRPr/>
              </a:pPr>
              <a:t>‹Nº›</a:t>
            </a:fld>
            <a:endParaRPr lang="es-ES"/>
          </a:p>
        </p:txBody>
      </p:sp>
    </p:spTree>
    <p:extLst>
      <p:ext uri="{BB962C8B-B14F-4D97-AF65-F5344CB8AC3E}">
        <p14:creationId xmlns:p14="http://schemas.microsoft.com/office/powerpoint/2010/main" val="426054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99DD2286-B249-4D83-9978-A3D873A30287}"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79DEBEC5-DD92-4783-8589-E3D465BD8DF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visualiseur.bnf.fr/CadresFenetre?O=COMP-5&amp;M=plancheconta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visualiseur.bnf.fr/CadresFenetre?O=COMP-1&amp;M=planchecont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visualiseur.bnf.fr/CadresFenetre?O=COMP-5&amp;M=plancheconta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visualiseur.bnf.fr/CadresFenetre?O=COMP-5&amp;M=planchecont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visualiseur.bnf.fr/CadresFenetre?O=COMP-1&amp;M=planchecontact" TargetMode="External"/><Relationship Id="rId5" Type="http://schemas.openxmlformats.org/officeDocument/2006/relationships/image" Target="../media/image19.jpeg"/><Relationship Id="rId4" Type="http://schemas.openxmlformats.org/officeDocument/2006/relationships/hyperlink" Target="http://visualiseur.bnf.fr/CadresFenetre?O=COMP-5&amp;M=planchecont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visualiseur.bnf.fr/CadresFenetre?O=COMP-1&amp;M=planchecontac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visualiseur.bnf.fr/CadresFenetre?O=COMP-2&amp;M=planchecontac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gif"/><Relationship Id="rId7" Type="http://schemas.openxmlformats.org/officeDocument/2006/relationships/hyperlink" Target="http://visualiseur.bnf.fr/CadresFenetre?O=COMP-5&amp;M=planchecontact" TargetMode="Externa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visualiseur.bnf.fr/CadresFenetre?O=COMP-2&amp;M=plancheconta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visualiseur.bnf.fr/CadresFenetre?O=COMP-5&amp;M=planchecontac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visualiseur.bnf.fr/CadresFenetre?O=COMP-1&amp;M=plancheconta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visualiseur.bnf.fr/CadresFenetre?O=COMP-1&amp;M=planchecontac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34.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visualiseur.bnf.fr/CadresFenetre?O=COMP-5&amp;M=planchecontact" TargetMode="External"/><Relationship Id="rId5" Type="http://schemas.openxmlformats.org/officeDocument/2006/relationships/image" Target="../media/image33.jpeg"/><Relationship Id="rId4" Type="http://schemas.openxmlformats.org/officeDocument/2006/relationships/hyperlink" Target="http://visualiseur.bnf.fr/CadresFenetre?O=COMP-1&amp;M=plancheconta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visualiseur.bnf.fr/CadresFenetre?O=COMP-1&amp;M=planchecontac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visualiseur.bnf.fr/CadresFenetre?O=COMP-1&amp;M=planchecontac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visualiseur.bnf.fr/CadresFenetre?O=COMP-1&amp;M=plancheconta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visualiseur.bnf.fr/CadresFenetre?O=COMP-1&amp;M=plancheconta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visualiseur.bnf.fr/CadresFenetre?O=COMP-1&amp;M=planchecontac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4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visualiseur.bnf.fr/CadresFenetre?O=COMP-1&amp;M=planchecontact" TargetMode="External"/><Relationship Id="rId5" Type="http://schemas.openxmlformats.org/officeDocument/2006/relationships/image" Target="../media/image41.jpeg"/><Relationship Id="rId4" Type="http://schemas.openxmlformats.org/officeDocument/2006/relationships/hyperlink" Target="http://visualiseur.bnf.fr/CadresFenetre?O=COMP-5&amp;M=planchecontac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http://visualiseur.bnf.fr/CadresFenetre?O=COMP-1&amp;M=planchecontac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visualiseur.bnf.fr/CadresFenetre?O=COMP-2&amp;M=planchecont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visualiseur.bnf.fr/CadresFenetre?O=COMP-5&amp;M=planchecontact" TargetMode="External"/><Relationship Id="rId4" Type="http://schemas.openxmlformats.org/officeDocument/2006/relationships/hyperlink" Target="http://visualiseur.bnf.fr/CadresFenetre?O=COMP-1&amp;M=planchecontac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47.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visualiseur.bnf.fr/CadresFenetre?O=COMP-1&amp;M=planchecontact" TargetMode="External"/><Relationship Id="rId5" Type="http://schemas.openxmlformats.org/officeDocument/2006/relationships/image" Target="../media/image46.jpeg"/><Relationship Id="rId4" Type="http://schemas.openxmlformats.org/officeDocument/2006/relationships/hyperlink" Target="http://visualiseur.bnf.fr/CadresFenetre?O=COMP-5&amp;M=planchecontac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visualiseur.bnf.fr/CadresFenetre?O=COMP-1&amp;M=planchecontac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visualiseur.bnf.fr/CadresFenetre?O=COMP-3&amp;M=planchecontac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visualiseur.bnf.fr/CadresFenetre?O=COMP-5&amp;M=planchecontac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visualiseur.bnf.fr/CadresFenetre?O=COMP-5&amp;M=planchecontac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hyperlink" Target="http://visualiseur.bnf.fr/CadresFenetre?O=COMP-6&amp;M=planchecontac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57.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visualiseur.bnf.fr/CadresFenetre?O=COMP-1&amp;M=planchecontact" TargetMode="External"/><Relationship Id="rId5" Type="http://schemas.openxmlformats.org/officeDocument/2006/relationships/image" Target="../media/image56.jpeg"/><Relationship Id="rId4" Type="http://schemas.openxmlformats.org/officeDocument/2006/relationships/hyperlink" Target="http://visualiseur.bnf.fr/CadresFenetre?O=COMP-6&amp;M=planchecontac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visualiseur.bnf.fr/CadresFenetre?O=COMP-6&amp;M=planchecontac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visualiseur.bnf.fr/CadresFenetre?O=COMP-6&amp;M=planchecontac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visualiseur.bnf.fr/CadresFenetre?O=COMP-5&amp;M=plancheconta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visualiseur.bnf.fr/CadresFenetre?O=COMP-5&amp;M=planchecontact"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visualiseur.bnf.fr/CadresFenetre?O=COMP-5&amp;M=plancheconta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visualiseur.bnf.fr/CadresFenetre?O=COMP-5&amp;M=plancheconta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visualiseur.bnf.fr/CadresFenetre?O=COMP-1&amp;M=plancheconta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visualiseur.bnf.fr/CadresFenetre?O=COMP-1&amp;M=plancheconta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visualiseur.bnf.fr/CadresFenetre?O=COMP-5&amp;M=planche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6040438" y="3211513"/>
            <a:ext cx="5545137" cy="5621337"/>
          </a:xfrm>
        </p:spPr>
        <p:txBody>
          <a:bodyPr rtlCol="0">
            <a:normAutofit/>
          </a:bodyPr>
          <a:lstStyle/>
          <a:p>
            <a:pPr algn="l" eaLnBrk="1" fontAlgn="auto" hangingPunct="1">
              <a:spcAft>
                <a:spcPts val="0"/>
              </a:spcAft>
              <a:defRPr/>
            </a:pPr>
            <a:r>
              <a:rPr lang="es-AR" sz="5500" dirty="0" smtClean="0">
                <a:solidFill>
                  <a:schemeClr val="bg1"/>
                </a:solidFill>
                <a:latin typeface="Times New Roman" pitchFamily="18" charset="0"/>
                <a:cs typeface="Times New Roman" pitchFamily="18" charset="0"/>
              </a:rPr>
              <a:t>Un curso del</a:t>
            </a:r>
            <a:endParaRPr lang="es-AR" sz="3600" dirty="0" smtClean="0">
              <a:solidFill>
                <a:srgbClr val="FFFF00"/>
              </a:solidFill>
              <a:latin typeface="Elephant" pitchFamily="18" charset="0"/>
              <a:cs typeface="Times New Roman" pitchFamily="18" charset="0"/>
            </a:endParaRP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NSTITUTO de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F</a:t>
            </a:r>
            <a:r>
              <a:rPr lang="es-AR" sz="5500" dirty="0" smtClean="0">
                <a:solidFill>
                  <a:schemeClr val="bg1"/>
                </a:solidFill>
                <a:latin typeface="Times New Roman" pitchFamily="18" charset="0"/>
                <a:cs typeface="Times New Roman" pitchFamily="18" charset="0"/>
              </a:rPr>
              <a:t>ORMACIÓN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T</a:t>
            </a:r>
            <a:r>
              <a:rPr lang="es-AR" sz="5500" dirty="0" smtClean="0">
                <a:solidFill>
                  <a:schemeClr val="bg1"/>
                </a:solidFill>
                <a:latin typeface="Times New Roman" pitchFamily="18" charset="0"/>
                <a:cs typeface="Times New Roman" pitchFamily="18" charset="0"/>
              </a:rPr>
              <a:t>EOLÓGICA por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NTERNET</a:t>
            </a:r>
            <a:endParaRPr lang="es-AR" sz="55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5500" b="1" cap="all" dirty="0"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8D23A6D7-2D42-496A-8B0D-14A48E6C865C}"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9 Marcador de contenido"/>
          <p:cNvSpPr>
            <a:spLocks noGrp="1"/>
          </p:cNvSpPr>
          <p:nvPr>
            <p:ph idx="1"/>
          </p:nvPr>
        </p:nvSpPr>
        <p:spPr>
          <a:xfrm>
            <a:off x="5969000" y="912813"/>
            <a:ext cx="5832475"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d) </a:t>
            </a:r>
            <a:r>
              <a:rPr lang="es-ES_tradnl" sz="3200" smtClean="0">
                <a:solidFill>
                  <a:schemeClr val="bg1"/>
                </a:solidFill>
                <a:latin typeface="Times New Roman" pitchFamily="18" charset="0"/>
                <a:cs typeface="Times New Roman" pitchFamily="18" charset="0"/>
              </a:rPr>
              <a:t>Es difícil describir el estado de inocencia perdida de Adán y Eva, sobre el que hay pocas afirmaciones en el Génesis.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Así, se afirma que recibieron los </a:t>
            </a:r>
            <a:r>
              <a:rPr lang="es-ES_tradnl" sz="3200" b="1" smtClean="0">
                <a:solidFill>
                  <a:srgbClr val="FFFF00"/>
                </a:solidFill>
                <a:latin typeface="Times New Roman" pitchFamily="18" charset="0"/>
                <a:cs typeface="Times New Roman" pitchFamily="18" charset="0"/>
              </a:rPr>
              <a:t>dones naturales</a:t>
            </a:r>
            <a:r>
              <a:rPr lang="es-ES_tradnl" sz="3200" smtClean="0">
                <a:solidFill>
                  <a:schemeClr val="bg1"/>
                </a:solidFill>
                <a:latin typeface="Times New Roman" pitchFamily="18" charset="0"/>
                <a:cs typeface="Times New Roman" pitchFamily="18" charset="0"/>
              </a:rPr>
              <a:t>, que corresponden a su condición normal de criaturas y forman su ser creatural.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Recibieron asimismo los </a:t>
            </a:r>
            <a:r>
              <a:rPr lang="es-ES_tradnl" sz="3200" b="1" smtClean="0">
                <a:solidFill>
                  <a:srgbClr val="FFFF00"/>
                </a:solidFill>
                <a:latin typeface="Times New Roman" pitchFamily="18" charset="0"/>
                <a:cs typeface="Times New Roman" pitchFamily="18" charset="0"/>
              </a:rPr>
              <a:t>dones sobrenaturales</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 decir, la gracia santificante, la divinización que esa gracia comporta, y la llamada última a la visión de Dios. </a:t>
            </a:r>
            <a:endParaRPr lang="es-ES" sz="3200" smtClean="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12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32162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ADB5B57-1E42-4A3E-AAE6-CBFC8041ADA2}" type="slidenum">
              <a:rPr lang="es-ES" smtClean="0"/>
              <a:pPr>
                <a:defRPr/>
              </a:pPr>
              <a:t>10</a:t>
            </a:fld>
            <a:endParaRPr lang="es-ES"/>
          </a:p>
        </p:txBody>
      </p:sp>
      <p:pic>
        <p:nvPicPr>
          <p:cNvPr id="1127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descr="http://visualiseur.bnf.fr/ConsulterElementNum?O=IFN-08021979&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336" t="11739" r="23219" b="10783"/>
          <a:stretch>
            <a:fillRect/>
          </a:stretch>
        </p:blipFill>
        <p:spPr bwMode="auto">
          <a:xfrm>
            <a:off x="1431925" y="984250"/>
            <a:ext cx="4271963"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Marcador de contenido"/>
          <p:cNvSpPr>
            <a:spLocks noGrp="1"/>
          </p:cNvSpPr>
          <p:nvPr>
            <p:ph idx="1"/>
          </p:nvPr>
        </p:nvSpPr>
        <p:spPr>
          <a:xfrm>
            <a:off x="1431925" y="912813"/>
            <a:ext cx="5689600"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Junto a éstos, la tradición cristiana reconoce la existencia en el Paraíso de los </a:t>
            </a:r>
            <a:r>
              <a:rPr lang="es-ES_tradnl" sz="3200" b="1" smtClean="0">
                <a:solidFill>
                  <a:srgbClr val="FFFF00"/>
                </a:solidFill>
                <a:latin typeface="Times New Roman" pitchFamily="18" charset="0"/>
                <a:cs typeface="Times New Roman" pitchFamily="18" charset="0"/>
              </a:rPr>
              <a:t>“dones preternaturales”</a:t>
            </a:r>
            <a:r>
              <a:rPr lang="es-ES_tradnl" sz="3200" smtClean="0">
                <a:solidFill>
                  <a:schemeClr val="bg1"/>
                </a:solidFill>
                <a:latin typeface="Times New Roman" pitchFamily="18" charset="0"/>
                <a:cs typeface="Times New Roman" pitchFamily="18" charset="0"/>
              </a:rPr>
              <a:t>,</a:t>
            </a:r>
            <a:r>
              <a:rPr lang="es-ES_tradnl" sz="3200" b="1" smtClean="0">
                <a:solidFill>
                  <a:srgbClr val="FFFF00"/>
                </a:solidFill>
                <a:latin typeface="Times New Roman" pitchFamily="18" charset="0"/>
                <a:cs typeface="Times New Roman" pitchFamily="18" charset="0"/>
              </a:rPr>
              <a:t> </a:t>
            </a:r>
            <a:br>
              <a:rPr lang="es-ES_tradnl" sz="3200" b="1" smtClean="0">
                <a:solidFill>
                  <a:srgbClr val="FFFF00"/>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 decir, dones que no eran exigidos por la naturaleza pero congruentes con ella, la perfeccionaban en línea natural y constituían, en definitiva, una manifestación de la gracia.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Tales dones eran </a:t>
            </a:r>
            <a:r>
              <a:rPr lang="es-ES_tradnl" sz="3200" smtClean="0">
                <a:solidFill>
                  <a:schemeClr val="bg1"/>
                </a:solidFill>
                <a:latin typeface="Times New Roman" pitchFamily="18" charset="0"/>
                <a:cs typeface="Times New Roman" pitchFamily="18" charset="0"/>
              </a:rPr>
              <a:t/>
            </a:r>
            <a:br>
              <a:rPr lang="es-ES_tradnl" sz="3200" smtClean="0">
                <a:solidFill>
                  <a:schemeClr val="bg1"/>
                </a:solidFill>
                <a:latin typeface="Times New Roman" pitchFamily="18" charset="0"/>
                <a:cs typeface="Times New Roman" pitchFamily="18" charset="0"/>
              </a:rPr>
            </a:br>
            <a:r>
              <a:rPr lang="es-ES_tradnl" sz="3200"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la inmortalidad, </a:t>
            </a:r>
            <a:br>
              <a:rPr lang="es-ES_tradnl" sz="3200" smtClean="0">
                <a:solidFill>
                  <a:schemeClr val="bg1"/>
                </a:solidFill>
                <a:latin typeface="Times New Roman" pitchFamily="18" charset="0"/>
                <a:cs typeface="Times New Roman" pitchFamily="18" charset="0"/>
              </a:rPr>
            </a:br>
            <a:r>
              <a:rPr lang="es-ES_tradnl" sz="3200"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la exención del dolor (impasibilidad) y </a:t>
            </a:r>
            <a:br>
              <a:rPr lang="es-ES_tradnl" sz="3200" smtClean="0">
                <a:solidFill>
                  <a:schemeClr val="bg1"/>
                </a:solidFill>
                <a:latin typeface="Times New Roman" pitchFamily="18" charset="0"/>
                <a:cs typeface="Times New Roman" pitchFamily="18" charset="0"/>
              </a:rPr>
            </a:br>
            <a:r>
              <a:rPr lang="es-ES_tradnl" sz="3200"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el dominio de la concupiscencia (integridad).</a:t>
            </a: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endParaRPr lang="es-ES" sz="3200" smtClean="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22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5B6F5A3-3F0B-4905-B82F-3FBB0314C05E}" type="slidenum">
              <a:rPr lang="es-ES" smtClean="0"/>
              <a:pPr>
                <a:defRPr/>
              </a:pPr>
              <a:t>11</a:t>
            </a:fld>
            <a:endParaRPr lang="es-ES"/>
          </a:p>
        </p:txBody>
      </p:sp>
      <p:pic>
        <p:nvPicPr>
          <p:cNvPr id="122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024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descr="http://visualiseur.bnf.fr/ConsulterElementNum?O=IFN-08021980&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2148" t="9831" r="9930" b="12602"/>
          <a:stretch>
            <a:fillRect/>
          </a:stretch>
        </p:blipFill>
        <p:spPr bwMode="auto">
          <a:xfrm>
            <a:off x="7064375" y="1128713"/>
            <a:ext cx="4665663"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9 Marcador de contenido"/>
          <p:cNvSpPr>
            <a:spLocks noGrp="1"/>
          </p:cNvSpPr>
          <p:nvPr>
            <p:ph idx="1"/>
          </p:nvPr>
        </p:nvSpPr>
        <p:spPr>
          <a:xfrm>
            <a:off x="6761163" y="1273175"/>
            <a:ext cx="4895850"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El Concilio de Trento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afirma que el hombre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fue </a:t>
            </a:r>
            <a:r>
              <a:rPr lang="es-ES_tradnl" sz="3200" b="1" i="1" smtClean="0">
                <a:solidFill>
                  <a:schemeClr val="bg1"/>
                </a:solidFill>
                <a:latin typeface="Times New Roman" pitchFamily="18" charset="0"/>
                <a:cs typeface="Times New Roman" pitchFamily="18" charset="0"/>
              </a:rPr>
              <a:t>constituido </a:t>
            </a:r>
            <a:r>
              <a:rPr lang="es-ES_tradnl" sz="3200" i="1" smtClean="0">
                <a:solidFill>
                  <a:schemeClr val="bg1"/>
                </a:solidFill>
                <a:latin typeface="Times New Roman" pitchFamily="18" charset="0"/>
                <a:cs typeface="Times New Roman" pitchFamily="18" charset="0"/>
              </a:rPr>
              <a:t>(elevado) </a:t>
            </a:r>
            <a:r>
              <a:rPr lang="es-ES_tradnl" sz="3200" smtClean="0">
                <a:solidFill>
                  <a:schemeClr val="bg1"/>
                </a:solidFill>
                <a:latin typeface="Times New Roman" pitchFamily="18" charset="0"/>
                <a:cs typeface="Times New Roman" pitchFamily="18" charset="0"/>
              </a:rPr>
              <a:t>en  gracia.  </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La Revelación </a:t>
            </a:r>
          </a:p>
          <a:p>
            <a:pPr>
              <a:lnSpc>
                <a:spcPct val="85000"/>
              </a:lnSpc>
              <a:buFont typeface="Arial" charset="0"/>
              <a:buNone/>
            </a:pP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nos enseña que,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al comienzo de la historia,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hubo una caída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de un estado superior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 otro inferior.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Y es lo que veremos a continuación</a:t>
            </a:r>
            <a:endParaRPr lang="es-ES" sz="3200" smtClean="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33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1133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19CCCBF-75B3-43FF-BCA4-7F54FEEC2656}" type="slidenum">
              <a:rPr lang="es-ES" smtClean="0"/>
              <a:pPr>
                <a:defRPr/>
              </a:pPr>
              <a:t>12</a:t>
            </a:fld>
            <a:endParaRPr lang="es-ES"/>
          </a:p>
        </p:txBody>
      </p:sp>
      <p:pic>
        <p:nvPicPr>
          <p:cNvPr id="133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3721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4" descr="http://visualiseur.bnf.fr/ConsulterElementNum?O=IFN-08021981&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336" t="9875" r="20267" b="8929"/>
          <a:stretch>
            <a:fillRect/>
          </a:stretch>
        </p:blipFill>
        <p:spPr bwMode="auto">
          <a:xfrm>
            <a:off x="1576388" y="984250"/>
            <a:ext cx="4802187"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7680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431925" y="407988"/>
            <a:ext cx="10729913" cy="1600200"/>
          </a:xfrm>
        </p:spPr>
        <p:txBody>
          <a:bodyPr/>
          <a:lstStyle/>
          <a:p>
            <a:pPr algn="l">
              <a:defRPr/>
            </a:pPr>
            <a:r>
              <a:rPr lang="es-ES" sz="5000" b="1" i="1" cap="small" dirty="0" smtClean="0">
                <a:solidFill>
                  <a:srgbClr val="FFFF00"/>
                </a:solidFill>
                <a:latin typeface="Times New Roman" pitchFamily="18" charset="0"/>
                <a:cs typeface="Times New Roman" pitchFamily="18" charset="0"/>
              </a:rPr>
              <a:t>2. </a:t>
            </a:r>
            <a:r>
              <a:rPr lang="es-ES_tradnl" sz="5400" b="1" i="1" dirty="0" smtClean="0">
                <a:solidFill>
                  <a:srgbClr val="FFFF00"/>
                </a:solidFill>
                <a:latin typeface="Times New Roman" pitchFamily="18" charset="0"/>
                <a:cs typeface="Times New Roman" pitchFamily="18" charset="0"/>
              </a:rPr>
              <a:t>El pecado original</a:t>
            </a:r>
            <a:endParaRPr lang="es-AR" sz="5000" b="1" i="1" dirty="0">
              <a:solidFill>
                <a:srgbClr val="FFFF00"/>
              </a:solidFill>
              <a:latin typeface="Times New Roman" pitchFamily="18" charset="0"/>
              <a:cs typeface="Times New Roman" pitchFamily="18" charset="0"/>
            </a:endParaRPr>
          </a:p>
        </p:txBody>
      </p:sp>
      <p:sp>
        <p:nvSpPr>
          <p:cNvPr id="14343" name="9 Marcador de contenido"/>
          <p:cNvSpPr>
            <a:spLocks noGrp="1"/>
          </p:cNvSpPr>
          <p:nvPr>
            <p:ph idx="1"/>
          </p:nvPr>
        </p:nvSpPr>
        <p:spPr>
          <a:xfrm>
            <a:off x="1576388" y="2281238"/>
            <a:ext cx="51117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Con el relato de la transgresión humana del mandato divino de no comer del fruto del árbol prohibido, por instigación de la serpiente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3,1-13), la Sagrada Escritura enseña que en el comienzo de la historia nuestros </a:t>
            </a:r>
            <a:r>
              <a:rPr lang="es-ES_tradnl" sz="3200" b="1" smtClean="0">
                <a:solidFill>
                  <a:schemeClr val="bg1"/>
                </a:solidFill>
                <a:latin typeface="Times New Roman" pitchFamily="18" charset="0"/>
                <a:cs typeface="Times New Roman" pitchFamily="18" charset="0"/>
              </a:rPr>
              <a:t>primeros padres </a:t>
            </a:r>
            <a:r>
              <a:rPr lang="es-ES_tradnl" sz="3200" b="1" smtClean="0">
                <a:solidFill>
                  <a:srgbClr val="FFFF00"/>
                </a:solidFill>
                <a:latin typeface="Times New Roman" pitchFamily="18" charset="0"/>
                <a:cs typeface="Times New Roman" pitchFamily="18" charset="0"/>
              </a:rPr>
              <a:t>se rebelaron</a:t>
            </a:r>
            <a:r>
              <a:rPr lang="es-ES_tradnl" sz="3200" smtClean="0">
                <a:solidFill>
                  <a:schemeClr val="bg1"/>
                </a:solidFill>
                <a:latin typeface="Times New Roman" pitchFamily="18" charset="0"/>
                <a:cs typeface="Times New Roman" pitchFamily="18" charset="0"/>
              </a:rPr>
              <a:t> contra Dios, </a:t>
            </a:r>
            <a:r>
              <a:rPr lang="es-ES_tradnl" sz="3200" b="1" smtClean="0">
                <a:solidFill>
                  <a:srgbClr val="FFFF00"/>
                </a:solidFill>
                <a:latin typeface="Times New Roman" pitchFamily="18" charset="0"/>
                <a:cs typeface="Times New Roman" pitchFamily="18" charset="0"/>
              </a:rPr>
              <a:t>desobedeciéndole</a:t>
            </a:r>
            <a:r>
              <a:rPr lang="es-ES_tradnl" sz="3200" smtClean="0">
                <a:solidFill>
                  <a:schemeClr val="bg1"/>
                </a:solidFill>
                <a:latin typeface="Times New Roman" pitchFamily="18" charset="0"/>
                <a:cs typeface="Times New Roman" pitchFamily="18" charset="0"/>
              </a:rPr>
              <a:t> y sucumbiendo a la tentación de querer ser como dioses. </a:t>
            </a:r>
            <a:endParaRPr lang="es-ES" sz="3200" smtClean="0">
              <a:solidFill>
                <a:schemeClr val="bg1"/>
              </a:solidFill>
              <a:latin typeface="Times New Roman" pitchFamily="18" charset="0"/>
              <a:cs typeface="Times New Roman" pitchFamily="18" charset="0"/>
            </a:endParaRPr>
          </a:p>
        </p:txBody>
      </p:sp>
      <p:sp>
        <p:nvSpPr>
          <p:cNvPr id="1434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43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9349755-0C7C-4636-BF01-5CADD4FBE95E}" type="slidenum">
              <a:rPr lang="es-ES" smtClean="0"/>
              <a:pPr>
                <a:defRPr/>
              </a:pPr>
              <a:t>13</a:t>
            </a:fld>
            <a:endParaRPr lang="es-ES"/>
          </a:p>
        </p:txBody>
      </p:sp>
      <p:pic>
        <p:nvPicPr>
          <p:cNvPr id="14347" name="Picture 13" descr="http://visualiseur.bnf.fr/ConsulterElementNum?O=IFN-8100223&amp;E=JPEG&amp;Deb=13&amp;Fin=13&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9856" t="11320" r="7085" b="10422"/>
          <a:stretch>
            <a:fillRect/>
          </a:stretch>
        </p:blipFill>
        <p:spPr bwMode="auto">
          <a:xfrm>
            <a:off x="7408863" y="1631950"/>
            <a:ext cx="3887787"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5" descr="http://visualiseur.bnf.fr/ConsulterElementNum?O=IFN-8100223&amp;E=JPEG&amp;Deb=14&amp;Fin=14&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10555" t="11812" r="10284" b="12885"/>
          <a:stretch>
            <a:fillRect/>
          </a:stretch>
        </p:blipFill>
        <p:spPr bwMode="auto">
          <a:xfrm>
            <a:off x="7408863" y="5376863"/>
            <a:ext cx="38973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contenido"/>
          <p:cNvSpPr>
            <a:spLocks noGrp="1"/>
          </p:cNvSpPr>
          <p:nvPr>
            <p:ph idx="1"/>
          </p:nvPr>
        </p:nvSpPr>
        <p:spPr>
          <a:xfrm>
            <a:off x="6975475" y="1128713"/>
            <a:ext cx="48974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Como consecuencia, recibieron el castigo divino, perdiendo gran parte de los dones que les habían sido concedidos, y fueron expulsados del paraíso.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Esto ha sido interpretado por la tradición cristiana como la </a:t>
            </a:r>
            <a:r>
              <a:rPr lang="es-ES_tradnl" sz="3200" b="1" smtClean="0">
                <a:solidFill>
                  <a:srgbClr val="FFFF00"/>
                </a:solidFill>
                <a:latin typeface="Times New Roman" pitchFamily="18" charset="0"/>
                <a:cs typeface="Times New Roman" pitchFamily="18" charset="0"/>
              </a:rPr>
              <a:t>pérdida de los dones sobrenaturales y preternaturales</a:t>
            </a:r>
            <a:r>
              <a:rPr lang="es-ES_tradnl" sz="3200" smtClean="0">
                <a:solidFill>
                  <a:schemeClr val="bg1"/>
                </a:solidFill>
                <a:latin typeface="Times New Roman" pitchFamily="18" charset="0"/>
                <a:cs typeface="Times New Roman" pitchFamily="18" charset="0"/>
              </a:rPr>
              <a:t>, así como un </a:t>
            </a:r>
            <a:r>
              <a:rPr lang="es-ES_tradnl" sz="3200" b="1" smtClean="0">
                <a:solidFill>
                  <a:srgbClr val="FFFF00"/>
                </a:solidFill>
                <a:latin typeface="Times New Roman" pitchFamily="18" charset="0"/>
                <a:cs typeface="Times New Roman" pitchFamily="18" charset="0"/>
              </a:rPr>
              <a:t>daño en la misma naturaleza </a:t>
            </a:r>
            <a:r>
              <a:rPr lang="es-ES_tradnl" sz="3200" smtClean="0">
                <a:solidFill>
                  <a:schemeClr val="bg1"/>
                </a:solidFill>
                <a:latin typeface="Times New Roman" pitchFamily="18" charset="0"/>
                <a:cs typeface="Times New Roman" pitchFamily="18" charset="0"/>
              </a:rPr>
              <a:t>humana, si bien no quede esencialmente corrompida.</a:t>
            </a: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53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4584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5EC490C-B9DF-4291-A688-19C06C379B8F}" type="slidenum">
              <a:rPr lang="es-ES" smtClean="0"/>
              <a:pPr>
                <a:defRPr/>
              </a:pPr>
              <a:t>14</a:t>
            </a:fld>
            <a:endParaRPr lang="es-ES"/>
          </a:p>
        </p:txBody>
      </p:sp>
      <p:pic>
        <p:nvPicPr>
          <p:cNvPr id="15371" name="Picture 14" descr="http://visualiseur.bnf.fr/ConsulterElementNum?O=IFN-8100057&amp;E=JPEG&amp;Deb=5&amp;Fin=5&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1477" t="2176" r="2548" b="2103"/>
          <a:stretch>
            <a:fillRect/>
          </a:stretch>
        </p:blipFill>
        <p:spPr bwMode="auto">
          <a:xfrm>
            <a:off x="1546225" y="912813"/>
            <a:ext cx="27670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http://visualiseur.bnf.fr/ConsulterElementNum?O=IFN-8100057&amp;E=JPEG&amp;Deb=4&amp;Fin=4&amp;Param=C">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l="1477" b="5782"/>
          <a:stretch>
            <a:fillRect/>
          </a:stretch>
        </p:blipFill>
        <p:spPr bwMode="auto">
          <a:xfrm>
            <a:off x="3736975" y="4851400"/>
            <a:ext cx="299085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9 Marcador de contenido"/>
          <p:cNvSpPr>
            <a:spLocks noGrp="1"/>
          </p:cNvSpPr>
          <p:nvPr>
            <p:ph idx="1"/>
          </p:nvPr>
        </p:nvSpPr>
        <p:spPr>
          <a:xfrm>
            <a:off x="1576388" y="1057275"/>
            <a:ext cx="5256212"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Fruto de la desobediencia, de preferirse a sí mismo en lugar de Dios, el hombre </a:t>
            </a:r>
            <a:r>
              <a:rPr lang="es-ES_tradnl" sz="3200" b="1" smtClean="0">
                <a:solidFill>
                  <a:srgbClr val="FFFF00"/>
                </a:solidFill>
                <a:latin typeface="Times New Roman" pitchFamily="18" charset="0"/>
                <a:cs typeface="Times New Roman" pitchFamily="18" charset="0"/>
              </a:rPr>
              <a:t>pierde la gracia </a:t>
            </a:r>
            <a:r>
              <a:rPr lang="es-ES_tradnl" sz="3200" smtClean="0">
                <a:solidFill>
                  <a:schemeClr val="bg1"/>
                </a:solidFill>
                <a:latin typeface="Times New Roman" pitchFamily="18" charset="0"/>
                <a:cs typeface="Times New Roman" pitchFamily="18" charset="0"/>
              </a:rPr>
              <a:t>y también </a:t>
            </a:r>
            <a:r>
              <a:rPr lang="es-ES_tradnl" sz="3200" b="1" smtClean="0">
                <a:solidFill>
                  <a:srgbClr val="FFFF00"/>
                </a:solidFill>
                <a:latin typeface="Times New Roman" pitchFamily="18" charset="0"/>
                <a:cs typeface="Times New Roman" pitchFamily="18" charset="0"/>
              </a:rPr>
              <a:t>la armonía con la creación </a:t>
            </a:r>
            <a:r>
              <a:rPr lang="es-ES_tradnl" sz="3200" smtClean="0">
                <a:solidFill>
                  <a:schemeClr val="bg1"/>
                </a:solidFill>
                <a:latin typeface="Times New Roman" pitchFamily="18" charset="0"/>
                <a:cs typeface="Times New Roman" pitchFamily="18" charset="0"/>
              </a:rPr>
              <a:t>y </a:t>
            </a:r>
            <a:r>
              <a:rPr lang="es-ES_tradnl" sz="3200" b="1" smtClean="0">
                <a:solidFill>
                  <a:srgbClr val="FFFF00"/>
                </a:solidFill>
                <a:latin typeface="Times New Roman" pitchFamily="18" charset="0"/>
                <a:cs typeface="Times New Roman" pitchFamily="18" charset="0"/>
              </a:rPr>
              <a:t>consigo mismo</a:t>
            </a: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el sufrimiento y la muerte</a:t>
            </a:r>
            <a:r>
              <a:rPr lang="es-ES_tradnl" sz="3200" smtClean="0">
                <a:solidFill>
                  <a:schemeClr val="bg1"/>
                </a:solidFill>
                <a:latin typeface="Times New Roman" pitchFamily="18" charset="0"/>
                <a:cs typeface="Times New Roman" pitchFamily="18" charset="0"/>
              </a:rPr>
              <a:t> hacen su entrada en la historia.</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primer pecado tuvo el carácter de una </a:t>
            </a:r>
            <a:r>
              <a:rPr lang="es-ES_tradnl" sz="3200" b="1" smtClean="0">
                <a:solidFill>
                  <a:srgbClr val="FFFF00"/>
                </a:solidFill>
                <a:latin typeface="Times New Roman" pitchFamily="18" charset="0"/>
                <a:cs typeface="Times New Roman" pitchFamily="18" charset="0"/>
              </a:rPr>
              <a:t>tentación aceptada</a:t>
            </a:r>
            <a:r>
              <a:rPr lang="es-ES_tradnl" sz="3200" smtClean="0">
                <a:solidFill>
                  <a:schemeClr val="bg1"/>
                </a:solidFill>
                <a:latin typeface="Times New Roman" pitchFamily="18" charset="0"/>
                <a:cs typeface="Times New Roman" pitchFamily="18" charset="0"/>
              </a:rPr>
              <a:t>, pues tras la desobediencia humana está la voz de la serpiente, que representa a Satanás, el ángel caído. </a:t>
            </a:r>
            <a:endParaRPr lang="es-ES" sz="3200" smtClean="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63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3768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A5ED08D-3620-4F11-9520-6996C4155857}" type="slidenum">
              <a:rPr lang="es-ES" smtClean="0"/>
              <a:pPr>
                <a:defRPr/>
              </a:pPr>
              <a:t>15</a:t>
            </a:fld>
            <a:endParaRPr lang="es-ES"/>
          </a:p>
        </p:txBody>
      </p:sp>
      <p:pic>
        <p:nvPicPr>
          <p:cNvPr id="16395" name="Picture 12" descr="http://visualiseur.bnf.fr/ConsulterElementNum?O=IFN-8100104&amp;E=JPEG&amp;Deb=32&amp;Fin=32&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2018" t="19196" r="21710" b="12885"/>
          <a:stretch>
            <a:fillRect/>
          </a:stretch>
        </p:blipFill>
        <p:spPr bwMode="auto">
          <a:xfrm>
            <a:off x="7121525" y="912813"/>
            <a:ext cx="43195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3" descr="http://visualiseur.bnf.fr/ConsulterElementNum?O=IFN-8100225&amp;E=JPEG&amp;Deb=98&amp;Fin=98&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28876" t="25101" r="13136" b="15837"/>
          <a:stretch>
            <a:fillRect/>
          </a:stretch>
        </p:blipFill>
        <p:spPr bwMode="auto">
          <a:xfrm>
            <a:off x="7121525" y="5487988"/>
            <a:ext cx="4319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9 Marcador de contenido"/>
          <p:cNvSpPr>
            <a:spLocks noGrp="1"/>
          </p:cNvSpPr>
          <p:nvPr>
            <p:ph idx="1"/>
          </p:nvPr>
        </p:nvSpPr>
        <p:spPr>
          <a:xfrm>
            <a:off x="6545263" y="912813"/>
            <a:ext cx="52562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Revelación habla de </a:t>
            </a:r>
            <a:r>
              <a:rPr lang="es-ES_tradnl" sz="3200" b="1" smtClean="0">
                <a:solidFill>
                  <a:srgbClr val="FFFF00"/>
                </a:solidFill>
                <a:latin typeface="Times New Roman" pitchFamily="18" charset="0"/>
                <a:cs typeface="Times New Roman" pitchFamily="18" charset="0"/>
              </a:rPr>
              <a:t>un pecado anterior</a:t>
            </a:r>
            <a:r>
              <a:rPr lang="es-ES_tradnl" sz="3200" smtClean="0">
                <a:solidFill>
                  <a:schemeClr val="bg1"/>
                </a:solidFill>
                <a:latin typeface="Times New Roman" pitchFamily="18" charset="0"/>
                <a:cs typeface="Times New Roman" pitchFamily="18" charset="0"/>
              </a:rPr>
              <a:t> al suyo: el  de algunos </a:t>
            </a:r>
            <a:r>
              <a:rPr lang="es-ES_tradnl" sz="3200" b="1" smtClean="0">
                <a:solidFill>
                  <a:srgbClr val="FFFF00"/>
                </a:solidFill>
                <a:latin typeface="Times New Roman" pitchFamily="18" charset="0"/>
                <a:cs typeface="Times New Roman" pitchFamily="18" charset="0"/>
              </a:rPr>
              <a:t>ángeles</a:t>
            </a:r>
            <a:r>
              <a:rPr lang="es-ES_tradnl" sz="3200" smtClean="0">
                <a:solidFill>
                  <a:schemeClr val="bg1"/>
                </a:solidFill>
                <a:latin typeface="Times New Roman" pitchFamily="18" charset="0"/>
                <a:cs typeface="Times New Roman" pitchFamily="18" charset="0"/>
              </a:rPr>
              <a:t> que, habiendo sido creados buenos, rechazaron irrevocablemente a Dios.</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Tras el pecado humano, la creación y la historia quedan bajo el influjo maléfico del «padre de la mentira y homicida desde el principio» (</a:t>
            </a:r>
            <a:r>
              <a:rPr lang="es-ES_tradnl" sz="3200" i="1" smtClean="0">
                <a:solidFill>
                  <a:schemeClr val="bg1"/>
                </a:solidFill>
                <a:latin typeface="Times New Roman" pitchFamily="18" charset="0"/>
                <a:cs typeface="Times New Roman" pitchFamily="18" charset="0"/>
              </a:rPr>
              <a:t>Jn</a:t>
            </a:r>
            <a:r>
              <a:rPr lang="es-ES_tradnl" sz="3200" smtClean="0">
                <a:solidFill>
                  <a:schemeClr val="bg1"/>
                </a:solidFill>
                <a:latin typeface="Times New Roman" pitchFamily="18" charset="0"/>
                <a:cs typeface="Times New Roman" pitchFamily="18" charset="0"/>
              </a:rPr>
              <a:t> 8,44).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Aunque su poder no es infinito, sino muy inferior al divino,  (…)</a:t>
            </a:r>
            <a:endParaRPr lang="es-ES" sz="3200" smtClean="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74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104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458CA52-9D31-43B0-98FB-85EE2B713222}" type="slidenum">
              <a:rPr lang="es-ES" smtClean="0"/>
              <a:pPr>
                <a:defRPr/>
              </a:pPr>
              <a:t>16</a:t>
            </a:fld>
            <a:endParaRPr lang="es-ES"/>
          </a:p>
        </p:txBody>
      </p:sp>
      <p:pic>
        <p:nvPicPr>
          <p:cNvPr id="1741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descr="http://visualiseur.bnf.fr/ConsulterElementNum?O=IFN-8100023&amp;E=JPEG&amp;Deb=68&amp;Fin=68&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4406" t="9845" r="23492" b="13374"/>
          <a:stretch>
            <a:fillRect/>
          </a:stretch>
        </p:blipFill>
        <p:spPr bwMode="auto">
          <a:xfrm>
            <a:off x="2081213" y="1128713"/>
            <a:ext cx="36718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7" descr="http://visualiseur.bnf.fr/ConsulterElementNum?O=IFN-8100022&amp;E=JPEG&amp;Deb=83&amp;Fin=83&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21535" t="16241" r="19527" b="14362"/>
          <a:stretch>
            <a:fillRect/>
          </a:stretch>
        </p:blipFill>
        <p:spPr bwMode="auto">
          <a:xfrm>
            <a:off x="2081213" y="5232400"/>
            <a:ext cx="37433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9 Marcador de contenido"/>
          <p:cNvSpPr>
            <a:spLocks noGrp="1"/>
          </p:cNvSpPr>
          <p:nvPr>
            <p:ph idx="1"/>
          </p:nvPr>
        </p:nvSpPr>
        <p:spPr>
          <a:xfrm>
            <a:off x="1576388" y="984250"/>
            <a:ext cx="5256212"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causa realmente muy graves daños en cada persona y en la sociedad, de modo que el hecho de la permisión divina de la actividad diabólica no deja de constituir un misterio.</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relato contiene también </a:t>
            </a:r>
            <a:r>
              <a:rPr lang="es-ES_tradnl" sz="3200" b="1" smtClean="0">
                <a:solidFill>
                  <a:srgbClr val="FFFF00"/>
                </a:solidFill>
                <a:latin typeface="Times New Roman" pitchFamily="18" charset="0"/>
                <a:cs typeface="Times New Roman" pitchFamily="18" charset="0"/>
              </a:rPr>
              <a:t>la promesa </a:t>
            </a:r>
            <a:r>
              <a:rPr lang="es-ES_tradnl" sz="3200" smtClean="0">
                <a:solidFill>
                  <a:schemeClr val="bg1"/>
                </a:solidFill>
                <a:latin typeface="Times New Roman" pitchFamily="18" charset="0"/>
                <a:cs typeface="Times New Roman" pitchFamily="18" charset="0"/>
              </a:rPr>
              <a:t>divina de un redentor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3,15).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redención ilumina así el alcance y gravedad de la caída humana, mostrando la maravilla del amor de un Dios que no abandona …</a:t>
            </a:r>
            <a:endParaRPr lang="es-ES" sz="3200" smtClean="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84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3134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C9DDF49-5391-48DF-9D9E-AFEE72531ED0}" type="slidenum">
              <a:rPr lang="es-ES" smtClean="0"/>
              <a:pPr>
                <a:defRPr/>
              </a:pPr>
              <a:t>17</a:t>
            </a:fld>
            <a:endParaRPr lang="es-ES"/>
          </a:p>
        </p:txBody>
      </p:sp>
      <p:pic>
        <p:nvPicPr>
          <p:cNvPr id="1844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5" descr="http://visualiseur.bnf.fr/ConsulterElementNum?O=IFN-8100138&amp;E=JPEG&amp;Deb=89&amp;Fin=89&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4764" t="9538" r="49799" b="37642"/>
          <a:stretch>
            <a:fillRect/>
          </a:stretch>
        </p:blipFill>
        <p:spPr bwMode="auto">
          <a:xfrm>
            <a:off x="7048500" y="984250"/>
            <a:ext cx="18732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7" descr="http://visualiseur.bnf.fr/ConsulterElementNum?O=IFN-8100138&amp;E=JPEG&amp;Deb=125&amp;Fin=125&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56110" t="7571" r="12885" b="34027"/>
          <a:stretch>
            <a:fillRect/>
          </a:stretch>
        </p:blipFill>
        <p:spPr bwMode="auto">
          <a:xfrm>
            <a:off x="9929813" y="1055688"/>
            <a:ext cx="14557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3" descr="http://visualiseur.bnf.fr/ConsulterElementNum?O=IFN-8100104&amp;E=JPEG&amp;Deb=33&amp;Fin=33&amp;Param=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l="14243" t="11812" r="18111" b="21742"/>
          <a:stretch>
            <a:fillRect/>
          </a:stretch>
        </p:blipFill>
        <p:spPr bwMode="auto">
          <a:xfrm>
            <a:off x="7048500" y="4978400"/>
            <a:ext cx="46085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9 Marcador de contenido"/>
          <p:cNvSpPr>
            <a:spLocks noGrp="1"/>
          </p:cNvSpPr>
          <p:nvPr>
            <p:ph idx="1"/>
          </p:nvPr>
        </p:nvSpPr>
        <p:spPr>
          <a:xfrm>
            <a:off x="8272463" y="1631950"/>
            <a:ext cx="3673475" cy="6335713"/>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388: </a:t>
            </a:r>
            <a:r>
              <a:rPr lang="es-ES_tradnl" sz="3200" smtClean="0">
                <a:solidFill>
                  <a:schemeClr val="bg1"/>
                </a:solidFill>
                <a:latin typeface="Times New Roman" pitchFamily="18" charset="0"/>
                <a:cs typeface="Times New Roman" pitchFamily="18" charset="0"/>
              </a:rPr>
              <a:t>«Es preciso conocer a Cristo como fuente de gracia para conocer a Adán como fuente de pecado». </a:t>
            </a:r>
          </a:p>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385</a:t>
            </a:r>
            <a:r>
              <a:rPr lang="es-ES_tradnl" sz="3200" smtClean="0">
                <a:solidFill>
                  <a:schemeClr val="bg1"/>
                </a:solidFill>
                <a:latin typeface="Times New Roman" pitchFamily="18" charset="0"/>
                <a:cs typeface="Times New Roman" pitchFamily="18" charset="0"/>
              </a:rPr>
              <a:t>: «“El misterio de la iniquidad” (</a:t>
            </a:r>
            <a:r>
              <a:rPr lang="es-ES_tradnl" sz="3200" i="1" smtClean="0">
                <a:solidFill>
                  <a:schemeClr val="bg1"/>
                </a:solidFill>
                <a:latin typeface="Times New Roman" pitchFamily="18" charset="0"/>
                <a:cs typeface="Times New Roman" pitchFamily="18" charset="0"/>
              </a:rPr>
              <a:t>2 Ts</a:t>
            </a:r>
            <a:r>
              <a:rPr lang="es-ES_tradnl" sz="3200" smtClean="0">
                <a:solidFill>
                  <a:schemeClr val="bg1"/>
                </a:solidFill>
                <a:latin typeface="Times New Roman" pitchFamily="18" charset="0"/>
                <a:cs typeface="Times New Roman" pitchFamily="18" charset="0"/>
              </a:rPr>
              <a:t> 2,7) sólo se esclarece a la luz del “Misterio de la piedad” (</a:t>
            </a:r>
            <a:r>
              <a:rPr lang="es-ES_tradnl" sz="3200" i="1" smtClean="0">
                <a:solidFill>
                  <a:schemeClr val="bg1"/>
                </a:solidFill>
                <a:latin typeface="Times New Roman" pitchFamily="18" charset="0"/>
                <a:cs typeface="Times New Roman" pitchFamily="18" charset="0"/>
              </a:rPr>
              <a:t>1 Tm</a:t>
            </a:r>
            <a:r>
              <a:rPr lang="es-ES_tradnl" sz="3200" smtClean="0">
                <a:solidFill>
                  <a:schemeClr val="bg1"/>
                </a:solidFill>
                <a:latin typeface="Times New Roman" pitchFamily="18" charset="0"/>
                <a:cs typeface="Times New Roman" pitchFamily="18" charset="0"/>
              </a:rPr>
              <a:t> 3,16)»</a:t>
            </a:r>
            <a:endParaRPr lang="es-AR" sz="3200" smtClean="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94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9588" y="16319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2F54F5F-484A-4D85-9A80-283048096FCF}" type="slidenum">
              <a:rPr lang="es-ES" smtClean="0"/>
              <a:pPr>
                <a:defRPr/>
              </a:pPr>
              <a:t>18</a:t>
            </a:fld>
            <a:endParaRPr lang="es-ES"/>
          </a:p>
        </p:txBody>
      </p:sp>
      <p:pic>
        <p:nvPicPr>
          <p:cNvPr id="1946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5087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3" descr="http://visualiseur.bnf.fr/ConsulterElementNum?O=IFN-8100004&amp;E=JPEG&amp;Deb=6&amp;Fin=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920875"/>
            <a:ext cx="6561138"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9 Marcador de contenido"/>
          <p:cNvSpPr txBox="1">
            <a:spLocks/>
          </p:cNvSpPr>
          <p:nvPr/>
        </p:nvSpPr>
        <p:spPr bwMode="auto">
          <a:xfrm>
            <a:off x="1576388" y="912813"/>
            <a:ext cx="1015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3200">
                <a:solidFill>
                  <a:schemeClr val="bg1"/>
                </a:solidFill>
                <a:latin typeface="Times New Roman" pitchFamily="18" charset="0"/>
                <a:cs typeface="Times New Roman" pitchFamily="18" charset="0"/>
              </a:rPr>
              <a:t>a su criatura sino que viene a su encuentro con la obra salvadora de Jesús. </a:t>
            </a:r>
          </a:p>
        </p:txBody>
      </p:sp>
      <p:pic>
        <p:nvPicPr>
          <p:cNvPr id="194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9 Marcador de contenido"/>
          <p:cNvSpPr>
            <a:spLocks noGrp="1"/>
          </p:cNvSpPr>
          <p:nvPr>
            <p:ph idx="1"/>
          </p:nvPr>
        </p:nvSpPr>
        <p:spPr>
          <a:xfrm>
            <a:off x="1576388" y="912813"/>
            <a:ext cx="51117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ha entendido siempre este episodio como </a:t>
            </a:r>
            <a:r>
              <a:rPr lang="es-ES_tradnl" sz="3200" b="1" smtClean="0">
                <a:solidFill>
                  <a:srgbClr val="FFFF00"/>
                </a:solidFill>
                <a:latin typeface="Times New Roman" pitchFamily="18" charset="0"/>
                <a:cs typeface="Times New Roman" pitchFamily="18" charset="0"/>
              </a:rPr>
              <a:t>un hecho histórico </a:t>
            </a:r>
            <a:r>
              <a:rPr lang="es-ES_tradnl" sz="3200" smtClean="0">
                <a:solidFill>
                  <a:schemeClr val="bg1"/>
                </a:solidFill>
                <a:latin typeface="Times New Roman" pitchFamily="18" charset="0"/>
                <a:cs typeface="Times New Roman" pitchFamily="18" charset="0"/>
              </a:rPr>
              <a:t>–aun cuando se nos haya trasmitido con un lenguaje ciertamente simbólico– que ha sido denominado tradicionalmente (a partir de San Agustín) como “pecado original”, por haber ocurrido en los orígenes.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un pecado “originante” de los pecados personales realizados en la historia., </a:t>
            </a:r>
            <a:endParaRPr lang="es-ES" sz="3200" smtClean="0">
              <a:solidFill>
                <a:schemeClr val="bg1"/>
              </a:solidFill>
              <a:latin typeface="Times New Roman" pitchFamily="18" charset="0"/>
              <a:cs typeface="Times New Roman" pitchFamily="18" charset="0"/>
            </a:endParaRPr>
          </a:p>
        </p:txBody>
      </p:sp>
      <p:sp>
        <p:nvSpPr>
          <p:cNvPr id="204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04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EA1D09A-CBF0-4A0B-9B5B-428B0188E8D8}" type="slidenum">
              <a:rPr lang="es-ES" smtClean="0"/>
              <a:pPr>
                <a:defRPr/>
              </a:pPr>
              <a:t>19</a:t>
            </a:fld>
            <a:endParaRPr lang="es-ES"/>
          </a:p>
        </p:txBody>
      </p:sp>
      <p:pic>
        <p:nvPicPr>
          <p:cNvPr id="2049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5293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http://visualiseur.bnf.fr/ConsulterElementNum?O=IFN-07839773&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7384" t="28551" r="18790" b="28055"/>
          <a:stretch>
            <a:fillRect/>
          </a:stretch>
        </p:blipFill>
        <p:spPr bwMode="auto">
          <a:xfrm>
            <a:off x="7158038" y="984250"/>
            <a:ext cx="4643437"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http://visualiseur.bnf.fr/ConsulterElementNum?O=IFN-8100022&amp;E=JPEG&amp;Deb=15&amp;Fin=15&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23360" t="20673" r="16119" b="8453"/>
          <a:stretch>
            <a:fillRect/>
          </a:stretch>
        </p:blipFill>
        <p:spPr bwMode="auto">
          <a:xfrm>
            <a:off x="7192963" y="4797425"/>
            <a:ext cx="45370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9625" y="1847850"/>
            <a:ext cx="10298113" cy="7056438"/>
          </a:xfrm>
        </p:spPr>
        <p:txBody>
          <a:bodyPr rtlCol="0">
            <a:normAutofit/>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7: </a:t>
            </a:r>
          </a:p>
          <a:p>
            <a:pPr algn="l" eaLnBrk="1" fontAlgn="auto" hangingPunct="1">
              <a:spcAft>
                <a:spcPts val="0"/>
              </a:spcAft>
              <a:defRPr/>
            </a:pPr>
            <a:endParaRPr lang="es-ES" sz="50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LA elevación sobrenatural </a:t>
            </a:r>
            <a:br>
              <a:rPr lang="es-ES" sz="5000" b="1" cap="all" dirty="0" smtClean="0">
                <a:solidFill>
                  <a:srgbClr val="FFFF00"/>
                </a:solidFill>
                <a:latin typeface="Elephant" pitchFamily="18" charset="0"/>
                <a:cs typeface="Times New Roman" pitchFamily="18" charset="0"/>
              </a:rPr>
            </a:br>
            <a:r>
              <a:rPr lang="es-ES" sz="5000" b="1" cap="all" dirty="0" smtClean="0">
                <a:solidFill>
                  <a:srgbClr val="FFFF00"/>
                </a:solidFill>
                <a:latin typeface="Elephant" pitchFamily="18" charset="0"/>
                <a:cs typeface="Times New Roman" pitchFamily="18" charset="0"/>
              </a:rPr>
              <a:t>y El pecado original</a:t>
            </a:r>
            <a:endParaRPr lang="es-ES"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Santiago Sanz</a:t>
            </a: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B627842E-E469-45B9-B67F-01A7BFB1071B}"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9 Marcador de contenido"/>
          <p:cNvSpPr>
            <a:spLocks noGrp="1"/>
          </p:cNvSpPr>
          <p:nvPr>
            <p:ph idx="1"/>
          </p:nvPr>
        </p:nvSpPr>
        <p:spPr>
          <a:xfrm>
            <a:off x="6761163" y="1201738"/>
            <a:ext cx="51117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Entró en el mundo como fruto del mal uso de la libertad por parte de las criaturas (primero los ángeles, después el hombre).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mal moral no pertenece, pues, a la estructura humana, no proviene ni de la naturaleza social del hombre ni de su materialidad, ni obviamente tampoco de Dios o de un destino inamovible. </a:t>
            </a: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151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12001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3313914-9C5E-47F9-BC84-3FCCFF84CA9D}" type="slidenum">
              <a:rPr lang="es-ES" smtClean="0"/>
              <a:pPr>
                <a:defRPr/>
              </a:pPr>
              <a:t>20</a:t>
            </a:fld>
            <a:endParaRPr lang="es-ES"/>
          </a:p>
        </p:txBody>
      </p:sp>
      <p:pic>
        <p:nvPicPr>
          <p:cNvPr id="2151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229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descr="http://visualiseur.bnf.fr/ConsulterElementNum?O=IFN-8100028&amp;E=JPEG&amp;Deb=11&amp;Fin=1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8612" t="23625" r="14166"/>
          <a:stretch>
            <a:fillRect/>
          </a:stretch>
        </p:blipFill>
        <p:spPr bwMode="auto">
          <a:xfrm>
            <a:off x="2152650" y="984250"/>
            <a:ext cx="403225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http://visualiseur.bnf.fr/ConsulterElementNum?O=IFN-8100131&amp;E=JPEG&amp;Deb=1&amp;Fin=1&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2831" t="5907" r="2316" b="5501"/>
          <a:stretch>
            <a:fillRect/>
          </a:stretch>
        </p:blipFill>
        <p:spPr bwMode="auto">
          <a:xfrm>
            <a:off x="2163763" y="5087938"/>
            <a:ext cx="40211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9 Marcador de contenido"/>
          <p:cNvSpPr>
            <a:spLocks noGrp="1"/>
          </p:cNvSpPr>
          <p:nvPr>
            <p:ph idx="1"/>
          </p:nvPr>
        </p:nvSpPr>
        <p:spPr>
          <a:xfrm>
            <a:off x="1576388" y="912813"/>
            <a:ext cx="46085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El realismo cristiano pone al hombre delante de su propia responsabilidad: </a:t>
            </a:r>
            <a:r>
              <a:rPr lang="es-ES_tradnl" sz="3200" b="1" smtClean="0">
                <a:solidFill>
                  <a:srgbClr val="FFFF00"/>
                </a:solidFill>
                <a:latin typeface="Times New Roman" pitchFamily="18" charset="0"/>
                <a:cs typeface="Times New Roman" pitchFamily="18" charset="0"/>
              </a:rPr>
              <a:t>puede hacer el mal como fruto de su libertad</a:t>
            </a:r>
            <a:r>
              <a:rPr lang="es-ES_tradnl" sz="3200" smtClean="0">
                <a:solidFill>
                  <a:schemeClr val="bg1"/>
                </a:solidFill>
                <a:latin typeface="Times New Roman" pitchFamily="18" charset="0"/>
                <a:cs typeface="Times New Roman" pitchFamily="18" charset="0"/>
              </a:rPr>
              <a:t>, y el responsable de ello no es otro que uno mismo.</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 lo largo de la historia, la Iglesia ha formulado el dogma del pecado original en contraste con el optimismo exagerado y el pesimismo existencial.</a:t>
            </a: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25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749C8AC-6A10-4553-B07F-8D795277760B}" type="slidenum">
              <a:rPr lang="es-ES" smtClean="0"/>
              <a:pPr>
                <a:defRPr/>
              </a:pPr>
              <a:t>21</a:t>
            </a:fld>
            <a:endParaRPr lang="es-ES"/>
          </a:p>
        </p:txBody>
      </p:sp>
      <p:pic>
        <p:nvPicPr>
          <p:cNvPr id="2253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237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http://visualiseur.bnf.fr/ConsulterElementNum?O=IFN-08101711&amp;E=JPEG&amp;Deb=3&amp;Fin=3&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5276" t="6892" r="6018" b="11897"/>
          <a:stretch>
            <a:fillRect/>
          </a:stretch>
        </p:blipFill>
        <p:spPr bwMode="auto">
          <a:xfrm>
            <a:off x="6508750" y="984250"/>
            <a:ext cx="52847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http://visualiseur.bnf.fr/ConsulterElementNum?O=IFN-08101711&amp;E=JPEG&amp;Deb=4&amp;Fin=4&amp;Param=C">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l="7384" t="13364" b="16576"/>
          <a:stretch>
            <a:fillRect/>
          </a:stretch>
        </p:blipFill>
        <p:spPr bwMode="auto">
          <a:xfrm>
            <a:off x="6545263" y="4656138"/>
            <a:ext cx="3860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9 Marcador de contenido"/>
          <p:cNvSpPr>
            <a:spLocks noGrp="1"/>
          </p:cNvSpPr>
          <p:nvPr>
            <p:ph idx="1"/>
          </p:nvPr>
        </p:nvSpPr>
        <p:spPr>
          <a:xfrm>
            <a:off x="6329363" y="1128713"/>
            <a:ext cx="54006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Frente a </a:t>
            </a:r>
            <a:r>
              <a:rPr lang="es-ES_tradnl" sz="3200" b="1" smtClean="0">
                <a:solidFill>
                  <a:srgbClr val="FFFF00"/>
                </a:solidFill>
                <a:latin typeface="Times New Roman" pitchFamily="18" charset="0"/>
                <a:cs typeface="Times New Roman" pitchFamily="18" charset="0"/>
              </a:rPr>
              <a:t>Pelagio</a:t>
            </a:r>
            <a:r>
              <a:rPr lang="es-ES_tradnl" sz="3200" smtClean="0">
                <a:solidFill>
                  <a:schemeClr val="bg1"/>
                </a:solidFill>
                <a:latin typeface="Times New Roman" pitchFamily="18" charset="0"/>
                <a:cs typeface="Times New Roman" pitchFamily="18" charset="0"/>
              </a:rPr>
              <a:t>, que afirmaba que el hombre puede realizar el bien sólo con sus fuerzas naturales, y que la gracia es una mera ayuda externa, minimizando así tanto el alcance del pecado de Adán como la redención de Cristo –reducidos a un mero mal o buen ejemplo, respectivamente– el Concilio de Cartago (418), siguiendo a San Agustín, enseñó la prioridad absoluta de la gracia, pues el hombre tras el pecado ha quedado dañado.</a:t>
            </a: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35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C68CC62-A0E5-4D9B-8AF4-6F6B72B27A36}" type="slidenum">
              <a:rPr lang="es-ES" smtClean="0"/>
              <a:pPr>
                <a:defRPr/>
              </a:pPr>
              <a:t>22</a:t>
            </a:fld>
            <a:endParaRPr lang="es-ES"/>
          </a:p>
        </p:txBody>
      </p:sp>
      <p:pic>
        <p:nvPicPr>
          <p:cNvPr id="23562" name="Picture 14" descr="http://visualiseur.bnf.fr/ConsulterElementNum?O=IFN-0790709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5633" t="14764" r="48633" b="6978"/>
          <a:stretch>
            <a:fillRect/>
          </a:stretch>
        </p:blipFill>
        <p:spPr bwMode="auto">
          <a:xfrm>
            <a:off x="1431925" y="1128713"/>
            <a:ext cx="259238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4" descr="http://visualiseur.bnf.fr/ConsulterElementNum?O=IFN-0790709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58067" t="14764" r="7317" b="8453"/>
          <a:stretch>
            <a:fillRect/>
          </a:stretch>
        </p:blipFill>
        <p:spPr bwMode="auto">
          <a:xfrm>
            <a:off x="4097338" y="4197350"/>
            <a:ext cx="25908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1431925" y="912813"/>
            <a:ext cx="58324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Frente a </a:t>
            </a:r>
            <a:r>
              <a:rPr lang="es-ES_tradnl" sz="3200" b="1" smtClean="0">
                <a:solidFill>
                  <a:srgbClr val="FFFF00"/>
                </a:solidFill>
                <a:latin typeface="Times New Roman" pitchFamily="18" charset="0"/>
                <a:cs typeface="Times New Roman" pitchFamily="18" charset="0"/>
              </a:rPr>
              <a:t>Lutero</a:t>
            </a:r>
            <a:r>
              <a:rPr lang="es-ES_tradnl" sz="3200" smtClean="0">
                <a:solidFill>
                  <a:schemeClr val="bg1"/>
                </a:solidFill>
                <a:latin typeface="Times New Roman" pitchFamily="18" charset="0"/>
                <a:cs typeface="Times New Roman" pitchFamily="18" charset="0"/>
              </a:rPr>
              <a:t>, que sostenía que tras el pecado el hombre está esencialmente corrompido en su naturaleza, que su libertad queda anulada y que en todo lo que hace hay pecado, el Concilio de Trento (1546) afirmó la relevancia ontológica del bautismo, que borra el pecado original; aunque permanecen sus secuelas –entre ellas, la concupiscencia, que no se ha de identificar, como hacía Lutero, con el pecado mismo–, el hombre es libre en sus actos y puede merecer con obras buenas, sostenidas por la gracia.</a:t>
            </a:r>
            <a:endParaRPr lang="es-ES" sz="3200" smtClean="0">
              <a:solidFill>
                <a:schemeClr val="bg1"/>
              </a:solidFill>
              <a:latin typeface="Times New Roman" pitchFamily="18" charset="0"/>
              <a:cs typeface="Times New Roman" pitchFamily="18" charset="0"/>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45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955EF3F-B0EA-4724-8408-E55BAA4DE861}" type="slidenum">
              <a:rPr lang="es-ES" smtClean="0"/>
              <a:pPr>
                <a:defRPr/>
              </a:pPr>
              <a:t>23</a:t>
            </a:fld>
            <a:endParaRPr lang="es-ES"/>
          </a:p>
        </p:txBody>
      </p:sp>
      <p:pic>
        <p:nvPicPr>
          <p:cNvPr id="24586" name="Picture 12" descr="http://visualiseur.bnf.fr/ConsulterElementNum?O=IFN-07907096&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9146" t="14764" r="18440" b="5501"/>
          <a:stretch>
            <a:fillRect/>
          </a:stretch>
        </p:blipFill>
        <p:spPr bwMode="auto">
          <a:xfrm>
            <a:off x="9569450" y="4656138"/>
            <a:ext cx="2232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http://visualiseur.bnf.fr/ConsulterElementNum?O=IFN-07907096&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455" t="14764" r="57129" b="5501"/>
          <a:stretch>
            <a:fillRect/>
          </a:stretch>
        </p:blipFill>
        <p:spPr bwMode="auto">
          <a:xfrm>
            <a:off x="7192963" y="912813"/>
            <a:ext cx="223202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9 Marcador de contenido"/>
          <p:cNvSpPr>
            <a:spLocks noGrp="1"/>
          </p:cNvSpPr>
          <p:nvPr>
            <p:ph idx="1"/>
          </p:nvPr>
        </p:nvSpPr>
        <p:spPr>
          <a:xfrm>
            <a:off x="6400800" y="912813"/>
            <a:ext cx="56880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el fondo de la posición luterana, y también de algunas interpretaciones recientes de </a:t>
            </a:r>
            <a:r>
              <a:rPr lang="es-ES_tradnl" sz="3200" i="1" smtClean="0">
                <a:solidFill>
                  <a:schemeClr val="bg1"/>
                </a:solidFill>
                <a:latin typeface="Times New Roman" pitchFamily="18" charset="0"/>
                <a:cs typeface="Times New Roman" pitchFamily="18" charset="0"/>
              </a:rPr>
              <a:t>Gn</a:t>
            </a:r>
            <a:r>
              <a:rPr lang="es-ES_tradnl" sz="3200" smtClean="0">
                <a:solidFill>
                  <a:schemeClr val="bg1"/>
                </a:solidFill>
                <a:latin typeface="Times New Roman" pitchFamily="18" charset="0"/>
                <a:cs typeface="Times New Roman" pitchFamily="18" charset="0"/>
              </a:rPr>
              <a:t> 3, está en juego una adecuada comprensión de la relación entre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1) </a:t>
            </a:r>
            <a:r>
              <a:rPr lang="es-ES_tradnl" sz="3200" smtClean="0">
                <a:solidFill>
                  <a:schemeClr val="bg1"/>
                </a:solidFill>
                <a:latin typeface="Times New Roman" pitchFamily="18" charset="0"/>
                <a:cs typeface="Times New Roman" pitchFamily="18" charset="0"/>
              </a:rPr>
              <a:t>naturaleza e historia,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2) </a:t>
            </a:r>
            <a:r>
              <a:rPr lang="es-ES_tradnl" sz="3200" smtClean="0">
                <a:solidFill>
                  <a:schemeClr val="bg1"/>
                </a:solidFill>
                <a:latin typeface="Times New Roman" pitchFamily="18" charset="0"/>
                <a:cs typeface="Times New Roman" pitchFamily="18" charset="0"/>
              </a:rPr>
              <a:t>el plano psicológico-existencial y el plano ontológico,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3) </a:t>
            </a:r>
            <a:r>
              <a:rPr lang="es-ES_tradnl" sz="3200" smtClean="0">
                <a:solidFill>
                  <a:schemeClr val="bg1"/>
                </a:solidFill>
                <a:latin typeface="Times New Roman" pitchFamily="18" charset="0"/>
                <a:cs typeface="Times New Roman" pitchFamily="18" charset="0"/>
              </a:rPr>
              <a:t>lo individual y lo colectivo. </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1) </a:t>
            </a:r>
            <a:r>
              <a:rPr lang="es-ES_tradnl" sz="3200" smtClean="0">
                <a:solidFill>
                  <a:schemeClr val="bg1"/>
                </a:solidFill>
                <a:latin typeface="Times New Roman" pitchFamily="18" charset="0"/>
                <a:cs typeface="Times New Roman" pitchFamily="18" charset="0"/>
              </a:rPr>
              <a:t>Es un error interpretar el relato de la caída como una explicación simbólica de la original condición pecadora humana. </a:t>
            </a:r>
            <a:endParaRPr lang="es-ES" sz="3200" smtClean="0">
              <a:solidFill>
                <a:schemeClr val="bg1"/>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56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A6B520D-1BE2-4F6B-97EF-0818CD356F7B}" type="slidenum">
              <a:rPr lang="es-ES" smtClean="0"/>
              <a:pPr>
                <a:defRPr/>
              </a:pPr>
              <a:t>24</a:t>
            </a:fld>
            <a:endParaRPr lang="es-ES"/>
          </a:p>
        </p:txBody>
      </p:sp>
      <p:pic>
        <p:nvPicPr>
          <p:cNvPr id="2561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663"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2" descr="http://visualiseur.bnf.fr/ConsulterElementNum?O=IFN-0800076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430" t="6490" r="27460" b="10233"/>
          <a:stretch>
            <a:fillRect/>
          </a:stretch>
        </p:blipFill>
        <p:spPr bwMode="auto">
          <a:xfrm>
            <a:off x="1431925" y="984250"/>
            <a:ext cx="4608513" cy="769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9 Marcador de contenido"/>
          <p:cNvSpPr>
            <a:spLocks noGrp="1"/>
          </p:cNvSpPr>
          <p:nvPr>
            <p:ph idx="1"/>
          </p:nvPr>
        </p:nvSpPr>
        <p:spPr>
          <a:xfrm>
            <a:off x="1504950" y="912813"/>
            <a:ext cx="58324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Esta interpretación convierte en naturaleza un hecho histórico, mitificándolo y haciéndolo inevitable: paradójicamente, el sentido de culpa que lleva a reconocerse “naturalmente” pecador, conduciría a mitigar o eliminar la responsabilidad personal en el pecado, pues el hombre no podría evitar aquello a lo que tiende espontáneamente.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 correcto, más bien, es afirmar que la condición pecadora pertenece a la historicidad del hombre, y no a su naturaleza originaria.</a:t>
            </a:r>
            <a:endParaRPr lang="es-AR" sz="3200" smtClean="0">
              <a:solidFill>
                <a:schemeClr val="bg1"/>
              </a:solidFill>
              <a:latin typeface="Times New Roman" pitchFamily="18" charset="0"/>
              <a:cs typeface="Times New Roman" pitchFamily="18" charset="0"/>
            </a:endParaRPr>
          </a:p>
        </p:txBody>
      </p:sp>
      <p:sp>
        <p:nvSpPr>
          <p:cNvPr id="266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663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45588DB-8457-4378-958A-D52D8B2927DD}" type="slidenum">
              <a:rPr lang="es-ES" smtClean="0"/>
              <a:pPr>
                <a:defRPr/>
              </a:pPr>
              <a:t>25</a:t>
            </a:fld>
            <a:endParaRPr lang="es-ES"/>
          </a:p>
        </p:txBody>
      </p:sp>
      <p:pic>
        <p:nvPicPr>
          <p:cNvPr id="2663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456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3" descr="http://visualiseur.bnf.fr/ConsulterElementNum?O=IFN-8100222&amp;E=JPEG&amp;Deb=13&amp;Fin=13&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3349" t="4739" r="6238" b="6238"/>
          <a:stretch>
            <a:fillRect/>
          </a:stretch>
        </p:blipFill>
        <p:spPr bwMode="auto">
          <a:xfrm>
            <a:off x="7769225" y="4729163"/>
            <a:ext cx="388778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3" descr="http://visualiseur.bnf.fr/ConsulterElementNum?O=IFN-8100052&amp;E=JPEG&amp;Deb=3&amp;Fin=3&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12273" t="10336" r="12865" b="8453"/>
          <a:stretch>
            <a:fillRect/>
          </a:stretch>
        </p:blipFill>
        <p:spPr bwMode="auto">
          <a:xfrm>
            <a:off x="7696200" y="984250"/>
            <a:ext cx="3960813"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9 Marcador de contenido"/>
          <p:cNvSpPr>
            <a:spLocks noGrp="1"/>
          </p:cNvSpPr>
          <p:nvPr>
            <p:ph idx="1"/>
          </p:nvPr>
        </p:nvSpPr>
        <p:spPr>
          <a:xfrm>
            <a:off x="6256338" y="984250"/>
            <a:ext cx="5400675"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2) </a:t>
            </a:r>
            <a:r>
              <a:rPr lang="es-ES_tradnl" sz="3200" smtClean="0">
                <a:solidFill>
                  <a:schemeClr val="bg1"/>
                </a:solidFill>
                <a:latin typeface="Times New Roman" pitchFamily="18" charset="0"/>
                <a:cs typeface="Times New Roman" pitchFamily="18" charset="0"/>
              </a:rPr>
              <a:t>Al haber quedado después del bautismo algunas secuelas del pecado, el cristiano puede experimentar con fuerza la tendencia hacia el mal, sintiéndose profundamente pecador, como ocurre en la vida de los santos.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Sin embargo, esta perspectiva existencial no es la única, ni tampoco la más fundamental, pues el bautismo ha borrado realmente el pecado original y nos ha hecho hijos de Dios. </a:t>
            </a:r>
            <a:endParaRPr lang="es-ES" sz="3200" smtClean="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765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39EE79D-58BD-48E2-826C-64CE70AA8805}" type="slidenum">
              <a:rPr lang="es-ES" smtClean="0"/>
              <a:pPr>
                <a:defRPr/>
              </a:pPr>
              <a:t>26</a:t>
            </a:fld>
            <a:endParaRPr lang="es-ES"/>
          </a:p>
        </p:txBody>
      </p:sp>
      <p:pic>
        <p:nvPicPr>
          <p:cNvPr id="2765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5305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http://visualiseur.bnf.fr/ConsulterElementNum?O=IFN-7913778&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0673" t="17975" r="18790" b="22815"/>
          <a:stretch>
            <a:fillRect/>
          </a:stretch>
        </p:blipFill>
        <p:spPr bwMode="auto">
          <a:xfrm>
            <a:off x="1576388" y="1055688"/>
            <a:ext cx="42703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9 Marcador de contenido"/>
          <p:cNvSpPr>
            <a:spLocks noGrp="1"/>
          </p:cNvSpPr>
          <p:nvPr>
            <p:ph idx="1"/>
          </p:nvPr>
        </p:nvSpPr>
        <p:spPr>
          <a:xfrm>
            <a:off x="1576388" y="839788"/>
            <a:ext cx="532923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Ontológicamente, el cristiano en gracia es justo ante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Lutero radicalizó la perspectiva existencial, entendiendo toda la realidad desde ella, que quedaba así marcada ontológicamente por el pecado.</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3) </a:t>
            </a:r>
            <a:r>
              <a:rPr lang="es-ES_tradnl" sz="3200" smtClean="0">
                <a:solidFill>
                  <a:schemeClr val="bg1"/>
                </a:solidFill>
                <a:latin typeface="Times New Roman" pitchFamily="18" charset="0"/>
                <a:cs typeface="Times New Roman" pitchFamily="18" charset="0"/>
              </a:rPr>
              <a:t>El tercer punto lleva a la cuestión de la transmisión del pecado original, «un misterio que no podemos comprender plenamente» (</a:t>
            </a:r>
            <a:r>
              <a:rPr lang="es-ES_tradnl" sz="3200" i="1" smtClean="0">
                <a:solidFill>
                  <a:schemeClr val="bg1"/>
                </a:solidFill>
                <a:latin typeface="Times New Roman" pitchFamily="18" charset="0"/>
                <a:cs typeface="Times New Roman" pitchFamily="18" charset="0"/>
              </a:rPr>
              <a:t>Catecismo</a:t>
            </a:r>
            <a:r>
              <a:rPr lang="es-ES_tradnl" sz="3200" smtClean="0">
                <a:solidFill>
                  <a:schemeClr val="bg1"/>
                </a:solidFill>
                <a:latin typeface="Times New Roman" pitchFamily="18" charset="0"/>
                <a:cs typeface="Times New Roman" pitchFamily="18" charset="0"/>
              </a:rPr>
              <a:t>, 404). </a:t>
            </a:r>
            <a:endParaRPr lang="es-ES" sz="3200" smtClean="0">
              <a:solidFill>
                <a:schemeClr val="bg1"/>
              </a:solidFill>
              <a:latin typeface="Times New Roman" pitchFamily="18" charset="0"/>
              <a:cs typeface="Times New Roman" pitchFamily="18" charset="0"/>
            </a:endParaRP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86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173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DD98739-2D57-4A3B-A49C-84C0863AD2EB}" type="slidenum">
              <a:rPr lang="es-ES" smtClean="0"/>
              <a:pPr>
                <a:defRPr/>
              </a:pPr>
              <a:t>27</a:t>
            </a:fld>
            <a:endParaRPr lang="es-ES"/>
          </a:p>
        </p:txBody>
      </p:sp>
      <p:pic>
        <p:nvPicPr>
          <p:cNvPr id="2868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640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3" descr="http://visualiseur.bnf.fr/ConsulterElementNum?O=IFN-07902086&amp;E=JPEG&amp;Deb=1&amp;Fin=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8495" t="14764" r="10809" b="15837"/>
          <a:stretch>
            <a:fillRect/>
          </a:stretch>
        </p:blipFill>
        <p:spPr bwMode="auto">
          <a:xfrm>
            <a:off x="6688138" y="2279650"/>
            <a:ext cx="5124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2" descr="http://visualiseur.bnf.fr/ConsulterElementNum?O=IFN-08100295&amp;E=JPEG&amp;Deb=1&amp;Fin=1&amp;Param=C">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l="9735" t="12718" r="9439" b="15216"/>
          <a:stretch>
            <a:fillRect/>
          </a:stretch>
        </p:blipFill>
        <p:spPr bwMode="auto">
          <a:xfrm>
            <a:off x="6727825" y="5592763"/>
            <a:ext cx="49863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9 Marcador de contenido"/>
          <p:cNvSpPr>
            <a:spLocks noGrp="1"/>
          </p:cNvSpPr>
          <p:nvPr>
            <p:ph idx="1"/>
          </p:nvPr>
        </p:nvSpPr>
        <p:spPr>
          <a:xfrm>
            <a:off x="6040438" y="912813"/>
            <a:ext cx="576103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Biblia enseña que nuestros primeros padres trasmitieron el pecado a toda la humanidad.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siguientes capítulos del Génesis narran la progresiva corrupción del género humano; estableciendo un paralelismo entre Adán y Cristo, San Pablo afirma: «como por la desobediencia de un solo hombre todos fueron constituidos pecadores, así también por la obediencia de uno solo [Cristo] todos quedarán constituidos justos» (</a:t>
            </a:r>
            <a:r>
              <a:rPr lang="es-ES_tradnl" sz="3200" i="1" smtClean="0">
                <a:solidFill>
                  <a:schemeClr val="bg1"/>
                </a:solidFill>
                <a:latin typeface="Times New Roman" pitchFamily="18" charset="0"/>
                <a:cs typeface="Times New Roman" pitchFamily="18" charset="0"/>
              </a:rPr>
              <a:t>Rm</a:t>
            </a:r>
            <a:r>
              <a:rPr lang="es-ES_tradnl" sz="3200" smtClean="0">
                <a:solidFill>
                  <a:schemeClr val="bg1"/>
                </a:solidFill>
                <a:latin typeface="Times New Roman" pitchFamily="18" charset="0"/>
                <a:cs typeface="Times New Roman" pitchFamily="18" charset="0"/>
              </a:rPr>
              <a:t> 5,19). </a:t>
            </a:r>
            <a:endParaRPr lang="es-ES" sz="3200" smtClean="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97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9BC0E6E-9322-4C5C-9C9C-F4833A0A81A6}" type="slidenum">
              <a:rPr lang="es-ES" smtClean="0"/>
              <a:pPr>
                <a:defRPr/>
              </a:pPr>
              <a:t>28</a:t>
            </a:fld>
            <a:endParaRPr lang="es-ES"/>
          </a:p>
        </p:txBody>
      </p:sp>
      <p:pic>
        <p:nvPicPr>
          <p:cNvPr id="297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http://visualiseur.bnf.fr/ConsulterElementNum?O=IFN-8100126&amp;E=JPEG&amp;Deb=1&amp;Fin=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63725" y="1128713"/>
            <a:ext cx="35353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3" descr="http://visualiseur.bnf.fr/ConsulterElementNum?O=IFN-8100143&amp;E=JPEG&amp;Deb=3&amp;Fin=3&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5540" t="3883" r="2913" b="5501"/>
          <a:stretch>
            <a:fillRect/>
          </a:stretch>
        </p:blipFill>
        <p:spPr bwMode="auto">
          <a:xfrm>
            <a:off x="1863725" y="4705350"/>
            <a:ext cx="3527425"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9 Marcador de contenido"/>
          <p:cNvSpPr>
            <a:spLocks noGrp="1"/>
          </p:cNvSpPr>
          <p:nvPr>
            <p:ph idx="1"/>
          </p:nvPr>
        </p:nvSpPr>
        <p:spPr>
          <a:xfrm>
            <a:off x="6040438" y="912813"/>
            <a:ext cx="5761037"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«Adán y Eva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cometen un pecado personal, pero este pecado [...]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será transmitido por propagación a toda la humanidad, es decir,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por la transmisión de una naturaleza humana privada de la santidad y de la justicia originales.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El pecado original 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un pecado “</a:t>
            </a:r>
            <a:r>
              <a:rPr lang="es-ES_tradnl" sz="3200" b="1" smtClean="0">
                <a:solidFill>
                  <a:srgbClr val="FFFF00"/>
                </a:solidFill>
                <a:latin typeface="Times New Roman" pitchFamily="18" charset="0"/>
                <a:cs typeface="Times New Roman" pitchFamily="18" charset="0"/>
              </a:rPr>
              <a:t>contraído</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“no cometido”,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un </a:t>
            </a:r>
            <a:r>
              <a:rPr lang="es-ES_tradnl" sz="3200" b="1" smtClean="0">
                <a:solidFill>
                  <a:srgbClr val="FFFF00"/>
                </a:solidFill>
                <a:latin typeface="Times New Roman" pitchFamily="18" charset="0"/>
                <a:cs typeface="Times New Roman" pitchFamily="18" charset="0"/>
              </a:rPr>
              <a:t>estado</a:t>
            </a:r>
            <a:r>
              <a:rPr lang="es-ES_tradnl" sz="3200" smtClean="0">
                <a:solidFill>
                  <a:schemeClr val="bg1"/>
                </a:solidFill>
                <a:latin typeface="Times New Roman" pitchFamily="18" charset="0"/>
                <a:cs typeface="Times New Roman" pitchFamily="18" charset="0"/>
              </a:rPr>
              <a:t>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no un acto.</a:t>
            </a:r>
            <a:endParaRPr lang="es-ES" sz="3200" smtClean="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07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691F707-3339-4637-95BB-E306B3AEDF2F}" type="slidenum">
              <a:rPr lang="es-ES" smtClean="0"/>
              <a:pPr>
                <a:defRPr/>
              </a:pPr>
              <a:t>29</a:t>
            </a:fld>
            <a:endParaRPr lang="es-ES"/>
          </a:p>
        </p:txBody>
      </p:sp>
      <p:pic>
        <p:nvPicPr>
          <p:cNvPr id="3073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4" descr="http://visualiseur.bnf.fr/ConsulterElementNum?O=IFN-08010497&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8053" t="12849" r="11407" b="17548"/>
          <a:stretch>
            <a:fillRect/>
          </a:stretch>
        </p:blipFill>
        <p:spPr bwMode="auto">
          <a:xfrm>
            <a:off x="1431925" y="1055688"/>
            <a:ext cx="4587875" cy="727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431925" y="407988"/>
            <a:ext cx="10729913" cy="1600200"/>
          </a:xfrm>
        </p:spPr>
        <p:txBody>
          <a:bodyPr/>
          <a:lstStyle/>
          <a:p>
            <a:pPr algn="l">
              <a:defRPr/>
            </a:pPr>
            <a:r>
              <a:rPr lang="es-ES" sz="5000" b="1" i="1" cap="small" dirty="0" smtClean="0">
                <a:solidFill>
                  <a:srgbClr val="FFFF00"/>
                </a:solidFill>
              </a:rPr>
              <a:t>1</a:t>
            </a:r>
            <a:r>
              <a:rPr lang="es-ES" sz="5000" b="1" i="1" cap="small" dirty="0" smtClean="0">
                <a:solidFill>
                  <a:srgbClr val="FFFF00"/>
                </a:solidFill>
                <a:latin typeface="Times New Roman" pitchFamily="18" charset="0"/>
                <a:cs typeface="Times New Roman" pitchFamily="18" charset="0"/>
              </a:rPr>
              <a:t>. </a:t>
            </a:r>
            <a:r>
              <a:rPr lang="es-ES_tradnl" sz="5400" b="1" i="1" dirty="0" smtClean="0">
                <a:solidFill>
                  <a:srgbClr val="FFFF00"/>
                </a:solidFill>
                <a:latin typeface="Times New Roman" pitchFamily="18" charset="0"/>
                <a:cs typeface="Times New Roman" pitchFamily="18" charset="0"/>
              </a:rPr>
              <a:t>La elevación sobrenatural</a:t>
            </a:r>
            <a:endParaRPr lang="es-AR" sz="5000" b="1" i="1" dirty="0">
              <a:solidFill>
                <a:srgbClr val="FFFF00"/>
              </a:solidFill>
              <a:latin typeface="Times New Roman" pitchFamily="18" charset="0"/>
              <a:cs typeface="Times New Roman" pitchFamily="18" charset="0"/>
            </a:endParaRPr>
          </a:p>
        </p:txBody>
      </p:sp>
      <p:sp>
        <p:nvSpPr>
          <p:cNvPr id="4103" name="9 Marcador de contenido"/>
          <p:cNvSpPr>
            <a:spLocks noGrp="1"/>
          </p:cNvSpPr>
          <p:nvPr>
            <p:ph idx="1"/>
          </p:nvPr>
        </p:nvSpPr>
        <p:spPr>
          <a:xfrm>
            <a:off x="1431925" y="2281238"/>
            <a:ext cx="44640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Al crear al hombre, Dios lo constituyó en un estado de santidad y justicia, ofreciéndole la gracia de una auténtica participación en su vida divina.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Así han interpretado la Tradición y el Magisterio a lo largo de los siglos la descripción del paraíso contenida en el Génesis. </a:t>
            </a:r>
            <a:endParaRPr lang="es-ES" sz="3200" smtClean="0">
              <a:solidFill>
                <a:schemeClr val="bg1"/>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CEFC572-226A-4AA4-87DE-FF725D4862ED}" type="slidenum">
              <a:rPr lang="es-ES" smtClean="0"/>
              <a:pPr>
                <a:defRPr/>
              </a:pPr>
              <a:t>3</a:t>
            </a:fld>
            <a:endParaRPr lang="es-ES"/>
          </a:p>
        </p:txBody>
      </p:sp>
      <p:sp>
        <p:nvSpPr>
          <p:cNvPr id="4108" name="AutoShape 13" descr="http://visualiseur.bnf.fr/ConsulterElementNum?O=IFN-07839773&amp;E=JPEG&amp;Deb=1&amp;Fin=1&amp;Param=C">
            <a:hlinkClick r:id="rId4"/>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9" name="Picture 19" descr="http://visualiseur.bnf.fr/ConsulterElementNum?O=IFN-8100022&amp;E=JPEG&amp;Deb=2&amp;Fin=2&amp;Param=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5428" t="2953" r="18744" b="4025"/>
          <a:stretch>
            <a:fillRect/>
          </a:stretch>
        </p:blipFill>
        <p:spPr bwMode="auto">
          <a:xfrm>
            <a:off x="6169025" y="2424113"/>
            <a:ext cx="56324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1576388" y="984250"/>
            <a:ext cx="5688012"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Así, «aunque propio de cada uno, el pecado original no tiene, en ningún descendiente de Adán, un carácter de falta personal» (</a:t>
            </a:r>
            <a:r>
              <a:rPr lang="es-ES_tradnl" sz="3200" i="1" smtClean="0">
                <a:solidFill>
                  <a:schemeClr val="bg1"/>
                </a:solidFill>
                <a:latin typeface="Times New Roman" pitchFamily="18" charset="0"/>
                <a:cs typeface="Times New Roman" pitchFamily="18" charset="0"/>
              </a:rPr>
              <a:t>Catecismo</a:t>
            </a:r>
            <a:r>
              <a:rPr lang="es-ES_tradnl" sz="3200" smtClean="0">
                <a:solidFill>
                  <a:schemeClr val="bg1"/>
                </a:solidFill>
                <a:latin typeface="Times New Roman" pitchFamily="18" charset="0"/>
                <a:cs typeface="Times New Roman" pitchFamily="18" charset="0"/>
              </a:rPr>
              <a:t> 405).</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Para algunas personas es difícil aceptar la idea de un pecado heredado, sobre todo si se tiene una visión individualista de la persona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de la libertad.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Ante las lamentables consecuencias del pecado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su difusión universal </a:t>
            </a:r>
            <a:r>
              <a:rPr lang="es-ES_tradnl" sz="3200" b="1" smtClean="0">
                <a:solidFill>
                  <a:srgbClr val="FFFF00"/>
                </a:solidFill>
                <a:latin typeface="Times New Roman" pitchFamily="18" charset="0"/>
                <a:cs typeface="Times New Roman" pitchFamily="18" charset="0"/>
              </a:rPr>
              <a:t>cabe preguntarse:</a:t>
            </a:r>
            <a:endParaRPr lang="es-ES" sz="3200" b="1" smtClean="0">
              <a:solidFill>
                <a:srgbClr val="FFFF00"/>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17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5A9962D-F81E-4353-ABD2-A7F9F4AEE8D5}" type="slidenum">
              <a:rPr lang="es-ES" smtClean="0"/>
              <a:pPr>
                <a:defRPr/>
              </a:pPr>
              <a:t>30</a:t>
            </a:fld>
            <a:endParaRPr lang="es-ES"/>
          </a:p>
        </p:txBody>
      </p:sp>
      <p:pic>
        <p:nvPicPr>
          <p:cNvPr id="3175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721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816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6" descr="http://visualiseur.bnf.fr/ConsulterElementNum?O=IFN-8100022&amp;E=JPEG&amp;Deb=13&amp;Fin=1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4539" t="16241" r="22835" b="9930"/>
          <a:stretch>
            <a:fillRect/>
          </a:stretch>
        </p:blipFill>
        <p:spPr bwMode="auto">
          <a:xfrm>
            <a:off x="7553325" y="1055688"/>
            <a:ext cx="4032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2" descr="http://visualiseur.bnf.fr/ConsulterElementNum?O=IFN-8100099&amp;E=JPEG&amp;Deb=239&amp;Fin=239&amp;Param=C">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l="12653" t="11812" r="18813" b="6978"/>
          <a:stretch>
            <a:fillRect/>
          </a:stretch>
        </p:blipFill>
        <p:spPr bwMode="auto">
          <a:xfrm>
            <a:off x="7488238" y="5016500"/>
            <a:ext cx="41687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9 Marcador de contenido"/>
          <p:cNvSpPr>
            <a:spLocks noGrp="1"/>
          </p:cNvSpPr>
          <p:nvPr>
            <p:ph idx="1"/>
          </p:nvPr>
        </p:nvSpPr>
        <p:spPr>
          <a:xfrm>
            <a:off x="6040438" y="912813"/>
            <a:ext cx="576103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«Pero, ¿por qué Dios no impidió que el primer hombre pecara?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S. León Magno </a:t>
            </a:r>
            <a:r>
              <a:rPr lang="es-ES_tradnl" sz="3200" smtClean="0">
                <a:solidFill>
                  <a:schemeClr val="bg1"/>
                </a:solidFill>
                <a:latin typeface="Times New Roman" pitchFamily="18" charset="0"/>
                <a:cs typeface="Times New Roman" pitchFamily="18" charset="0"/>
              </a:rPr>
              <a:t>responde: “La gracia inefable de Cristo nos ha dado bienes mejores que los que nos quitó la envidia del demonio” (serm. 73,4).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Y </a:t>
            </a:r>
            <a:r>
              <a:rPr lang="es-ES_tradnl" sz="3200" b="1" smtClean="0">
                <a:solidFill>
                  <a:srgbClr val="FFFF00"/>
                </a:solidFill>
                <a:latin typeface="Times New Roman" pitchFamily="18" charset="0"/>
                <a:cs typeface="Times New Roman" pitchFamily="18" charset="0"/>
              </a:rPr>
              <a:t>S. Tomás de Aquino</a:t>
            </a:r>
            <a:r>
              <a:rPr lang="es-ES_tradnl" sz="3200" smtClean="0">
                <a:solidFill>
                  <a:schemeClr val="bg1"/>
                </a:solidFill>
                <a:latin typeface="Times New Roman" pitchFamily="18" charset="0"/>
                <a:cs typeface="Times New Roman" pitchFamily="18" charset="0"/>
              </a:rPr>
              <a:t>: “Nada se opone a que la naturaleza humana haya sido destinada a un fin más alto después del pecado. Dios, en efecto, permite que los males se hagan para sacar de ellos un mayor bien. </a:t>
            </a:r>
            <a:endParaRPr lang="es-ES" sz="3200" smtClean="0">
              <a:solidFill>
                <a:schemeClr val="bg1"/>
              </a:solidFill>
              <a:latin typeface="Times New Roman" pitchFamily="18" charset="0"/>
              <a:cs typeface="Times New Roman" pitchFamily="18" charset="0"/>
            </a:endParaRP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27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E38F3F2-A8EE-4488-9129-398594C5F036}" type="slidenum">
              <a:rPr lang="es-ES" smtClean="0"/>
              <a:pPr>
                <a:defRPr/>
              </a:pPr>
              <a:t>31</a:t>
            </a:fld>
            <a:endParaRPr lang="es-ES"/>
          </a:p>
        </p:txBody>
      </p:sp>
      <p:pic>
        <p:nvPicPr>
          <p:cNvPr id="327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5448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http://visualiseur.bnf.fr/ConsulterElementNum?O=IFN-8100223&amp;E=JPEG&amp;Deb=15&amp;Fin=15&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13057" t="13289" r="9908" b="14362"/>
          <a:stretch>
            <a:fillRect/>
          </a:stretch>
        </p:blipFill>
        <p:spPr bwMode="auto">
          <a:xfrm>
            <a:off x="1504950" y="984250"/>
            <a:ext cx="41751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2" descr="http://visualiseur.bnf.fr/ConsulterElementNum?O=IFN-8100223&amp;E=JPEG&amp;Deb=16&amp;Fin=16&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15163" t="14764" r="11188" b="11407"/>
          <a:stretch>
            <a:fillRect/>
          </a:stretch>
        </p:blipFill>
        <p:spPr bwMode="auto">
          <a:xfrm>
            <a:off x="1504950" y="5546725"/>
            <a:ext cx="41751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1576388" y="984250"/>
            <a:ext cx="51117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De ahí las palabras de </a:t>
            </a:r>
            <a:r>
              <a:rPr lang="es-ES_tradnl" sz="3200" b="1" smtClean="0">
                <a:solidFill>
                  <a:srgbClr val="FFFF00"/>
                </a:solidFill>
                <a:latin typeface="Times New Roman" pitchFamily="18" charset="0"/>
                <a:cs typeface="Times New Roman" pitchFamily="18" charset="0"/>
              </a:rPr>
              <a:t>S. Pablo:</a:t>
            </a:r>
            <a:r>
              <a:rPr lang="es-ES_tradnl" sz="3200" smtClean="0">
                <a:solidFill>
                  <a:schemeClr val="bg1"/>
                </a:solidFill>
                <a:latin typeface="Times New Roman" pitchFamily="18" charset="0"/>
                <a:cs typeface="Times New Roman" pitchFamily="18" charset="0"/>
              </a:rPr>
              <a:t> ‘Donde abundó el pecado, sobreabundó la gracia’ (</a:t>
            </a:r>
            <a:r>
              <a:rPr lang="es-ES_tradnl" sz="3200" i="1" smtClean="0">
                <a:solidFill>
                  <a:schemeClr val="bg1"/>
                </a:solidFill>
                <a:latin typeface="Times New Roman" pitchFamily="18" charset="0"/>
                <a:cs typeface="Times New Roman" pitchFamily="18" charset="0"/>
              </a:rPr>
              <a:t>Rm</a:t>
            </a:r>
            <a:r>
              <a:rPr lang="es-ES_tradnl" sz="3200" smtClean="0">
                <a:solidFill>
                  <a:schemeClr val="bg1"/>
                </a:solidFill>
                <a:latin typeface="Times New Roman" pitchFamily="18" charset="0"/>
                <a:cs typeface="Times New Roman" pitchFamily="18" charset="0"/>
              </a:rPr>
              <a:t> 5,20). </a:t>
            </a:r>
          </a:p>
          <a:p>
            <a:pPr>
              <a:lnSpc>
                <a:spcPct val="85000"/>
              </a:lnSpc>
            </a:pPr>
            <a:r>
              <a:rPr lang="es-ES_tradnl" sz="3200" smtClean="0">
                <a:solidFill>
                  <a:schemeClr val="bg1"/>
                </a:solidFill>
                <a:latin typeface="Times New Roman" pitchFamily="18" charset="0"/>
                <a:cs typeface="Times New Roman" pitchFamily="18" charset="0"/>
              </a:rPr>
              <a:t>Y el canto del </a:t>
            </a:r>
            <a:r>
              <a:rPr lang="es-ES_tradnl" sz="3200" b="1" smtClean="0">
                <a:solidFill>
                  <a:srgbClr val="FFFF00"/>
                </a:solidFill>
                <a:latin typeface="Times New Roman" pitchFamily="18" charset="0"/>
                <a:cs typeface="Times New Roman" pitchFamily="18" charset="0"/>
              </a:rPr>
              <a:t>Exultet</a:t>
            </a:r>
            <a:r>
              <a:rPr lang="es-ES_tradnl" sz="3200" smtClean="0">
                <a:solidFill>
                  <a:schemeClr val="bg1"/>
                </a:solidFill>
                <a:latin typeface="Times New Roman" pitchFamily="18" charset="0"/>
                <a:cs typeface="Times New Roman" pitchFamily="18" charset="0"/>
              </a:rPr>
              <a:t>: ‘¡Oh feliz culpa que mereció tal y tan grande Redentor!’” (</a:t>
            </a:r>
            <a:r>
              <a:rPr lang="es-ES_tradnl" sz="3200" i="1" smtClean="0">
                <a:solidFill>
                  <a:schemeClr val="bg1"/>
                </a:solidFill>
                <a:latin typeface="Times New Roman" pitchFamily="18" charset="0"/>
                <a:cs typeface="Times New Roman" pitchFamily="18" charset="0"/>
              </a:rPr>
              <a:t>Summa Theologiae</a:t>
            </a:r>
            <a:r>
              <a:rPr lang="es-ES_tradnl" sz="3200" smtClean="0">
                <a:solidFill>
                  <a:schemeClr val="bg1"/>
                </a:solidFill>
                <a:latin typeface="Times New Roman" pitchFamily="18" charset="0"/>
                <a:cs typeface="Times New Roman" pitchFamily="18" charset="0"/>
              </a:rPr>
              <a:t>, III, 1, 3, ad 3)» (</a:t>
            </a:r>
            <a:r>
              <a:rPr lang="es-ES_tradnl" sz="3200" i="1" smtClean="0">
                <a:solidFill>
                  <a:schemeClr val="bg1"/>
                </a:solidFill>
                <a:latin typeface="Times New Roman" pitchFamily="18" charset="0"/>
                <a:cs typeface="Times New Roman" pitchFamily="18" charset="0"/>
              </a:rPr>
              <a:t>Catecismo</a:t>
            </a:r>
            <a:r>
              <a:rPr lang="es-ES_tradnl" sz="3200" smtClean="0">
                <a:solidFill>
                  <a:schemeClr val="bg1"/>
                </a:solidFill>
                <a:latin typeface="Times New Roman" pitchFamily="18" charset="0"/>
                <a:cs typeface="Times New Roman" pitchFamily="18" charset="0"/>
              </a:rPr>
              <a:t>, 412).</a:t>
            </a: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baseline="30000" smtClean="0">
                <a:solidFill>
                  <a:schemeClr val="bg1"/>
                </a:solidFill>
                <a:latin typeface="Times New Roman" pitchFamily="18" charset="0"/>
                <a:cs typeface="Times New Roman" pitchFamily="18" charset="0"/>
              </a:rPr>
              <a:t>	</a:t>
            </a:r>
          </a:p>
          <a:p>
            <a:pPr>
              <a:lnSpc>
                <a:spcPct val="85000"/>
              </a:lnSpc>
            </a:pPr>
            <a:r>
              <a:rPr lang="es-ES_tradnl" sz="3200" smtClean="0">
                <a:solidFill>
                  <a:schemeClr val="bg1"/>
                </a:solidFill>
                <a:latin typeface="Times New Roman" pitchFamily="18" charset="0"/>
                <a:cs typeface="Times New Roman" pitchFamily="18" charset="0"/>
              </a:rPr>
              <a:t>La Iglesia siempre ha leído el relato de la caída en una óptica de </a:t>
            </a:r>
            <a:r>
              <a:rPr lang="es-ES_tradnl" sz="3200" b="1" smtClean="0">
                <a:solidFill>
                  <a:srgbClr val="FFFF00"/>
                </a:solidFill>
                <a:latin typeface="Times New Roman" pitchFamily="18" charset="0"/>
                <a:cs typeface="Times New Roman" pitchFamily="18" charset="0"/>
              </a:rPr>
              <a:t>monogenismo</a:t>
            </a:r>
            <a:r>
              <a:rPr lang="es-ES_tradnl" sz="3200" smtClean="0">
                <a:solidFill>
                  <a:schemeClr val="bg1"/>
                </a:solidFill>
                <a:latin typeface="Times New Roman" pitchFamily="18" charset="0"/>
                <a:cs typeface="Times New Roman" pitchFamily="18" charset="0"/>
              </a:rPr>
              <a:t> (proveniencia del género humano a partir de </a:t>
            </a:r>
            <a:r>
              <a:rPr lang="es-ES_tradnl" sz="3200" b="1" smtClean="0">
                <a:solidFill>
                  <a:srgbClr val="FFFF00"/>
                </a:solidFill>
                <a:latin typeface="Times New Roman" pitchFamily="18" charset="0"/>
                <a:cs typeface="Times New Roman" pitchFamily="18" charset="0"/>
              </a:rPr>
              <a:t>una sola pareja</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38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0463681D-3412-4B5B-A675-AB29844F54E6}" type="slidenum">
              <a:rPr lang="es-ES" smtClean="0"/>
              <a:pPr>
                <a:defRPr/>
              </a:pPr>
              <a:t>32</a:t>
            </a:fld>
            <a:endParaRPr lang="es-ES"/>
          </a:p>
        </p:txBody>
      </p:sp>
      <p:pic>
        <p:nvPicPr>
          <p:cNvPr id="338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7" descr="http://visualiseur.bnf.fr/ConsulterElementNum?O=IFN-791382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4764" t="3728" r="8453" b="14984"/>
          <a:stretch>
            <a:fillRect/>
          </a:stretch>
        </p:blipFill>
        <p:spPr bwMode="auto">
          <a:xfrm>
            <a:off x="6718300" y="1055688"/>
            <a:ext cx="4867275"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6256338" y="984250"/>
            <a:ext cx="5545137" cy="6335713"/>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La hipótesis contraria, el </a:t>
            </a:r>
            <a:r>
              <a:rPr lang="es-ES_tradnl" sz="3200" b="1" dirty="0" smtClean="0">
                <a:solidFill>
                  <a:srgbClr val="FFFF00"/>
                </a:solidFill>
                <a:latin typeface="Times New Roman" pitchFamily="18" charset="0"/>
                <a:cs typeface="Times New Roman" pitchFamily="18" charset="0"/>
              </a:rPr>
              <a:t>poligenismo</a:t>
            </a:r>
            <a:r>
              <a:rPr lang="es-ES_tradnl" sz="3200" dirty="0" smtClean="0">
                <a:solidFill>
                  <a:schemeClr val="bg1"/>
                </a:solidFill>
                <a:latin typeface="Times New Roman" pitchFamily="18" charset="0"/>
                <a:cs typeface="Times New Roman" pitchFamily="18" charset="0"/>
              </a:rPr>
              <a:t>, pareció imponerse como dato científico (e incluso exegético) durante unos años, pero hoy en día a nivel científico se considera más plausible la descendencia biológica de una sola pareja (</a:t>
            </a:r>
            <a:r>
              <a:rPr lang="es-ES_tradnl" sz="3200" dirty="0" err="1" smtClean="0">
                <a:solidFill>
                  <a:schemeClr val="bg1"/>
                </a:solidFill>
                <a:latin typeface="Times New Roman" pitchFamily="18" charset="0"/>
                <a:cs typeface="Times New Roman" pitchFamily="18" charset="0"/>
              </a:rPr>
              <a:t>monofiletismo</a:t>
            </a:r>
            <a:r>
              <a:rPr lang="es-ES_tradnl" sz="3200" dirty="0" smtClean="0">
                <a:solidFill>
                  <a:schemeClr val="bg1"/>
                </a:solidFill>
                <a:latin typeface="Times New Roman" pitchFamily="18" charset="0"/>
                <a:cs typeface="Times New Roman" pitchFamily="18" charset="0"/>
              </a:rPr>
              <a:t>).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Desde el punto de vista de la fe, el poligenismo es problemático, pues no se ve cómo pueda conciliarse con la Revelación sobre el pecado original (cfr. </a:t>
            </a:r>
            <a:r>
              <a:rPr lang="es-ES_tradnl" sz="3200" cap="small" dirty="0" smtClean="0">
                <a:solidFill>
                  <a:schemeClr val="bg1"/>
                </a:solidFill>
                <a:latin typeface="Times New Roman" pitchFamily="18" charset="0"/>
                <a:cs typeface="Times New Roman" pitchFamily="18" charset="0"/>
              </a:rPr>
              <a:t>Pío</a:t>
            </a:r>
            <a:r>
              <a:rPr lang="es-ES_tradnl" sz="3200" dirty="0" smtClean="0">
                <a:solidFill>
                  <a:schemeClr val="bg1"/>
                </a:solidFill>
                <a:latin typeface="Times New Roman" pitchFamily="18" charset="0"/>
                <a:cs typeface="Times New Roman" pitchFamily="18" charset="0"/>
              </a:rPr>
              <a:t> XII, </a:t>
            </a:r>
            <a:r>
              <a:rPr lang="es-ES_tradnl" sz="3200" dirty="0" err="1" smtClean="0">
                <a:solidFill>
                  <a:schemeClr val="bg1"/>
                </a:solidFill>
                <a:latin typeface="Times New Roman" pitchFamily="18" charset="0"/>
                <a:cs typeface="Times New Roman" pitchFamily="18" charset="0"/>
              </a:rPr>
              <a:t>Enc</a:t>
            </a:r>
            <a:r>
              <a:rPr lang="es-ES_tradnl" sz="3200" dirty="0" smtClean="0">
                <a:solidFill>
                  <a:schemeClr val="bg1"/>
                </a:solidFill>
                <a:latin typeface="Times New Roman" pitchFamily="18" charset="0"/>
                <a:cs typeface="Times New Roman" pitchFamily="18" charset="0"/>
              </a:rPr>
              <a:t>. </a:t>
            </a:r>
            <a:r>
              <a:rPr lang="es-ES_tradnl" sz="3200" i="1" dirty="0" err="1" smtClean="0">
                <a:solidFill>
                  <a:schemeClr val="bg1"/>
                </a:solidFill>
                <a:latin typeface="Times New Roman" pitchFamily="18" charset="0"/>
                <a:cs typeface="Times New Roman" pitchFamily="18" charset="0"/>
              </a:rPr>
              <a:t>Humani</a:t>
            </a:r>
            <a:r>
              <a:rPr lang="es-ES_tradnl" sz="3200" i="1" dirty="0" smtClean="0">
                <a:solidFill>
                  <a:schemeClr val="bg1"/>
                </a:solidFill>
                <a:latin typeface="Times New Roman" pitchFamily="18" charset="0"/>
                <a:cs typeface="Times New Roman" pitchFamily="18" charset="0"/>
              </a:rPr>
              <a:t> Generis</a:t>
            </a:r>
            <a:r>
              <a:rPr lang="es-ES_tradnl" sz="3200" dirty="0" smtClean="0">
                <a:solidFill>
                  <a:schemeClr val="bg1"/>
                </a:solidFill>
                <a:latin typeface="Times New Roman" pitchFamily="18" charset="0"/>
                <a:cs typeface="Times New Roman" pitchFamily="18" charset="0"/>
              </a:rPr>
              <a:t>). </a:t>
            </a:r>
            <a:endParaRPr lang="es-ES" sz="3200" dirty="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22D997B-CBD8-40C5-8E7F-86870888F3ED}" type="slidenum">
              <a:rPr lang="es-ES" smtClean="0"/>
              <a:pPr>
                <a:defRPr/>
              </a:pPr>
              <a:t>33</a:t>
            </a:fld>
            <a:endParaRPr lang="es-ES"/>
          </a:p>
        </p:txBody>
      </p:sp>
      <p:pic>
        <p:nvPicPr>
          <p:cNvPr id="348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2" descr="http://visualiseur.bnf.fr/ConsulterElementNum?O=IFN-0781785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8859" t="4494" r="27649" b="42711"/>
          <a:stretch>
            <a:fillRect/>
          </a:stretch>
        </p:blipFill>
        <p:spPr bwMode="auto">
          <a:xfrm>
            <a:off x="1720850" y="1055688"/>
            <a:ext cx="41036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3" descr="http://visualiseur.bnf.fr/ConsulterElementNum?O=IFN-7904089&amp;E=JPEG&amp;Deb=1&amp;Fin=1&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10294" t="11812" r="16795" b="24696"/>
          <a:stretch>
            <a:fillRect/>
          </a:stretch>
        </p:blipFill>
        <p:spPr bwMode="auto">
          <a:xfrm>
            <a:off x="1647825" y="5808663"/>
            <a:ext cx="41640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431925" y="407988"/>
            <a:ext cx="10729913" cy="1600200"/>
          </a:xfrm>
        </p:spPr>
        <p:txBody>
          <a:bodyPr/>
          <a:lstStyle/>
          <a:p>
            <a:pPr algn="l">
              <a:defRPr/>
            </a:pPr>
            <a:r>
              <a:rPr lang="es-ES" sz="5000" b="1" i="1" cap="small" dirty="0" smtClean="0">
                <a:solidFill>
                  <a:srgbClr val="FFFF00"/>
                </a:solidFill>
                <a:latin typeface="Times New Roman" pitchFamily="18" charset="0"/>
                <a:cs typeface="Times New Roman" pitchFamily="18" charset="0"/>
              </a:rPr>
              <a:t>2. </a:t>
            </a:r>
            <a:r>
              <a:rPr lang="es-ES_tradnl" sz="5400" b="1" i="1" dirty="0" smtClean="0">
                <a:solidFill>
                  <a:srgbClr val="FFFF00"/>
                </a:solidFill>
                <a:latin typeface="Times New Roman" pitchFamily="18" charset="0"/>
                <a:cs typeface="Times New Roman" pitchFamily="18" charset="0"/>
              </a:rPr>
              <a:t>Algunas consecuencias prácticas</a:t>
            </a:r>
            <a:endParaRPr lang="es-AR" sz="5000" b="1" i="1" dirty="0">
              <a:solidFill>
                <a:srgbClr val="FFFF00"/>
              </a:solidFill>
              <a:latin typeface="Times New Roman" pitchFamily="18" charset="0"/>
              <a:cs typeface="Times New Roman" pitchFamily="18" charset="0"/>
            </a:endParaRPr>
          </a:p>
        </p:txBody>
      </p:sp>
      <p:sp>
        <p:nvSpPr>
          <p:cNvPr id="35847" name="9 Marcador de contenido"/>
          <p:cNvSpPr>
            <a:spLocks noGrp="1"/>
          </p:cNvSpPr>
          <p:nvPr>
            <p:ph idx="1"/>
          </p:nvPr>
        </p:nvSpPr>
        <p:spPr>
          <a:xfrm>
            <a:off x="1647825" y="1992313"/>
            <a:ext cx="51133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principal consecuencia práctica de la doctrina de la elevación y del pecado original es el realismo que guía la vida del cristiano, consciente tanto de la grandeza de su ser hijo de Dios como de la miseria de su condición de pecador. Este realismo:</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a) </a:t>
            </a:r>
            <a:r>
              <a:rPr lang="es-ES_tradnl" sz="3200" smtClean="0">
                <a:solidFill>
                  <a:schemeClr val="bg1"/>
                </a:solidFill>
                <a:latin typeface="Times New Roman" pitchFamily="18" charset="0"/>
                <a:cs typeface="Times New Roman" pitchFamily="18" charset="0"/>
              </a:rPr>
              <a:t>Previene tanto de un optimismo ingenuo como de un pesimismo desesperanzado.</a:t>
            </a:r>
          </a:p>
        </p:txBody>
      </p:sp>
      <p:sp>
        <p:nvSpPr>
          <p:cNvPr id="3584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58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7500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9923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C0BCD9C-2685-4FC0-ABA9-C13D575AEC50}" type="slidenum">
              <a:rPr lang="es-ES" smtClean="0"/>
              <a:pPr>
                <a:defRPr/>
              </a:pPr>
              <a:t>34</a:t>
            </a:fld>
            <a:endParaRPr lang="es-ES"/>
          </a:p>
        </p:txBody>
      </p:sp>
      <p:pic>
        <p:nvPicPr>
          <p:cNvPr id="35852" name="Picture 12" descr="http://visualiseur.bnf.fr/ConsulterElementNum?O=IFN-08101729&amp;E=JPEG&amp;Deb=3&amp;Fin=3&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163" y="2208213"/>
            <a:ext cx="50927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9 Marcador de contenido"/>
          <p:cNvSpPr>
            <a:spLocks noGrp="1"/>
          </p:cNvSpPr>
          <p:nvPr>
            <p:ph idx="1"/>
          </p:nvPr>
        </p:nvSpPr>
        <p:spPr>
          <a:xfrm>
            <a:off x="6329363" y="912813"/>
            <a:ext cx="5472112"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407: </a:t>
            </a:r>
            <a:r>
              <a:rPr lang="es-ES_tradnl" sz="3200" smtClean="0">
                <a:solidFill>
                  <a:schemeClr val="bg1"/>
                </a:solidFill>
                <a:latin typeface="Times New Roman" pitchFamily="18" charset="0"/>
                <a:cs typeface="Times New Roman" pitchFamily="18" charset="0"/>
              </a:rPr>
              <a:t> Y «proporciona una mirada de discernimiento lúcido sobre la situación del hombre y de su obrar en el mundo [...]. Ignorar que el hombre posee una naturaleza herida, inclinada al mal, da lugar a graves errores en el dominio de la educación, de la política, de la acción social y de las costumbres</a:t>
            </a:r>
            <a:r>
              <a:rPr lang="es-ES_tradnl" sz="3200" b="1" smtClean="0">
                <a:solidFill>
                  <a:schemeClr val="bg1"/>
                </a:solidFill>
                <a:latin typeface="Times New Roman" pitchFamily="18" charset="0"/>
                <a:cs typeface="Times New Roman" pitchFamily="18" charset="0"/>
              </a:rPr>
              <a:t>»</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b)</a:t>
            </a:r>
            <a:r>
              <a:rPr lang="es-ES_tradnl" sz="3200" smtClean="0">
                <a:solidFill>
                  <a:schemeClr val="bg1"/>
                </a:solidFill>
                <a:latin typeface="Times New Roman" pitchFamily="18" charset="0"/>
                <a:cs typeface="Times New Roman" pitchFamily="18" charset="0"/>
              </a:rPr>
              <a:t> Da una serena confianza en Dios, Creador y Padre misericordioso, que no abandona a su criatura, perdona siempre, y …</a:t>
            </a:r>
            <a:endParaRPr lang="es-ES" sz="3200" smtClean="0">
              <a:solidFill>
                <a:schemeClr val="bg1"/>
              </a:solidFill>
              <a:latin typeface="Times New Roman" pitchFamily="18" charset="0"/>
              <a:cs typeface="Times New Roman" pitchFamily="18" charset="0"/>
            </a:endParaRPr>
          </a:p>
        </p:txBody>
      </p:sp>
      <p:sp>
        <p:nvSpPr>
          <p:cNvPr id="368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68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6456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478B827-936E-4085-A5BE-45AB15753BE2}" type="slidenum">
              <a:rPr lang="es-ES" smtClean="0"/>
              <a:pPr>
                <a:defRPr/>
              </a:pPr>
              <a:t>35</a:t>
            </a:fld>
            <a:endParaRPr lang="es-ES"/>
          </a:p>
        </p:txBody>
      </p:sp>
      <p:pic>
        <p:nvPicPr>
          <p:cNvPr id="36875" name="Picture 14" descr="http://visualiseur.bnf.fr/ConsulterElementNum?O=IFN-8100022&amp;E=JPEG&amp;Deb=91&amp;Fin=9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20490" t="10336" r="18037" b="8453"/>
          <a:stretch>
            <a:fillRect/>
          </a:stretch>
        </p:blipFill>
        <p:spPr bwMode="auto">
          <a:xfrm>
            <a:off x="1647825" y="912813"/>
            <a:ext cx="403225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6" descr="http://visualiseur.bnf.fr/ConsulterElementNum?O=IFN-8100022&amp;E=JPEG&amp;Deb=89&amp;Fin=89&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23795" t="8859" r="13478" b="9930"/>
          <a:stretch>
            <a:fillRect/>
          </a:stretch>
        </p:blipFill>
        <p:spPr bwMode="auto">
          <a:xfrm>
            <a:off x="1720850" y="5005388"/>
            <a:ext cx="39592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9 Marcador de contenido"/>
          <p:cNvSpPr>
            <a:spLocks noGrp="1"/>
          </p:cNvSpPr>
          <p:nvPr>
            <p:ph idx="1"/>
          </p:nvPr>
        </p:nvSpPr>
        <p:spPr>
          <a:xfrm>
            <a:off x="1504950" y="912813"/>
            <a:ext cx="53276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 conduce todo hacia el bien, aun en medio de adversidades. «Repite: “omnia in bonum!”, todo lo que sucede, “todo lo que me sucede”, es para mi bien... Por tanto –ésta es la conclusión acertada–: acepta eso, que te parece tan costoso, como una dulce realidad».</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c) </a:t>
            </a:r>
            <a:r>
              <a:rPr lang="es-ES_tradnl" sz="3200" smtClean="0">
                <a:solidFill>
                  <a:schemeClr val="bg1"/>
                </a:solidFill>
                <a:latin typeface="Times New Roman" pitchFamily="18" charset="0"/>
                <a:cs typeface="Times New Roman" pitchFamily="18" charset="0"/>
              </a:rPr>
              <a:t>Suscita una actitud de profunda humildad, que lleva a reconocer sin extrañezas los propios pecados, y a dolerse de ellos por ser …</a:t>
            </a:r>
            <a:endParaRPr lang="es-ES" sz="3200" smtClean="0">
              <a:solidFill>
                <a:schemeClr val="bg1"/>
              </a:solidFill>
              <a:latin typeface="Times New Roman" pitchFamily="18" charset="0"/>
              <a:cs typeface="Times New Roman" pitchFamily="18" charset="0"/>
            </a:endParaRPr>
          </a:p>
        </p:txBody>
      </p:sp>
      <p:sp>
        <p:nvSpPr>
          <p:cNvPr id="378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78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6FE9F0B-CFAE-46EA-8159-A4B5445CB125}" type="slidenum">
              <a:rPr lang="es-ES" smtClean="0"/>
              <a:pPr>
                <a:defRPr/>
              </a:pPr>
              <a:t>36</a:t>
            </a:fld>
            <a:endParaRPr lang="es-ES"/>
          </a:p>
        </p:txBody>
      </p:sp>
      <p:pic>
        <p:nvPicPr>
          <p:cNvPr id="37899" name="Picture 14" descr="http://visualiseur.bnf.fr/ConsulterElementNum?O=IFN-8100215&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2852" t="10336" r="18208" b="9930"/>
          <a:stretch>
            <a:fillRect/>
          </a:stretch>
        </p:blipFill>
        <p:spPr bwMode="auto">
          <a:xfrm>
            <a:off x="7192963" y="912813"/>
            <a:ext cx="42481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http://visualiseur.bnf.fr/ConsulterElementNum?O=IFN-8100215&amp;E=JPEG&amp;Deb=16&amp;Fin=16&amp;Param=C">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l="4430" t="4681" r="5501" b="30150"/>
          <a:stretch>
            <a:fillRect/>
          </a:stretch>
        </p:blipFill>
        <p:spPr bwMode="auto">
          <a:xfrm>
            <a:off x="7264400" y="4908550"/>
            <a:ext cx="4192588"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6545263" y="912813"/>
            <a:ext cx="53276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una ofensa a Dios y no tanto por lo que suponen de defecto personal.</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d) </a:t>
            </a:r>
            <a:r>
              <a:rPr lang="es-ES_tradnl" sz="3200" smtClean="0">
                <a:solidFill>
                  <a:schemeClr val="bg1"/>
                </a:solidFill>
                <a:latin typeface="Times New Roman" pitchFamily="18" charset="0"/>
                <a:cs typeface="Times New Roman" pitchFamily="18" charset="0"/>
              </a:rPr>
              <a:t>Ayuda a distinguir lo que es propio de la naturaleza humana en cuanto tal de lo que es consecuencia de la herida del pecado en la naturaleza humana.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Después del pecado, no todo lo que se experimenta como espontáneo es bueno.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vida humana tiene, pues, el carácter de un combate:</a:t>
            </a:r>
            <a:endParaRPr lang="es-ES" sz="3200" smtClean="0">
              <a:solidFill>
                <a:schemeClr val="bg1"/>
              </a:solidFill>
              <a:latin typeface="Times New Roman" pitchFamily="18" charset="0"/>
              <a:cs typeface="Times New Roman" pitchFamily="18" charset="0"/>
            </a:endParaRPr>
          </a:p>
        </p:txBody>
      </p:sp>
      <p:sp>
        <p:nvSpPr>
          <p:cNvPr id="389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89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8AFE919-77F2-4413-9CA5-48741A9BAE25}" type="slidenum">
              <a:rPr lang="es-ES" smtClean="0"/>
              <a:pPr>
                <a:defRPr/>
              </a:pPr>
              <a:t>37</a:t>
            </a:fld>
            <a:endParaRPr lang="es-ES"/>
          </a:p>
        </p:txBody>
      </p:sp>
      <p:pic>
        <p:nvPicPr>
          <p:cNvPr id="3892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680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http://visualiseur.bnf.fr/ConsulterElementNum?O=IFN-08101695&amp;E=JPEG&amp;Deb=225&amp;Fin=225&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336" t="7013" r="9930" b="29871"/>
          <a:stretch>
            <a:fillRect/>
          </a:stretch>
        </p:blipFill>
        <p:spPr bwMode="auto">
          <a:xfrm>
            <a:off x="1576388" y="984250"/>
            <a:ext cx="44926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4" descr="http://visualiseur.bnf.fr/ConsulterElementNum?O=IFN-08101695&amp;E=JPEG&amp;Deb=224&amp;Fin=224&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13127" t="6509" r="10094" b="33513"/>
          <a:stretch>
            <a:fillRect/>
          </a:stretch>
        </p:blipFill>
        <p:spPr bwMode="auto">
          <a:xfrm>
            <a:off x="1576388" y="4945063"/>
            <a:ext cx="45275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9 Marcador de contenido"/>
          <p:cNvSpPr>
            <a:spLocks noGrp="1"/>
          </p:cNvSpPr>
          <p:nvPr>
            <p:ph idx="1"/>
          </p:nvPr>
        </p:nvSpPr>
        <p:spPr>
          <a:xfrm>
            <a:off x="1576388" y="1057275"/>
            <a:ext cx="42481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es preciso combatir por comportarse de modo humano y cristiano.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Toda la tradición de la Iglesia ha hablado de los cristianos como de </a:t>
            </a:r>
            <a:r>
              <a:rPr lang="es-ES_tradnl" sz="3200" i="1" smtClean="0">
                <a:solidFill>
                  <a:schemeClr val="bg1"/>
                </a:solidFill>
                <a:latin typeface="Times New Roman" pitchFamily="18" charset="0"/>
                <a:cs typeface="Times New Roman" pitchFamily="18" charset="0"/>
              </a:rPr>
              <a:t>milites Christi</a:t>
            </a:r>
            <a:r>
              <a:rPr lang="es-ES_tradnl" sz="3200" smtClean="0">
                <a:solidFill>
                  <a:schemeClr val="bg1"/>
                </a:solidFill>
                <a:latin typeface="Times New Roman" pitchFamily="18" charset="0"/>
                <a:cs typeface="Times New Roman" pitchFamily="18" charset="0"/>
              </a:rPr>
              <a:t>, soldados de Cristo. Soldados que llevan la serenidad a los demás, mientras combaten continuamente contra las personales malas inclinaciones. </a:t>
            </a:r>
          </a:p>
        </p:txBody>
      </p:sp>
      <p:sp>
        <p:nvSpPr>
          <p:cNvPr id="399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99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D0D5C4F-56B0-4440-A55D-E8AE3C420F5B}" type="slidenum">
              <a:rPr lang="es-ES" smtClean="0"/>
              <a:pPr>
                <a:defRPr/>
              </a:pPr>
              <a:t>38</a:t>
            </a:fld>
            <a:endParaRPr lang="es-ES"/>
          </a:p>
        </p:txBody>
      </p:sp>
      <p:pic>
        <p:nvPicPr>
          <p:cNvPr id="399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3292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6" descr="http://visualiseur.bnf.fr/ConsulterElementNum?O=IFN-08101695&amp;E=JPEG&amp;Deb=328&amp;Fin=328&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3289" t="9801" r="11407" b="30000"/>
          <a:stretch>
            <a:fillRect/>
          </a:stretch>
        </p:blipFill>
        <p:spPr bwMode="auto">
          <a:xfrm>
            <a:off x="6545263" y="912813"/>
            <a:ext cx="439261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8" descr="http://visualiseur.bnf.fr/ConsulterElementNum?O=IFN-08101695&amp;E=JPEG&amp;Deb=327&amp;Fin=327&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11812" t="9801" r="9930" b="24400"/>
          <a:stretch>
            <a:fillRect/>
          </a:stretch>
        </p:blipFill>
        <p:spPr bwMode="auto">
          <a:xfrm>
            <a:off x="6545263" y="4794250"/>
            <a:ext cx="4392612"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6184900" y="912813"/>
            <a:ext cx="5761038"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El cristiano que se esfuerza por evitar el pecado no se pierde nada de lo que hace la vida buena y bella. Frente a la idea de que es necesario que el hombre haga el mal para experimentar su libertad autónoma, pues en el fondo una vida sin pecado sería aburrida, se alza la figura de María, concebida inmaculada, que muestra que una vida completamente entregada a Dios, lejos de producir hastío, se convierte en una aventura llena de luz y de infinitas sorpresas.  Cfr</a:t>
            </a:r>
            <a:r>
              <a:rPr lang="es-ES_tradnl" sz="3200" b="1" dirty="0" smtClean="0">
                <a:solidFill>
                  <a:srgbClr val="FFFF00"/>
                </a:solidFill>
                <a:latin typeface="Times New Roman" pitchFamily="18" charset="0"/>
                <a:cs typeface="Times New Roman" pitchFamily="18" charset="0"/>
              </a:rPr>
              <a:t>. </a:t>
            </a:r>
            <a:r>
              <a:rPr lang="es-ES_tradnl" sz="3200" b="1" cap="small" dirty="0" smtClean="0">
                <a:solidFill>
                  <a:srgbClr val="FFFF00"/>
                </a:solidFill>
                <a:latin typeface="Times New Roman" pitchFamily="18" charset="0"/>
                <a:cs typeface="Times New Roman" pitchFamily="18" charset="0"/>
              </a:rPr>
              <a:t>Benedicto</a:t>
            </a:r>
            <a:r>
              <a:rPr lang="es-ES_tradnl" sz="3200" b="1" dirty="0" smtClean="0">
                <a:solidFill>
                  <a:srgbClr val="FFFF00"/>
                </a:solidFill>
                <a:latin typeface="Times New Roman" pitchFamily="18" charset="0"/>
                <a:cs typeface="Times New Roman" pitchFamily="18" charset="0"/>
              </a:rPr>
              <a:t> XVI</a:t>
            </a:r>
            <a:r>
              <a:rPr lang="es-ES_tradnl" sz="3200" dirty="0" smtClean="0">
                <a:solidFill>
                  <a:schemeClr val="bg1"/>
                </a:solidFill>
                <a:latin typeface="Times New Roman" pitchFamily="18" charset="0"/>
                <a:cs typeface="Times New Roman" pitchFamily="18" charset="0"/>
              </a:rPr>
              <a:t>, </a:t>
            </a:r>
            <a:r>
              <a:rPr lang="es-ES_tradnl" sz="3200" i="1" dirty="0" smtClean="0">
                <a:solidFill>
                  <a:schemeClr val="bg1"/>
                </a:solidFill>
                <a:latin typeface="Times New Roman" pitchFamily="18" charset="0"/>
                <a:cs typeface="Times New Roman" pitchFamily="18" charset="0"/>
              </a:rPr>
              <a:t>Homilía</a:t>
            </a:r>
            <a:r>
              <a:rPr lang="es-ES_tradnl" sz="3200" dirty="0" smtClean="0">
                <a:solidFill>
                  <a:schemeClr val="bg1"/>
                </a:solidFill>
                <a:latin typeface="Times New Roman" pitchFamily="18" charset="0"/>
                <a:cs typeface="Times New Roman" pitchFamily="18" charset="0"/>
              </a:rPr>
              <a:t>, 8-XII-2005.</a:t>
            </a:r>
            <a:endParaRPr lang="es-AR" sz="3200" dirty="0" smtClean="0">
              <a:solidFill>
                <a:schemeClr val="bg1"/>
              </a:solidFill>
              <a:latin typeface="Times New Roman" pitchFamily="18" charset="0"/>
              <a:cs typeface="Times New Roman" pitchFamily="18" charset="0"/>
            </a:endParaRPr>
          </a:p>
          <a:p>
            <a:pPr marL="480060" indent="-480060">
              <a:lnSpc>
                <a:spcPct val="85000"/>
              </a:lnSpc>
              <a:defRPr/>
            </a:pPr>
            <a:endParaRPr lang="es-ES" sz="3200" dirty="0" smtClean="0">
              <a:solidFill>
                <a:schemeClr val="bg1"/>
              </a:solidFill>
              <a:latin typeface="Times New Roman" pitchFamily="18" charset="0"/>
              <a:cs typeface="Times New Roman" pitchFamily="18" charset="0"/>
            </a:endParaRPr>
          </a:p>
        </p:txBody>
      </p:sp>
      <p:sp>
        <p:nvSpPr>
          <p:cNvPr id="409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09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F4C586F7-E5E5-4B33-B1C3-7B6F6842A733}" type="slidenum">
              <a:rPr lang="es-ES" smtClean="0"/>
              <a:pPr>
                <a:defRPr/>
              </a:pPr>
              <a:t>39</a:t>
            </a:fld>
            <a:endParaRPr lang="es-ES"/>
          </a:p>
        </p:txBody>
      </p:sp>
      <p:pic>
        <p:nvPicPr>
          <p:cNvPr id="40970" name="Picture 11" descr="http://visualiseur.bnf.fr/ConsulterElementNum?O=IFN-08101695&amp;E=JPEG&amp;Deb=117&amp;Fin=117&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1812" t="18134" r="9930" b="21890"/>
          <a:stretch>
            <a:fillRect/>
          </a:stretch>
        </p:blipFill>
        <p:spPr bwMode="auto">
          <a:xfrm>
            <a:off x="1504950" y="984250"/>
            <a:ext cx="4437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3" descr="http://visualiseur.bnf.fr/ConsulterElementNum?O=IFN-08101695&amp;E=JPEG&amp;Deb=118&amp;Fin=118&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10336" t="13948" r="11407" b="21890"/>
          <a:stretch>
            <a:fillRect/>
          </a:stretch>
        </p:blipFill>
        <p:spPr bwMode="auto">
          <a:xfrm>
            <a:off x="1576388" y="4872038"/>
            <a:ext cx="43973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5680075" y="1417638"/>
            <a:ext cx="59769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Este estado se denomina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*teológicamente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t>
            </a:r>
            <a:r>
              <a:rPr lang="es-ES_tradnl" sz="3200" b="1" i="1" smtClean="0">
                <a:solidFill>
                  <a:srgbClr val="FFFF00"/>
                </a:solidFill>
                <a:latin typeface="Times New Roman" pitchFamily="18" charset="0"/>
                <a:cs typeface="Times New Roman" pitchFamily="18" charset="0"/>
              </a:rPr>
              <a:t>elevación sobrenatural</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*pues indica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*un don gratuito,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*inalcanzable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*con las solas fuerzas naturales,</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*no exigido aunque congruente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*con la creación del hombre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imagen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*semejanza de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Para la comprensión de este punto hay que tener en cuenta estos aspectos: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65293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1420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A1EC611-0651-41B5-AFCD-DB8B4912D39C}" type="slidenum">
              <a:rPr lang="es-ES" smtClean="0"/>
              <a:pPr>
                <a:defRPr/>
              </a:pPr>
              <a:t>4</a:t>
            </a:fld>
            <a:endParaRPr lang="es-ES"/>
          </a:p>
        </p:txBody>
      </p:sp>
      <p:pic>
        <p:nvPicPr>
          <p:cNvPr id="5131" name="Picture 14" descr="http://visualiseur.bnf.fr/ConsulterElementNum?O=IFN-8100028&amp;E=JPEG&amp;Deb=7&amp;Fin=7&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14886" t="11812" r="28760" b="9930"/>
          <a:stretch>
            <a:fillRect/>
          </a:stretch>
        </p:blipFill>
        <p:spPr bwMode="auto">
          <a:xfrm>
            <a:off x="1576388" y="984250"/>
            <a:ext cx="367188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http://visualiseur.bnf.fr/ConsulterElementNum?O=IFN-8100028&amp;E=JPEG&amp;Deb=10&amp;Fin=10&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24443" t="10336" r="19638" b="9930"/>
          <a:stretch>
            <a:fillRect/>
          </a:stretch>
        </p:blipFill>
        <p:spPr bwMode="auto">
          <a:xfrm>
            <a:off x="1647825" y="4878388"/>
            <a:ext cx="36004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1358949" y="912168"/>
            <a:ext cx="10658475" cy="6337300"/>
          </a:xfrm>
        </p:spPr>
        <p:txBody>
          <a:bodyPr/>
          <a:lstStyle/>
          <a:p>
            <a:pPr>
              <a:lnSpc>
                <a:spcPct val="85000"/>
              </a:lnSpc>
              <a:buFont typeface="Arial" charset="0"/>
              <a:buNone/>
              <a:defRPr/>
            </a:pPr>
            <a:r>
              <a:rPr lang="es-ES" sz="5000" b="1" i="1" dirty="0" smtClean="0">
                <a:solidFill>
                  <a:srgbClr val="FFFF00"/>
                </a:solidFill>
              </a:rPr>
              <a:t>Bibliografía básica</a:t>
            </a:r>
            <a:endParaRPr lang="es-ES_tradnl" sz="5000" i="1" dirty="0" smtClean="0">
              <a:solidFill>
                <a:srgbClr val="FFFF00"/>
              </a:solidFill>
              <a:latin typeface="Times New Roman" pitchFamily="18" charset="0"/>
              <a:cs typeface="Times New Roman" pitchFamily="18" charset="0"/>
            </a:endParaRPr>
          </a:p>
          <a:p>
            <a:pPr>
              <a:lnSpc>
                <a:spcPct val="85000"/>
              </a:lnSpc>
              <a:defRPr/>
            </a:pPr>
            <a:r>
              <a:rPr lang="es-ES_tradnl" sz="3200" i="1" dirty="0" smtClean="0">
                <a:solidFill>
                  <a:schemeClr val="bg1"/>
                </a:solidFill>
                <a:latin typeface="Times New Roman" pitchFamily="18" charset="0"/>
                <a:cs typeface="Times New Roman" pitchFamily="18" charset="0"/>
              </a:rPr>
              <a:t>Catecismo de la Iglesia Católica</a:t>
            </a:r>
            <a:r>
              <a:rPr lang="es-ES_tradnl" sz="3200" dirty="0" smtClean="0">
                <a:solidFill>
                  <a:schemeClr val="bg1"/>
                </a:solidFill>
                <a:latin typeface="Times New Roman" pitchFamily="18" charset="0"/>
                <a:cs typeface="Times New Roman" pitchFamily="18" charset="0"/>
              </a:rPr>
              <a:t>, 374-421.</a:t>
            </a:r>
            <a:endParaRPr lang="es-AR" sz="3200" dirty="0" smtClean="0">
              <a:solidFill>
                <a:schemeClr val="bg1"/>
              </a:solidFill>
              <a:latin typeface="Times New Roman" pitchFamily="18" charset="0"/>
              <a:cs typeface="Times New Roman" pitchFamily="18" charset="0"/>
            </a:endParaRPr>
          </a:p>
          <a:p>
            <a:pPr>
              <a:lnSpc>
                <a:spcPct val="85000"/>
              </a:lnSpc>
              <a:defRPr/>
            </a:pPr>
            <a:r>
              <a:rPr lang="es-ES_tradnl" sz="3200" i="1" dirty="0" smtClean="0">
                <a:solidFill>
                  <a:schemeClr val="bg1"/>
                </a:solidFill>
                <a:latin typeface="Times New Roman" pitchFamily="18" charset="0"/>
                <a:cs typeface="Times New Roman" pitchFamily="18" charset="0"/>
              </a:rPr>
              <a:t>Compendio del Catecismo de la Iglesia Católica</a:t>
            </a:r>
            <a:r>
              <a:rPr lang="es-ES_tradnl" sz="3200" dirty="0" smtClean="0">
                <a:solidFill>
                  <a:schemeClr val="bg1"/>
                </a:solidFill>
                <a:latin typeface="Times New Roman" pitchFamily="18" charset="0"/>
                <a:cs typeface="Times New Roman" pitchFamily="18" charset="0"/>
              </a:rPr>
              <a:t>, 72-78.</a:t>
            </a:r>
            <a:endParaRPr lang="es-AR" sz="3200" dirty="0" smtClean="0">
              <a:solidFill>
                <a:schemeClr val="bg1"/>
              </a:solidFill>
              <a:latin typeface="Times New Roman" pitchFamily="18" charset="0"/>
              <a:cs typeface="Times New Roman" pitchFamily="18" charset="0"/>
            </a:endParaRPr>
          </a:p>
          <a:p>
            <a:pPr>
              <a:lnSpc>
                <a:spcPct val="85000"/>
              </a:lnSpc>
              <a:defRPr/>
            </a:pPr>
            <a:r>
              <a:rPr lang="es-ES_tradnl" sz="3200" cap="small" dirty="0" smtClean="0">
                <a:solidFill>
                  <a:schemeClr val="bg1"/>
                </a:solidFill>
                <a:latin typeface="Times New Roman" pitchFamily="18" charset="0"/>
                <a:cs typeface="Times New Roman" pitchFamily="18" charset="0"/>
              </a:rPr>
              <a:t>Juan Pablo</a:t>
            </a:r>
            <a:r>
              <a:rPr lang="es-ES_tradnl" sz="3200" dirty="0" smtClean="0">
                <a:solidFill>
                  <a:schemeClr val="bg1"/>
                </a:solidFill>
                <a:latin typeface="Times New Roman" pitchFamily="18" charset="0"/>
                <a:cs typeface="Times New Roman" pitchFamily="18" charset="0"/>
              </a:rPr>
              <a:t> II, </a:t>
            </a:r>
            <a:r>
              <a:rPr lang="es-ES_tradnl" sz="3200" i="1" dirty="0" smtClean="0">
                <a:solidFill>
                  <a:schemeClr val="bg1"/>
                </a:solidFill>
                <a:latin typeface="Times New Roman" pitchFamily="18" charset="0"/>
                <a:cs typeface="Times New Roman" pitchFamily="18" charset="0"/>
              </a:rPr>
              <a:t>Creo en Dios Padre. Catequesis sobre el Credo (I)</a:t>
            </a:r>
            <a:r>
              <a:rPr lang="es-ES_tradnl" sz="3200" dirty="0" smtClean="0">
                <a:solidFill>
                  <a:schemeClr val="bg1"/>
                </a:solidFill>
                <a:latin typeface="Times New Roman" pitchFamily="18" charset="0"/>
                <a:cs typeface="Times New Roman" pitchFamily="18" charset="0"/>
              </a:rPr>
              <a:t>, Palabra, Madrid 1996, 219 ss. </a:t>
            </a:r>
            <a:endParaRPr lang="es-AR"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DH, </a:t>
            </a:r>
            <a:r>
              <a:rPr lang="es-ES_tradnl" sz="3200" dirty="0" err="1" smtClean="0">
                <a:solidFill>
                  <a:schemeClr val="bg1"/>
                </a:solidFill>
                <a:latin typeface="Times New Roman" pitchFamily="18" charset="0"/>
                <a:cs typeface="Times New Roman" pitchFamily="18" charset="0"/>
              </a:rPr>
              <a:t>nn</a:t>
            </a:r>
            <a:r>
              <a:rPr lang="es-ES_tradnl" sz="3200" dirty="0" smtClean="0">
                <a:solidFill>
                  <a:schemeClr val="bg1"/>
                </a:solidFill>
                <a:latin typeface="Times New Roman" pitchFamily="18" charset="0"/>
                <a:cs typeface="Times New Roman" pitchFamily="18" charset="0"/>
              </a:rPr>
              <a:t>. 222-231; 370-395; 1510-1516; 4313.</a:t>
            </a:r>
          </a:p>
          <a:p>
            <a:pPr>
              <a:lnSpc>
                <a:spcPct val="85000"/>
              </a:lnSpc>
              <a:buFont typeface="Arial" charset="0"/>
              <a:buNone/>
              <a:defRPr/>
            </a:pPr>
            <a:r>
              <a:rPr lang="es-ES" sz="5000" b="1" i="1" dirty="0" smtClean="0">
                <a:solidFill>
                  <a:srgbClr val="FFFF00"/>
                </a:solidFill>
              </a:rPr>
              <a:t>Lectura recomendada</a:t>
            </a: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cap="small" dirty="0" smtClean="0">
                <a:solidFill>
                  <a:schemeClr val="bg1"/>
                </a:solidFill>
              </a:rPr>
              <a:t>Juan Pablo</a:t>
            </a:r>
            <a:r>
              <a:rPr lang="es-ES_tradnl" sz="3200" dirty="0" smtClean="0">
                <a:solidFill>
                  <a:schemeClr val="bg1"/>
                </a:solidFill>
              </a:rPr>
              <a:t> II, </a:t>
            </a:r>
            <a:r>
              <a:rPr lang="es-ES_tradnl" sz="3200" i="1" dirty="0" smtClean="0">
                <a:solidFill>
                  <a:schemeClr val="bg1"/>
                </a:solidFill>
              </a:rPr>
              <a:t>Memoria e identidad</a:t>
            </a:r>
            <a:r>
              <a:rPr lang="es-ES_tradnl" sz="3200" dirty="0" smtClean="0">
                <a:solidFill>
                  <a:schemeClr val="bg1"/>
                </a:solidFill>
              </a:rPr>
              <a:t>,  2005.</a:t>
            </a:r>
          </a:p>
          <a:p>
            <a:pPr algn="ctr">
              <a:lnSpc>
                <a:spcPct val="85000"/>
              </a:lnSpc>
              <a:buFont typeface="Arial" charset="0"/>
              <a:buNone/>
              <a:defRPr/>
            </a:pPr>
            <a:r>
              <a:rPr lang="es-ES" sz="3200" dirty="0" smtClean="0">
                <a:solidFill>
                  <a:srgbClr val="FFFF00"/>
                </a:solidFill>
                <a:latin typeface="Times New Roman" pitchFamily="18" charset="0"/>
                <a:cs typeface="Times New Roman" pitchFamily="18" charset="0"/>
              </a:rPr>
              <a:t>---------------------------x---------------------------</a:t>
            </a:r>
          </a:p>
          <a:p>
            <a:pPr marL="480060" indent="-480060" algn="ctr">
              <a:lnSpc>
                <a:spcPct val="80000"/>
              </a:lnSpc>
              <a:buFont typeface="Arial" charset="0"/>
              <a:buNone/>
              <a:defRPr/>
            </a:pPr>
            <a:r>
              <a:rPr lang="es-ES" sz="3200" dirty="0" smtClean="0">
                <a:solidFill>
                  <a:schemeClr val="bg1"/>
                </a:solidFill>
                <a:latin typeface="Times New Roman" pitchFamily="18" charset="0"/>
                <a:cs typeface="Times New Roman" pitchFamily="18" charset="0"/>
              </a:rPr>
              <a:t>	</a:t>
            </a:r>
            <a:r>
              <a:rPr lang="es-AR" sz="3200" b="1" dirty="0" smtClean="0">
                <a:solidFill>
                  <a:schemeClr val="bg1"/>
                </a:solidFill>
                <a:effectLst>
                  <a:outerShdw blurRad="38100" dist="38100" dir="2700000" algn="tl">
                    <a:srgbClr val="000000">
                      <a:alpha val="43137"/>
                    </a:srgbClr>
                  </a:outerShdw>
                </a:effectLst>
              </a:rPr>
              <a:t>Presentación </a:t>
            </a:r>
            <a:r>
              <a:rPr lang="es-AR" sz="3200" b="1" dirty="0">
                <a:solidFill>
                  <a:schemeClr val="bg1"/>
                </a:solidFill>
                <a:effectLst>
                  <a:outerShdw blurRad="38100" dist="38100" dir="2700000" algn="tl">
                    <a:srgbClr val="000000">
                      <a:alpha val="43137"/>
                    </a:srgbClr>
                  </a:outerShdw>
                </a:effectLst>
              </a:rPr>
              <a:t>de estudio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smtClean="0">
                <a:solidFill>
                  <a:schemeClr val="bg1"/>
                </a:solidFill>
                <a:effectLst>
                  <a:outerShdw blurRad="38100" dist="38100" dir="2700000" algn="tl">
                    <a:srgbClr val="000000">
                      <a:alpha val="43137"/>
                    </a:srgbClr>
                  </a:outerShdw>
                </a:effectLst>
              </a:rPr>
              <a:t>JMG</a:t>
            </a:r>
            <a:endParaRPr lang="es-AR" sz="3200" dirty="0">
              <a:solidFill>
                <a:schemeClr val="bg1"/>
              </a:solidFill>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F25D6B9F-B1BC-4739-96F9-F97E24457515}" type="slidenum">
              <a:rPr lang="es-ES" smtClean="0"/>
              <a:pPr>
                <a:defRPr/>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1358949" y="912168"/>
            <a:ext cx="10658475" cy="6337300"/>
          </a:xfrm>
        </p:spPr>
        <p:txBody>
          <a:bodyPr/>
          <a:lstStyle/>
          <a:p>
            <a:pPr marL="480060" indent="-480060" algn="ctr">
              <a:lnSpc>
                <a:spcPct val="8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85000"/>
              </a:lnSpc>
              <a:buFont typeface="Arial" charset="0"/>
              <a:buNone/>
              <a:defRPr/>
            </a:pPr>
            <a:endParaRPr lang="es-ES" sz="3200" dirty="0">
              <a:solidFill>
                <a:schemeClr val="bg1"/>
              </a:solidFill>
              <a:latin typeface="Times New Roman" pitchFamily="18" charset="0"/>
              <a:cs typeface="Times New Roman" pitchFamily="18" charset="0"/>
            </a:endParaRPr>
          </a:p>
          <a:p>
            <a:pPr marL="480060" indent="-480060" algn="ctr">
              <a:lnSpc>
                <a:spcPct val="85000"/>
              </a:lnSpc>
              <a:buFont typeface="Arial" charset="0"/>
              <a:buNone/>
              <a:defRPr/>
            </a:pPr>
            <a:endParaRPr lang="es-ES" sz="3200" dirty="0">
              <a:solidFill>
                <a:schemeClr val="bg1"/>
              </a:solidFill>
              <a:latin typeface="Times New Roman" pitchFamily="18" charset="0"/>
              <a:cs typeface="Times New Roman" pitchFamily="18" charset="0"/>
            </a:endParaRPr>
          </a:p>
          <a:p>
            <a:pPr marL="480060" indent="-480060" algn="ctr">
              <a:lnSpc>
                <a:spcPct val="8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85000"/>
              </a:lnSpc>
              <a:buFont typeface="Arial" charset="0"/>
              <a:buNone/>
              <a:defRPr/>
            </a:pPr>
            <a:r>
              <a:rPr lang="es-ES" sz="3200" dirty="0" err="1" smtClean="0">
                <a:solidFill>
                  <a:schemeClr val="bg1"/>
                </a:solidFill>
                <a:latin typeface="Times New Roman" pitchFamily="18" charset="0"/>
                <a:cs typeface="Times New Roman" pitchFamily="18" charset="0"/>
              </a:rPr>
              <a:t>www.institutodeteologia.org</a:t>
            </a:r>
            <a:endParaRPr lang="es-ES" sz="3200" dirty="0" smtClean="0">
              <a:solidFill>
                <a:schemeClr val="bg1"/>
              </a:solidFill>
              <a:latin typeface="Times New Roman" pitchFamily="18" charset="0"/>
              <a:cs typeface="Times New Roman" pitchFamily="18" charset="0"/>
            </a:endParaRPr>
          </a:p>
          <a:p>
            <a:pPr marL="480060" indent="-480060" algn="ctr">
              <a:lnSpc>
                <a:spcPct val="85000"/>
              </a:lnSpc>
              <a:buFont typeface="Arial" charset="0"/>
              <a:buNone/>
              <a:defRPr/>
            </a:pPr>
            <a:r>
              <a:rPr lang="es-ES" sz="3200" dirty="0" smtClean="0">
                <a:solidFill>
                  <a:schemeClr val="bg1"/>
                </a:solidFill>
                <a:latin typeface="Times New Roman" pitchFamily="18" charset="0"/>
                <a:cs typeface="Times New Roman" pitchFamily="18" charset="0"/>
              </a:rPr>
              <a:t>	www.oracionesydevociones.info</a:t>
            </a:r>
          </a:p>
          <a:p>
            <a:pPr marL="480060" indent="-480060" algn="ctr">
              <a:lnSpc>
                <a:spcPct val="85000"/>
              </a:lnSpc>
              <a:buFont typeface="Arial" charset="0"/>
              <a:buNone/>
              <a:defRPr/>
            </a:pPr>
            <a:r>
              <a:rPr lang="es-ES" sz="3200" dirty="0" smtClean="0">
                <a:solidFill>
                  <a:schemeClr val="bg1"/>
                </a:solidFill>
                <a:latin typeface="Times New Roman" pitchFamily="18" charset="0"/>
                <a:cs typeface="Times New Roman" pitchFamily="18" charset="0"/>
              </a:rPr>
              <a:t>	www.encuentra.com</a:t>
            </a:r>
          </a:p>
          <a:p>
            <a:pPr marL="480060" indent="-480060" algn="ctr">
              <a:lnSpc>
                <a:spcPct val="85000"/>
              </a:lnSpc>
              <a:buFont typeface="Arial" charset="0"/>
              <a:buNone/>
              <a:defRPr/>
            </a:pPr>
            <a:r>
              <a:rPr lang="es-ES" sz="3200" dirty="0" smtClean="0">
                <a:solidFill>
                  <a:schemeClr val="bg1"/>
                </a:solidFill>
                <a:latin typeface="Times New Roman" pitchFamily="18" charset="0"/>
                <a:cs typeface="Times New Roman" pitchFamily="18" charset="0"/>
              </a:rPr>
              <a:t>	juanmariagallardo@gmail.com</a:t>
            </a:r>
          </a:p>
          <a:p>
            <a:pPr marL="480060" indent="-480060" algn="ctr">
              <a:lnSpc>
                <a:spcPct val="85000"/>
              </a:lnSpc>
              <a:buFont typeface="Arial" charset="0"/>
              <a:buNone/>
              <a:defRPr/>
            </a:pPr>
            <a:r>
              <a:rPr lang="es-ES" sz="3200" dirty="0" smtClean="0">
                <a:solidFill>
                  <a:schemeClr val="bg1"/>
                </a:solidFill>
                <a:latin typeface="Times New Roman" pitchFamily="18" charset="0"/>
                <a:cs typeface="Times New Roman" pitchFamily="18" charset="0"/>
              </a:rPr>
              <a:t>	secretariaifti@gmail.com</a:t>
            </a:r>
            <a:endParaRPr lang="es-AR" sz="3200" dirty="0" smtClean="0">
              <a:solidFill>
                <a:schemeClr val="bg1"/>
              </a:solidFill>
              <a:latin typeface="Times New Roman" pitchFamily="18" charset="0"/>
              <a:cs typeface="Times New Roman" pitchFamily="18" charset="0"/>
            </a:endParaRPr>
          </a:p>
          <a:p>
            <a:pPr marL="480060" indent="-480060">
              <a:lnSpc>
                <a:spcPct val="85000"/>
              </a:lnSpc>
              <a:defRPr/>
            </a:pPr>
            <a:endParaRPr lang="es-AR" dirty="0"/>
          </a:p>
        </p:txBody>
      </p:sp>
      <p:sp>
        <p:nvSpPr>
          <p:cNvPr id="8" name="7 Marcador de número de diapositiva"/>
          <p:cNvSpPr>
            <a:spLocks noGrp="1"/>
          </p:cNvSpPr>
          <p:nvPr>
            <p:ph type="sldNum" sz="quarter" idx="12"/>
          </p:nvPr>
        </p:nvSpPr>
        <p:spPr/>
        <p:txBody>
          <a:bodyPr/>
          <a:lstStyle/>
          <a:p>
            <a:pPr>
              <a:defRPr/>
            </a:pPr>
            <a:fld id="{F25D6B9F-B1BC-4739-96F9-F97E24457515}" type="slidenum">
              <a:rPr lang="es-ES" smtClean="0"/>
              <a:pPr>
                <a:defRPr/>
              </a:pPr>
              <a:t>41</a:t>
            </a:fld>
            <a:endParaRPr lang="es-ES"/>
          </a:p>
        </p:txBody>
      </p:sp>
    </p:spTree>
    <p:extLst>
      <p:ext uri="{BB962C8B-B14F-4D97-AF65-F5344CB8AC3E}">
        <p14:creationId xmlns:p14="http://schemas.microsoft.com/office/powerpoint/2010/main" val="3280354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431925" y="912813"/>
            <a:ext cx="5545138" cy="6335712"/>
          </a:xfrm>
        </p:spPr>
        <p:txBody>
          <a:bodyPr/>
          <a:lstStyle/>
          <a:p>
            <a:pPr>
              <a:lnSpc>
                <a:spcPct val="85000"/>
              </a:lnSpc>
              <a:buFont typeface="Arial" charset="0"/>
              <a:buNone/>
            </a:pPr>
            <a:r>
              <a:rPr lang="es-AR"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a) </a:t>
            </a:r>
            <a:r>
              <a:rPr lang="es-ES_tradnl" sz="3200" smtClean="0">
                <a:solidFill>
                  <a:schemeClr val="bg1"/>
                </a:solidFill>
                <a:latin typeface="Times New Roman" pitchFamily="18" charset="0"/>
                <a:cs typeface="Times New Roman" pitchFamily="18" charset="0"/>
              </a:rPr>
              <a:t>No conviene separar </a:t>
            </a:r>
            <a:br>
              <a:rPr lang="es-ES_tradnl" sz="3200" smtClean="0">
                <a:solidFill>
                  <a:schemeClr val="bg1"/>
                </a:solidFill>
                <a:latin typeface="Times New Roman" pitchFamily="18" charset="0"/>
                <a:cs typeface="Times New Roman" pitchFamily="18" charset="0"/>
              </a:rPr>
            </a:br>
            <a:r>
              <a:rPr lang="es-ES_tradnl" sz="3200"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la creación de </a:t>
            </a:r>
            <a:br>
              <a:rPr lang="es-ES_tradnl" sz="3200" smtClean="0">
                <a:solidFill>
                  <a:schemeClr val="bg1"/>
                </a:solidFill>
                <a:latin typeface="Times New Roman" pitchFamily="18" charset="0"/>
                <a:cs typeface="Times New Roman" pitchFamily="18" charset="0"/>
              </a:rPr>
            </a:br>
            <a:r>
              <a:rPr lang="es-ES_tradnl" sz="3200"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la elevación al orden sobrenatural.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La creación no es “neutra” respecto a la comunión con Dios, sino que está orientada a ella.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La Iglesia siempre ha enseñado que el fin del hombre es sobrenatural, pues hemos sido «elegidos en Cristo antes de la creación del mundo para ser santos» (</a:t>
            </a:r>
            <a:r>
              <a:rPr lang="es-ES_tradnl" sz="3200" i="1" smtClean="0">
                <a:solidFill>
                  <a:schemeClr val="bg1"/>
                </a:solidFill>
                <a:latin typeface="Times New Roman" pitchFamily="18" charset="0"/>
                <a:cs typeface="Times New Roman" pitchFamily="18" charset="0"/>
              </a:rPr>
              <a:t>Ef</a:t>
            </a:r>
            <a:r>
              <a:rPr lang="es-ES_tradnl" sz="3200" smtClean="0">
                <a:solidFill>
                  <a:schemeClr val="bg1"/>
                </a:solidFill>
                <a:latin typeface="Times New Roman" pitchFamily="18" charset="0"/>
                <a:cs typeface="Times New Roman" pitchFamily="18" charset="0"/>
              </a:rPr>
              <a:t> 1,4). </a:t>
            </a:r>
            <a:endParaRPr lang="es-ES" sz="320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8610CFE-7571-4B9B-87D5-71E2CBC55FCD}" type="slidenum">
              <a:rPr lang="es-ES" smtClean="0"/>
              <a:pPr>
                <a:defRPr/>
              </a:pPr>
              <a:t>5</a:t>
            </a:fld>
            <a:endParaRPr lang="es-ES"/>
          </a:p>
        </p:txBody>
      </p:sp>
      <p:pic>
        <p:nvPicPr>
          <p:cNvPr id="615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448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4" descr="http://visualiseur.bnf.fr/ConsulterElementNum?O=IFN-8100022&amp;E=JPEG&amp;Deb=11&amp;Fin=1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20004" t="11812" r="17873" b="8945"/>
          <a:stretch>
            <a:fillRect/>
          </a:stretch>
        </p:blipFill>
        <p:spPr bwMode="auto">
          <a:xfrm>
            <a:off x="7480300" y="1055688"/>
            <a:ext cx="38798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8" descr="http://visualiseur.bnf.fr/ConsulterElementNum?O=IFN-8100022&amp;E=JPEG&amp;Deb=14&amp;Fin=14&amp;Param=C">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l="20146" t="20673" r="25780" b="5501"/>
          <a:stretch>
            <a:fillRect/>
          </a:stretch>
        </p:blipFill>
        <p:spPr bwMode="auto">
          <a:xfrm>
            <a:off x="7480300" y="4805363"/>
            <a:ext cx="388937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9 Marcador de contenido"/>
          <p:cNvSpPr>
            <a:spLocks noGrp="1"/>
          </p:cNvSpPr>
          <p:nvPr>
            <p:ph idx="1"/>
          </p:nvPr>
        </p:nvSpPr>
        <p:spPr>
          <a:xfrm>
            <a:off x="6329363" y="912813"/>
            <a:ext cx="5543550"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Nunca ha existido un estado de “naturaleza pura”, pues Dios desde el principio ofrece al hombre su alianza de amor.</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b) </a:t>
            </a:r>
            <a:r>
              <a:rPr lang="es-ES_tradnl" sz="3200" smtClean="0">
                <a:solidFill>
                  <a:schemeClr val="bg1"/>
                </a:solidFill>
                <a:latin typeface="Times New Roman" pitchFamily="18" charset="0"/>
                <a:cs typeface="Times New Roman" pitchFamily="18" charset="0"/>
              </a:rPr>
              <a:t>Aunque de hecho el fin del hombre es la amistad con Dios, la Revelación nos enseña que al comienzo de la historia el hombre se rebeló y rechazó la comunión con su Creador: es </a:t>
            </a:r>
            <a:r>
              <a:rPr lang="es-ES_tradnl" sz="3200" b="1" smtClean="0">
                <a:solidFill>
                  <a:srgbClr val="FFFF00"/>
                </a:solidFill>
                <a:latin typeface="Times New Roman" pitchFamily="18" charset="0"/>
                <a:cs typeface="Times New Roman" pitchFamily="18" charset="0"/>
              </a:rPr>
              <a:t>el </a:t>
            </a:r>
            <a:r>
              <a:rPr lang="es-ES_tradnl" sz="3200" b="1" i="1" smtClean="0">
                <a:solidFill>
                  <a:srgbClr val="FFFF00"/>
                </a:solidFill>
                <a:latin typeface="Times New Roman" pitchFamily="18" charset="0"/>
                <a:cs typeface="Times New Roman" pitchFamily="18" charset="0"/>
              </a:rPr>
              <a:t>pecado original</a:t>
            </a:r>
            <a:r>
              <a:rPr lang="es-ES_tradnl" sz="3200" smtClean="0">
                <a:solidFill>
                  <a:schemeClr val="bg1"/>
                </a:solidFill>
                <a:latin typeface="Times New Roman" pitchFamily="18" charset="0"/>
                <a:cs typeface="Times New Roman" pitchFamily="18" charset="0"/>
              </a:rPr>
              <a:t>, llamado también </a:t>
            </a:r>
            <a:r>
              <a:rPr lang="es-ES_tradnl" sz="3200" i="1" smtClean="0">
                <a:solidFill>
                  <a:schemeClr val="bg1"/>
                </a:solidFill>
                <a:latin typeface="Times New Roman" pitchFamily="18" charset="0"/>
                <a:cs typeface="Times New Roman" pitchFamily="18" charset="0"/>
              </a:rPr>
              <a:t>caída</a:t>
            </a:r>
            <a:r>
              <a:rPr lang="es-ES_tradnl" sz="3200" smtClean="0">
                <a:solidFill>
                  <a:schemeClr val="bg1"/>
                </a:solidFill>
                <a:latin typeface="Times New Roman" pitchFamily="18" charset="0"/>
                <a:cs typeface="Times New Roman" pitchFamily="18" charset="0"/>
              </a:rPr>
              <a:t>, precisamente porque antes había sido </a:t>
            </a:r>
            <a:r>
              <a:rPr lang="es-ES_tradnl" sz="3200" i="1" smtClean="0">
                <a:solidFill>
                  <a:schemeClr val="bg1"/>
                </a:solidFill>
                <a:latin typeface="Times New Roman" pitchFamily="18" charset="0"/>
                <a:cs typeface="Times New Roman" pitchFamily="18" charset="0"/>
              </a:rPr>
              <a:t>elevado</a:t>
            </a:r>
            <a:r>
              <a:rPr lang="es-ES_tradnl" sz="3200" smtClean="0">
                <a:solidFill>
                  <a:schemeClr val="bg1"/>
                </a:solidFill>
                <a:latin typeface="Times New Roman" pitchFamily="18" charset="0"/>
                <a:cs typeface="Times New Roman" pitchFamily="18" charset="0"/>
              </a:rPr>
              <a:t> a la cercanía divina. </a:t>
            </a:r>
            <a:endParaRPr lang="es-ES" sz="3200" smtClean="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1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0975ACC-158B-44F0-8C31-134103A2F628}" type="slidenum">
              <a:rPr lang="es-ES" smtClean="0"/>
              <a:pPr>
                <a:defRPr/>
              </a:pPr>
              <a:t>6</a:t>
            </a:fld>
            <a:endParaRPr lang="es-ES"/>
          </a:p>
        </p:txBody>
      </p:sp>
      <p:pic>
        <p:nvPicPr>
          <p:cNvPr id="71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4079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3" descr="http://visualiseur.bnf.fr/ConsulterElementNum?O=IFN-8100052&amp;E=JPEG&amp;Deb=4&amp;Fin=4&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7384" t="16656" r="6978" b="24400"/>
          <a:stretch>
            <a:fillRect/>
          </a:stretch>
        </p:blipFill>
        <p:spPr bwMode="auto">
          <a:xfrm>
            <a:off x="1504950" y="5019675"/>
            <a:ext cx="45354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1" descr="http://visualiseur.bnf.fr/ConsulterElementNum?O=IFN-8100015&amp;E=JPEG&amp;Deb=3&amp;Fin=3&amp;Param=C">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l="2654" t="4430" r="3180" b="4025"/>
          <a:stretch>
            <a:fillRect/>
          </a:stretch>
        </p:blipFill>
        <p:spPr bwMode="auto">
          <a:xfrm>
            <a:off x="1516063" y="984250"/>
            <a:ext cx="4452937"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9 Marcador de contenido"/>
          <p:cNvSpPr>
            <a:spLocks noGrp="1"/>
          </p:cNvSpPr>
          <p:nvPr>
            <p:ph idx="1"/>
          </p:nvPr>
        </p:nvSpPr>
        <p:spPr>
          <a:xfrm>
            <a:off x="1576388" y="912813"/>
            <a:ext cx="4824412"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No obstante,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al perder la amistad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con Dios el hombre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no quedó reducido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la nada,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sino que continuó siendo hombre, criatura. </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c) </a:t>
            </a:r>
            <a:r>
              <a:rPr lang="es-ES_tradnl" sz="3200" smtClean="0">
                <a:solidFill>
                  <a:schemeClr val="bg1"/>
                </a:solidFill>
                <a:latin typeface="Times New Roman" pitchFamily="18" charset="0"/>
                <a:cs typeface="Times New Roman" pitchFamily="18" charset="0"/>
              </a:rPr>
              <a:t>Esto nos enseña que, dentro del único proyecto divino, pueden distinguirse diversos órdenes:</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*el orden natural y</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*el orden sobrenatural,</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*de los que hablaremos a continuación.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82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F4FCB53E-7AD7-4A88-830D-6BA38B2144D4}" type="slidenum">
              <a:rPr lang="es-ES" smtClean="0"/>
              <a:pPr>
                <a:defRPr/>
              </a:pPr>
              <a:t>7</a:t>
            </a:fld>
            <a:endParaRPr lang="es-ES"/>
          </a:p>
        </p:txBody>
      </p:sp>
      <p:pic>
        <p:nvPicPr>
          <p:cNvPr id="82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6609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http://visualiseur.bnf.fr/ConsulterElementNum?O=IFN-22000931&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8192" t="9843" r="27444" b="15344"/>
          <a:stretch>
            <a:fillRect/>
          </a:stretch>
        </p:blipFill>
        <p:spPr bwMode="auto">
          <a:xfrm>
            <a:off x="6602413" y="1055688"/>
            <a:ext cx="5054600"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6688138" y="985838"/>
            <a:ext cx="5041900"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Basada en el hecho de que con el pecado el hombre perdió algunos dones pero conservó otros, la tradición cristiana ha distinguido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el orden sobrenatural </a:t>
            </a:r>
            <a:br>
              <a:rPr lang="es-ES_tradnl" sz="3200" b="1" smtClean="0">
                <a:solidFill>
                  <a:srgbClr val="FFFF00"/>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llamada a la amistad divina, cuyos dones se pierden con el pecado) del </a:t>
            </a:r>
            <a:r>
              <a:rPr lang="es-ES_tradnl" sz="3200" b="1" smtClean="0">
                <a:solidFill>
                  <a:srgbClr val="FFFF00"/>
                </a:solidFill>
                <a:latin typeface="Times New Roman" pitchFamily="18" charset="0"/>
                <a:cs typeface="Times New Roman" pitchFamily="18" charset="0"/>
              </a:rPr>
              <a:t>orden natural </a:t>
            </a:r>
            <a:br>
              <a:rPr lang="es-ES_tradnl" sz="3200" b="1" smtClean="0">
                <a:solidFill>
                  <a:srgbClr val="FFFF00"/>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(lo que Dios ha concedido al hombre al crearlo y que permanece también a pesar de su pecado).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No son dos órdenes yuxtapuestos o …</a:t>
            </a:r>
            <a:endParaRPr lang="es-ES" sz="3200" smtClean="0">
              <a:solidFill>
                <a:schemeClr val="bg1"/>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92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7824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C5D7E1E-8948-40E0-B2DE-2FADDE619908}" type="slidenum">
              <a:rPr lang="es-ES" smtClean="0"/>
              <a:pPr>
                <a:defRPr/>
              </a:pPr>
              <a:t>8</a:t>
            </a:fld>
            <a:endParaRPr lang="es-ES"/>
          </a:p>
        </p:txBody>
      </p:sp>
      <p:pic>
        <p:nvPicPr>
          <p:cNvPr id="92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3" descr="http://visualiseur.bnf.fr/ConsulterElementNum?O=IFN-8100140&amp;E=JPEG&amp;Deb=1&amp;Fin=1&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430" t="4332" r="9930" b="7938"/>
          <a:stretch>
            <a:fillRect/>
          </a:stretch>
        </p:blipFill>
        <p:spPr bwMode="auto">
          <a:xfrm>
            <a:off x="1504950" y="1055688"/>
            <a:ext cx="4897438"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9 Marcador de contenido"/>
          <p:cNvSpPr>
            <a:spLocks noGrp="1"/>
          </p:cNvSpPr>
          <p:nvPr>
            <p:ph idx="1"/>
          </p:nvPr>
        </p:nvSpPr>
        <p:spPr>
          <a:xfrm>
            <a:off x="1576388" y="984250"/>
            <a:ext cx="5040312" cy="6335713"/>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independientes, pues de hecho lo natural está desde el principio insertado y orientado a lo sobrenatural; y lo sobrenatural perfecciona lo natural sin anularlo.</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Éstos órdenes pueden  distinguirse: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historia de la salvación muestra que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*la gratuidad del don divino de la gracia y de la redención es distinta de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gratuidad del don divino de la creación</a:t>
            </a:r>
            <a:endParaRPr lang="es-ES" sz="3200" smtClean="0">
              <a:solidFill>
                <a:schemeClr val="bg1"/>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02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B34A0DE-93FC-4DCE-BED1-573EB8DA2717}" type="slidenum">
              <a:rPr lang="es-ES" smtClean="0"/>
              <a:pPr>
                <a:defRPr/>
              </a:pPr>
              <a:t>9</a:t>
            </a:fld>
            <a:endParaRPr lang="es-ES"/>
          </a:p>
        </p:txBody>
      </p:sp>
      <p:pic>
        <p:nvPicPr>
          <p:cNvPr id="102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http://visualiseur.bnf.fr/ConsulterElementNum?O=IFN-8100141&amp;E=JPEG&amp;Deb=36&amp;Fin=36&amp;Param=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953" t="4063" r="9930" b="10582"/>
          <a:stretch>
            <a:fillRect/>
          </a:stretch>
        </p:blipFill>
        <p:spPr bwMode="auto">
          <a:xfrm>
            <a:off x="6472238" y="1128713"/>
            <a:ext cx="5257800" cy="74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3844</TotalTime>
  <Words>2058</Words>
  <Application>Microsoft Office PowerPoint</Application>
  <PresentationFormat>Papel A3 (297 x 420 mm)</PresentationFormat>
  <Paragraphs>227</Paragraphs>
  <Slides>41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Arial</vt:lpstr>
      <vt:lpstr>Calibri</vt:lpstr>
      <vt:lpstr>Bernard MT Condensed</vt:lpstr>
      <vt:lpstr>Times New Roman</vt:lpstr>
      <vt:lpstr>Elephant</vt:lpstr>
      <vt:lpstr>Tema de Office</vt:lpstr>
      <vt:lpstr>La FE cristiana</vt:lpstr>
      <vt:lpstr>Presentación de PowerPoint</vt:lpstr>
      <vt:lpstr>1. La elevación sobrenatural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El pecado original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Algunas consecuencias prácticas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29</cp:revision>
  <dcterms:created xsi:type="dcterms:W3CDTF">2010-08-10T14:04:34Z</dcterms:created>
  <dcterms:modified xsi:type="dcterms:W3CDTF">2011-09-16T14:45:41Z</dcterms:modified>
</cp:coreProperties>
</file>