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95" r:id="rId3"/>
    <p:sldId id="296" r:id="rId4"/>
    <p:sldId id="306" r:id="rId5"/>
    <p:sldId id="307" r:id="rId6"/>
    <p:sldId id="303"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04"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05" r:id="rId44"/>
    <p:sldId id="343" r:id="rId45"/>
    <p:sldId id="344" r:id="rId46"/>
    <p:sldId id="345" r:id="rId47"/>
    <p:sldId id="346" r:id="rId48"/>
    <p:sldId id="347" r:id="rId49"/>
    <p:sldId id="302" r:id="rId50"/>
    <p:sldId id="301" r:id="rId51"/>
    <p:sldId id="348" r:id="rId52"/>
  </p:sldIdLst>
  <p:sldSz cx="12801600" cy="9601200" type="A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639763" indent="-182563" algn="l" rtl="0" fontAlgn="base">
      <a:spcBef>
        <a:spcPct val="0"/>
      </a:spcBef>
      <a:spcAft>
        <a:spcPct val="0"/>
      </a:spcAft>
      <a:defRPr kern="1200">
        <a:solidFill>
          <a:schemeClr val="tx1"/>
        </a:solidFill>
        <a:latin typeface="Arial" charset="0"/>
        <a:ea typeface="+mn-ea"/>
        <a:cs typeface="Arial" charset="0"/>
      </a:defRPr>
    </a:lvl2pPr>
    <a:lvl3pPr marL="1279525" indent="-365125" algn="l" rtl="0" fontAlgn="base">
      <a:spcBef>
        <a:spcPct val="0"/>
      </a:spcBef>
      <a:spcAft>
        <a:spcPct val="0"/>
      </a:spcAft>
      <a:defRPr kern="1200">
        <a:solidFill>
          <a:schemeClr val="tx1"/>
        </a:solidFill>
        <a:latin typeface="Arial" charset="0"/>
        <a:ea typeface="+mn-ea"/>
        <a:cs typeface="Arial" charset="0"/>
      </a:defRPr>
    </a:lvl3pPr>
    <a:lvl4pPr marL="1919288" indent="-547688" algn="l" rtl="0" fontAlgn="base">
      <a:spcBef>
        <a:spcPct val="0"/>
      </a:spcBef>
      <a:spcAft>
        <a:spcPct val="0"/>
      </a:spcAft>
      <a:defRPr kern="1200">
        <a:solidFill>
          <a:schemeClr val="tx1"/>
        </a:solidFill>
        <a:latin typeface="Arial" charset="0"/>
        <a:ea typeface="+mn-ea"/>
        <a:cs typeface="Arial" charset="0"/>
      </a:defRPr>
    </a:lvl4pPr>
    <a:lvl5pPr marL="2559050" indent="-73025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3" autoAdjust="0"/>
    <p:restoredTop sz="94760" autoAdjust="0"/>
  </p:normalViewPr>
  <p:slideViewPr>
    <p:cSldViewPr>
      <p:cViewPr>
        <p:scale>
          <a:sx n="50" d="100"/>
          <a:sy n="50" d="100"/>
        </p:scale>
        <p:origin x="-1380" y="-174"/>
      </p:cViewPr>
      <p:guideLst>
        <p:guide orient="horz" pos="3024"/>
        <p:guide pos="4032"/>
      </p:guideLst>
    </p:cSldViewPr>
  </p:slideViewPr>
  <p:notesTextViewPr>
    <p:cViewPr>
      <p:scale>
        <a:sx n="100" d="100"/>
        <a:sy n="100" d="100"/>
      </p:scale>
      <p:origin x="0" y="0"/>
    </p:cViewPr>
  </p:notesTextViewPr>
  <p:sorterViewPr>
    <p:cViewPr>
      <p:scale>
        <a:sx n="66" d="100"/>
        <a:sy n="66" d="100"/>
      </p:scale>
      <p:origin x="0" y="38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31B458E-B9D8-4E98-A27A-EC83E87751A7}" type="datetimeFigureOut">
              <a:rPr lang="es-AR"/>
              <a:pPr>
                <a:defRPr/>
              </a:pPr>
              <a:t>16/09/2011</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E550878-1253-4DD9-BCC7-A8BE4462D470}" type="slidenum">
              <a:rPr lang="es-AR"/>
              <a:pPr>
                <a:defRPr/>
              </a:pPr>
              <a:t>‹Nº›</a:t>
            </a:fld>
            <a:endParaRPr lang="es-AR"/>
          </a:p>
        </p:txBody>
      </p:sp>
    </p:spTree>
    <p:extLst>
      <p:ext uri="{BB962C8B-B14F-4D97-AF65-F5344CB8AC3E}">
        <p14:creationId xmlns:p14="http://schemas.microsoft.com/office/powerpoint/2010/main" val="2558360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60120" y="2982596"/>
            <a:ext cx="10881360" cy="205803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E15FB807-1A8D-4E74-B6A6-738C384A0F7B}"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049A25B-B5C1-44CB-85D4-F29C30A238B2}" type="slidenum">
              <a:rPr lang="es-ES"/>
              <a:pPr>
                <a:defRPr/>
              </a:pPr>
              <a:t>‹Nº›</a:t>
            </a:fld>
            <a:endParaRPr lang="es-ES"/>
          </a:p>
        </p:txBody>
      </p:sp>
    </p:spTree>
    <p:extLst>
      <p:ext uri="{BB962C8B-B14F-4D97-AF65-F5344CB8AC3E}">
        <p14:creationId xmlns:p14="http://schemas.microsoft.com/office/powerpoint/2010/main" val="141016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2D428A5-67CD-402B-884A-3DB5FDDB2B6D}"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ACCBFBB-A151-443B-BEAF-B75F525B3667}" type="slidenum">
              <a:rPr lang="es-ES"/>
              <a:pPr>
                <a:defRPr/>
              </a:pPr>
              <a:t>‹Nº›</a:t>
            </a:fld>
            <a:endParaRPr lang="es-ES"/>
          </a:p>
        </p:txBody>
      </p:sp>
    </p:spTree>
    <p:extLst>
      <p:ext uri="{BB962C8B-B14F-4D97-AF65-F5344CB8AC3E}">
        <p14:creationId xmlns:p14="http://schemas.microsoft.com/office/powerpoint/2010/main" val="412076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281160" y="384494"/>
            <a:ext cx="2880360" cy="819213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40080" y="384494"/>
            <a:ext cx="8427720" cy="819213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566D4DF-C45B-4256-93FE-02E2E49F6072}"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46B87C1-06FD-4D38-BB04-03B6503B8BF7}" type="slidenum">
              <a:rPr lang="es-ES"/>
              <a:pPr>
                <a:defRPr/>
              </a:pPr>
              <a:t>‹Nº›</a:t>
            </a:fld>
            <a:endParaRPr lang="es-ES"/>
          </a:p>
        </p:txBody>
      </p:sp>
    </p:spTree>
    <p:extLst>
      <p:ext uri="{BB962C8B-B14F-4D97-AF65-F5344CB8AC3E}">
        <p14:creationId xmlns:p14="http://schemas.microsoft.com/office/powerpoint/2010/main" val="61285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782ED33-0CDA-417C-9021-1B426A009A8D}"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6588E99-B321-40D9-B722-7B01B8CB572D}" type="slidenum">
              <a:rPr lang="es-ES"/>
              <a:pPr>
                <a:defRPr/>
              </a:pPr>
              <a:t>‹Nº›</a:t>
            </a:fld>
            <a:endParaRPr lang="es-ES"/>
          </a:p>
        </p:txBody>
      </p:sp>
    </p:spTree>
    <p:extLst>
      <p:ext uri="{BB962C8B-B14F-4D97-AF65-F5344CB8AC3E}">
        <p14:creationId xmlns:p14="http://schemas.microsoft.com/office/powerpoint/2010/main" val="124007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11238" y="6169661"/>
            <a:ext cx="10881360" cy="1906905"/>
          </a:xfrm>
        </p:spPr>
        <p:txBody>
          <a:bodyPr anchor="t"/>
          <a:lstStyle>
            <a:lvl1pPr algn="l">
              <a:defRPr sz="56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3F1A757-BD3D-41A1-B850-06CB8165802E}"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C882974-40D8-4EFE-94C7-B8BABF57AA1F}" type="slidenum">
              <a:rPr lang="es-ES"/>
              <a:pPr>
                <a:defRPr/>
              </a:pPr>
              <a:t>‹Nº›</a:t>
            </a:fld>
            <a:endParaRPr lang="es-ES"/>
          </a:p>
        </p:txBody>
      </p:sp>
    </p:spTree>
    <p:extLst>
      <p:ext uri="{BB962C8B-B14F-4D97-AF65-F5344CB8AC3E}">
        <p14:creationId xmlns:p14="http://schemas.microsoft.com/office/powerpoint/2010/main" val="4201450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7139663-6686-43C5-9871-B41CB5FBC716}"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144B31F-B9AC-4B70-87BD-EDF25BACD709}" type="slidenum">
              <a:rPr lang="es-ES"/>
              <a:pPr>
                <a:defRPr/>
              </a:pPr>
              <a:t>‹Nº›</a:t>
            </a:fld>
            <a:endParaRPr lang="es-ES"/>
          </a:p>
        </p:txBody>
      </p:sp>
    </p:spTree>
    <p:extLst>
      <p:ext uri="{BB962C8B-B14F-4D97-AF65-F5344CB8AC3E}">
        <p14:creationId xmlns:p14="http://schemas.microsoft.com/office/powerpoint/2010/main" val="266138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505421CD-76D3-40C8-9AE8-E23746BC922B}" type="datetime1">
              <a:rPr lang="es-ES"/>
              <a:pPr>
                <a:defRPr/>
              </a:pPr>
              <a:t>16/09/2011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EE9F6C0F-CBE9-4CE1-A899-9DE37F7BFF66}" type="slidenum">
              <a:rPr lang="es-ES"/>
              <a:pPr>
                <a:defRPr/>
              </a:pPr>
              <a:t>‹Nº›</a:t>
            </a:fld>
            <a:endParaRPr lang="es-ES"/>
          </a:p>
        </p:txBody>
      </p:sp>
    </p:spTree>
    <p:extLst>
      <p:ext uri="{BB962C8B-B14F-4D97-AF65-F5344CB8AC3E}">
        <p14:creationId xmlns:p14="http://schemas.microsoft.com/office/powerpoint/2010/main" val="217153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A85BC375-83C7-4CAB-8C7F-ADCC71121125}" type="datetime1">
              <a:rPr lang="es-ES"/>
              <a:pPr>
                <a:defRPr/>
              </a:pPr>
              <a:t>16/09/2011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1BF44C0E-FB32-4785-9A08-ADAEA8931121}" type="slidenum">
              <a:rPr lang="es-ES"/>
              <a:pPr>
                <a:defRPr/>
              </a:pPr>
              <a:t>‹Nº›</a:t>
            </a:fld>
            <a:endParaRPr lang="es-ES"/>
          </a:p>
        </p:txBody>
      </p:sp>
    </p:spTree>
    <p:extLst>
      <p:ext uri="{BB962C8B-B14F-4D97-AF65-F5344CB8AC3E}">
        <p14:creationId xmlns:p14="http://schemas.microsoft.com/office/powerpoint/2010/main" val="379039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FFAD70A-985E-401C-85AF-A254DFB82B5E}" type="datetime1">
              <a:rPr lang="es-ES"/>
              <a:pPr>
                <a:defRPr/>
              </a:pPr>
              <a:t>16/09/2011</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0186DAB5-CB05-470A-94C7-B0DD35962218}" type="slidenum">
              <a:rPr lang="es-ES"/>
              <a:pPr>
                <a:defRPr/>
              </a:pPr>
              <a:t>‹Nº›</a:t>
            </a:fld>
            <a:endParaRPr lang="es-ES"/>
          </a:p>
        </p:txBody>
      </p:sp>
    </p:spTree>
    <p:extLst>
      <p:ext uri="{BB962C8B-B14F-4D97-AF65-F5344CB8AC3E}">
        <p14:creationId xmlns:p14="http://schemas.microsoft.com/office/powerpoint/2010/main" val="122376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40081" y="382270"/>
            <a:ext cx="4211638" cy="1626870"/>
          </a:xfrm>
        </p:spPr>
        <p:txBody>
          <a:bodyPr anchor="b"/>
          <a:lstStyle>
            <a:lvl1pPr algn="l">
              <a:defRPr sz="28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3BF2279-519A-46C5-BA2B-6FD14A2DBD75}"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A62422C-F735-4872-9F87-5AE6720A7DAA}" type="slidenum">
              <a:rPr lang="es-ES"/>
              <a:pPr>
                <a:defRPr/>
              </a:pPr>
              <a:t>‹Nº›</a:t>
            </a:fld>
            <a:endParaRPr lang="es-ES"/>
          </a:p>
        </p:txBody>
      </p:sp>
    </p:spTree>
    <p:extLst>
      <p:ext uri="{BB962C8B-B14F-4D97-AF65-F5344CB8AC3E}">
        <p14:creationId xmlns:p14="http://schemas.microsoft.com/office/powerpoint/2010/main" val="69647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09203" y="6720840"/>
            <a:ext cx="7680960" cy="793433"/>
          </a:xfrm>
        </p:spPr>
        <p:txBody>
          <a:bodyPr anchor="b"/>
          <a:lstStyle>
            <a:lvl1pPr algn="l">
              <a:defRPr sz="28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509203" y="857885"/>
            <a:ext cx="7680960" cy="5760720"/>
          </a:xfrm>
        </p:spPr>
        <p:txBody>
          <a:bodyPr rtlCol="0">
            <a:normAutofit/>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es-ES" noProof="0"/>
          </a:p>
        </p:txBody>
      </p:sp>
      <p:sp>
        <p:nvSpPr>
          <p:cNvPr id="4" name="3 Marcador de texto"/>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F7C35A1-6F4A-4966-930C-54EB21F016A5}"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353718F-355D-45E9-8F2C-48BA9A99170F}" type="slidenum">
              <a:rPr lang="es-ES"/>
              <a:pPr>
                <a:defRPr/>
              </a:pPr>
              <a:t>‹Nº›</a:t>
            </a:fld>
            <a:endParaRPr lang="es-ES"/>
          </a:p>
        </p:txBody>
      </p:sp>
    </p:spTree>
    <p:extLst>
      <p:ext uri="{BB962C8B-B14F-4D97-AF65-F5344CB8AC3E}">
        <p14:creationId xmlns:p14="http://schemas.microsoft.com/office/powerpoint/2010/main" val="159553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39763" y="384175"/>
            <a:ext cx="115220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639763" y="2239963"/>
            <a:ext cx="115220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639763" y="8899525"/>
            <a:ext cx="2987675" cy="511175"/>
          </a:xfrm>
          <a:prstGeom prst="rect">
            <a:avLst/>
          </a:prstGeom>
        </p:spPr>
        <p:txBody>
          <a:bodyPr vert="horz" lIns="128016" tIns="64008" rIns="128016" bIns="64008" rtlCol="0" anchor="ctr"/>
          <a:lstStyle>
            <a:lvl1pPr algn="l" fontAlgn="auto">
              <a:spcBef>
                <a:spcPts val="0"/>
              </a:spcBef>
              <a:spcAft>
                <a:spcPts val="0"/>
              </a:spcAft>
              <a:defRPr sz="1700">
                <a:solidFill>
                  <a:schemeClr val="tx1">
                    <a:tint val="75000"/>
                  </a:schemeClr>
                </a:solidFill>
                <a:latin typeface="+mn-lt"/>
                <a:cs typeface="+mn-cs"/>
              </a:defRPr>
            </a:lvl1pPr>
          </a:lstStyle>
          <a:p>
            <a:pPr>
              <a:defRPr/>
            </a:pPr>
            <a:fld id="{0E15C649-58DB-4710-A69A-4609B1C5CFBA}" type="datetime1">
              <a:rPr lang="es-ES"/>
              <a:pPr>
                <a:defRPr/>
              </a:pPr>
              <a:t>16/09/2011</a:t>
            </a:fld>
            <a:endParaRPr lang="es-ES"/>
          </a:p>
        </p:txBody>
      </p:sp>
      <p:sp>
        <p:nvSpPr>
          <p:cNvPr id="5" name="4 Marcador de pie de página"/>
          <p:cNvSpPr>
            <a:spLocks noGrp="1"/>
          </p:cNvSpPr>
          <p:nvPr>
            <p:ph type="ftr" sz="quarter" idx="3"/>
          </p:nvPr>
        </p:nvSpPr>
        <p:spPr>
          <a:xfrm>
            <a:off x="4373563" y="8899525"/>
            <a:ext cx="4054475" cy="511175"/>
          </a:xfrm>
          <a:prstGeom prst="rect">
            <a:avLst/>
          </a:prstGeom>
        </p:spPr>
        <p:txBody>
          <a:bodyPr vert="horz" lIns="128016" tIns="64008" rIns="128016" bIns="64008" rtlCol="0" anchor="ctr"/>
          <a:lstStyle>
            <a:lvl1pPr algn="ctr" fontAlgn="auto">
              <a:spcBef>
                <a:spcPts val="0"/>
              </a:spcBef>
              <a:spcAft>
                <a:spcPts val="0"/>
              </a:spcAft>
              <a:defRPr sz="17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9174163" y="8899525"/>
            <a:ext cx="2987675" cy="511175"/>
          </a:xfrm>
          <a:prstGeom prst="rect">
            <a:avLst/>
          </a:prstGeom>
        </p:spPr>
        <p:txBody>
          <a:bodyPr vert="horz" lIns="128016" tIns="64008" rIns="128016" bIns="64008" rtlCol="0" anchor="ctr"/>
          <a:lstStyle>
            <a:lvl1pPr algn="r" fontAlgn="auto">
              <a:spcBef>
                <a:spcPts val="0"/>
              </a:spcBef>
              <a:spcAft>
                <a:spcPts val="0"/>
              </a:spcAft>
              <a:defRPr sz="1700">
                <a:solidFill>
                  <a:schemeClr val="tx1">
                    <a:tint val="75000"/>
                  </a:schemeClr>
                </a:solidFill>
                <a:latin typeface="+mn-lt"/>
                <a:cs typeface="+mn-cs"/>
              </a:defRPr>
            </a:lvl1pPr>
          </a:lstStyle>
          <a:p>
            <a:pPr>
              <a:defRPr/>
            </a:pPr>
            <a:fld id="{2C570120-1761-40F5-A6EF-C5E7F070BEB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p:titleStyle>
    <p:bodyStyle>
      <a:lvl1pPr marL="479425" indent="-479425" algn="l"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400050" algn="l"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600200" indent="-319088"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s-E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visualiseur.bnf.fr/CadresFenetre?O=COMP-1&amp;M=planchecontac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visualiseur.bnf.fr/CadresFenetre?O=COMP-1&amp;M=planchecontac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visualiseur.bnf.fr/CadresFenetre?O=COMP-1&amp;M=planchecontac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visualiseur.bnf.fr/CadresFenetre?O=COMP-1&amp;M=planchecontac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visualiseur.bnf.fr/CadresFenetre?O=COMP-1&amp;M=planchecontac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http://visualiseur.bnf.fr/CadresFenetre?O=COMP-1&amp;M=planchecontac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visualiseur.bnf.fr/CadresFenetre?O=COMP-1&amp;M=planchecontac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visualiseur.bnf.fr/CadresFenetre?O=COMP-1&amp;M=planchecontac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visualiseur.bnf.fr/CadresFenetre?O=COMP-1&amp;M=planchecontac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visualiseur.bnf.fr/CadresFenetre?O=COMP-1&amp;M=planchecontac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http://visualiseur.bnf.fr/CadresFenetre?O=COMP-1&amp;M=planchecontac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visualiseur.bnf.fr/CadresFenetre?O=COMP-1&amp;M=planchecontac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visualiseur.bnf.fr/CadresFenetre?O=COMP-1&amp;M=planchecontac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http://visualiseur.bnf.fr/CadresFenetre?O=COMP-1&amp;M=planchecontac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visualiseur.bnf.fr/CadresFenetre?O=COMP-1&amp;M=planchecontac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visualiseur.bnf.fr/CadresFenetre?O=COMP-1&amp;M=planchecontac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http://visualiseur.bnf.fr/CadresFenetre?O=COMP-1&amp;M=planchecontac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hyperlink" Target="http://visualiseur.bnf.fr/CadresFenetre?O=COMP-1&amp;M=planchecontac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hyperlink" Target="http://visualiseur.bnf.fr/CadresFenetre?O=COMP-1&amp;M=planchecontac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hyperlink" Target="http://visualiseur.bnf.fr/CadresFenetre?O=COMP-1&amp;M=plancheconta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visualiseur.bnf.fr/CadresFenetre?O=COMP-1&amp;M=planchecontac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hyperlink" Target="http://visualiseur.bnf.fr/CadresFenetre?O=COMP-1&amp;M=planchecontac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hyperlink" Target="http://visualiseur.bnf.fr/CadresFenetre?O=COMP-1&amp;M=planchecontac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hyperlink" Target="http://visualiseur.bnf.fr/CadresFenetre?O=COMP-1&amp;M=planchecontac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hyperlink" Target="http://visualiseur.bnf.fr/CadresFenetre?O=COMP-1&amp;M=planchecontac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hyperlink" Target="http://visualiseur.bnf.fr/CadresFenetre?O=COMP-1&amp;M=planchecontac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hyperlink" Target="http://visualiseur.bnf.fr/CadresFenetre?O=COMP-1&amp;M=planchecontac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hyperlink" Target="http://visualiseur.bnf.fr/CadresFenetre?O=COMP-1&amp;M=planchecontac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hyperlink" Target="http://visualiseur.bnf.fr/CadresFenetre?O=COMP-1&amp;M=planchecontac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hyperlink" Target="http://visualiseur.bnf.fr/CadresFenetre?O=COMP-1&amp;M=planchecontac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hyperlink" Target="http://visualiseur.bnf.fr/CadresFenetre?O=COMP-1&amp;M=planchecontac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visualiseur.bnf.fr/CadresFenetre?O=COMP-1&amp;M=planchecontact"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hyperlink" Target="http://visualiseur.bnf.fr/CadresFenetre?O=COMP-1&amp;M=planchecontac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hyperlink" Target="http://visualiseur.bnf.fr/CadresFenetre?O=COMP-1&amp;M=planchecontact"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hyperlink" Target="http://visualiseur.bnf.fr/CadresFenetre?O=COMP-1&amp;M=planchecontact"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hyperlink" Target="http://visualiseur.bnf.fr/CadresFenetre?O=COMP-1&amp;M=planchecontact"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3.gif"/><Relationship Id="rId7" Type="http://schemas.openxmlformats.org/officeDocument/2006/relationships/image" Target="../media/image71.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hyperlink" Target="http://visualiseur.bnf.fr/CadresFenetre?O=COMP-1&amp;M=planchecontac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hyperlink" Target="http://visualiseur.bnf.fr/CadresFenetre?O=COMP-1&amp;M=planchecontact"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hyperlink" Target="http://visualiseur.bnf.fr/CadresFenetre?O=COMP-1&amp;M=planchecontact"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hyperlink" Target="http://visualiseur.bnf.fr/CadresFenetre?O=COMP-1&amp;M=planchecontac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hyperlink" Target="http://visualiseur.bnf.fr/CadresFenetre?O=COMP-1&amp;M=planchecontact"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visualiseur.bnf.fr/CadresFenetre?O=COMP-1&amp;M=planchecontact"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visualiseur.bnf.fr/CadresFenetre?O=COMP-1&amp;M=planchecontac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visualiseur.bnf.fr/CadresFenetre?O=COMP-1&amp;M=planchecontac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visualiseur.bnf.fr/CadresFenetre?O=COMP-1&amp;M=planchecontac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visualiseur.bnf.fr/CadresFenetre?O=COMP-1&amp;M=planchecont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1071563" y="1071563"/>
            <a:ext cx="11161712" cy="2057400"/>
          </a:xfrm>
        </p:spPr>
        <p:txBody>
          <a:bodyPr/>
          <a:lstStyle/>
          <a:p>
            <a:pPr eaLnBrk="1" hangingPunct="1">
              <a:defRPr/>
            </a:pPr>
            <a:r>
              <a:rPr lang="es-AR" sz="15000" spc="-300" dirty="0" smtClean="0">
                <a:solidFill>
                  <a:srgbClr val="FFFF00"/>
                </a:solidFill>
                <a:effectLst>
                  <a:outerShdw blurRad="38100" dist="38100" dir="2700000" algn="tl">
                    <a:srgbClr val="000000">
                      <a:alpha val="43137"/>
                    </a:srgbClr>
                  </a:outerShdw>
                </a:effectLst>
              </a:rPr>
              <a:t>La </a:t>
            </a:r>
            <a:r>
              <a:rPr lang="es-AR" sz="15000" spc="-300" dirty="0" smtClean="0">
                <a:solidFill>
                  <a:srgbClr val="FFFF00"/>
                </a:solidFill>
                <a:effectLst>
                  <a:outerShdw blurRad="38100" dist="38100" dir="2700000" algn="tl">
                    <a:srgbClr val="000000">
                      <a:alpha val="43137"/>
                    </a:srgbClr>
                  </a:outerShdw>
                </a:effectLst>
                <a:latin typeface="Bernard MT Condensed" pitchFamily="18" charset="0"/>
              </a:rPr>
              <a:t>FE</a:t>
            </a:r>
            <a:r>
              <a:rPr lang="es-AR" sz="15000" spc="-300" dirty="0" smtClean="0">
                <a:solidFill>
                  <a:srgbClr val="FFFF00"/>
                </a:solidFill>
                <a:effectLst>
                  <a:outerShdw blurRad="38100" dist="38100" dir="2700000" algn="tl">
                    <a:srgbClr val="000000">
                      <a:alpha val="43137"/>
                    </a:srgbClr>
                  </a:outerShdw>
                </a:effectLst>
              </a:rPr>
              <a:t> cristiana</a:t>
            </a:r>
          </a:p>
        </p:txBody>
      </p:sp>
      <p:sp>
        <p:nvSpPr>
          <p:cNvPr id="3" name="2 Subtítulo"/>
          <p:cNvSpPr>
            <a:spLocks noGrp="1"/>
          </p:cNvSpPr>
          <p:nvPr>
            <p:ph type="subTitle" idx="1"/>
          </p:nvPr>
        </p:nvSpPr>
        <p:spPr>
          <a:xfrm>
            <a:off x="6040438" y="3211513"/>
            <a:ext cx="5545137" cy="5621337"/>
          </a:xfrm>
        </p:spPr>
        <p:txBody>
          <a:bodyPr rtlCol="0">
            <a:normAutofit/>
          </a:bodyPr>
          <a:lstStyle/>
          <a:p>
            <a:pPr algn="l" eaLnBrk="1" fontAlgn="auto" hangingPunct="1">
              <a:spcAft>
                <a:spcPts val="0"/>
              </a:spcAft>
              <a:defRPr/>
            </a:pPr>
            <a:r>
              <a:rPr lang="es-AR" sz="5500" dirty="0" smtClean="0">
                <a:solidFill>
                  <a:schemeClr val="bg1"/>
                </a:solidFill>
                <a:latin typeface="Times New Roman" pitchFamily="18" charset="0"/>
                <a:cs typeface="Times New Roman" pitchFamily="18" charset="0"/>
              </a:rPr>
              <a:t>Un curso del</a:t>
            </a:r>
            <a:endParaRPr lang="es-AR" sz="3600" dirty="0" smtClean="0">
              <a:solidFill>
                <a:srgbClr val="FFFF00"/>
              </a:solidFill>
              <a:latin typeface="Elephant" pitchFamily="18" charset="0"/>
              <a:cs typeface="Times New Roman" pitchFamily="18" charset="0"/>
            </a:endParaRP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I</a:t>
            </a:r>
            <a:r>
              <a:rPr lang="es-AR" sz="5500" dirty="0" smtClean="0">
                <a:solidFill>
                  <a:schemeClr val="bg1"/>
                </a:solidFill>
                <a:latin typeface="Times New Roman" pitchFamily="18" charset="0"/>
                <a:cs typeface="Times New Roman" pitchFamily="18" charset="0"/>
              </a:rPr>
              <a:t>NSTITUTO de </a:t>
            </a: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F</a:t>
            </a:r>
            <a:r>
              <a:rPr lang="es-AR" sz="5500" dirty="0" smtClean="0">
                <a:solidFill>
                  <a:schemeClr val="bg1"/>
                </a:solidFill>
                <a:latin typeface="Times New Roman" pitchFamily="18" charset="0"/>
                <a:cs typeface="Times New Roman" pitchFamily="18" charset="0"/>
              </a:rPr>
              <a:t>ORMACIÓN </a:t>
            </a: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T</a:t>
            </a:r>
            <a:r>
              <a:rPr lang="es-AR" sz="5500" dirty="0" smtClean="0">
                <a:solidFill>
                  <a:schemeClr val="bg1"/>
                </a:solidFill>
                <a:latin typeface="Times New Roman" pitchFamily="18" charset="0"/>
                <a:cs typeface="Times New Roman" pitchFamily="18" charset="0"/>
              </a:rPr>
              <a:t>EOLÓGICA por </a:t>
            </a: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I</a:t>
            </a:r>
            <a:r>
              <a:rPr lang="es-AR" sz="5500" dirty="0" smtClean="0">
                <a:solidFill>
                  <a:schemeClr val="bg1"/>
                </a:solidFill>
                <a:latin typeface="Times New Roman" pitchFamily="18" charset="0"/>
                <a:cs typeface="Times New Roman" pitchFamily="18" charset="0"/>
              </a:rPr>
              <a:t>NTERNET</a:t>
            </a:r>
            <a:endParaRPr lang="es-AR" sz="5500" b="1" cap="all" dirty="0" smtClean="0">
              <a:solidFill>
                <a:schemeClr val="bg1"/>
              </a:solidFill>
              <a:latin typeface="Times New Roman" pitchFamily="18" charset="0"/>
              <a:cs typeface="Times New Roman" pitchFamily="18" charset="0"/>
            </a:endParaRPr>
          </a:p>
          <a:p>
            <a:pPr algn="l" eaLnBrk="1" fontAlgn="auto" hangingPunct="1">
              <a:spcAft>
                <a:spcPts val="0"/>
              </a:spcAft>
              <a:defRPr/>
            </a:pPr>
            <a:endParaRPr lang="es-ES" sz="5500" b="1" cap="all" dirty="0" smtClean="0">
              <a:solidFill>
                <a:schemeClr val="bg1"/>
              </a:solidFill>
              <a:latin typeface="Times New Roman" pitchFamily="18" charset="0"/>
              <a:cs typeface="Times New Roman" pitchFamily="18" charset="0"/>
            </a:endParaRPr>
          </a:p>
        </p:txBody>
      </p:sp>
      <p:pic>
        <p:nvPicPr>
          <p:cNvPr id="205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688388"/>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9 Marcador de contenido" descr="esc-ift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3287713"/>
            <a:ext cx="430688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Marcador de número de diapositiva"/>
          <p:cNvSpPr>
            <a:spLocks noGrp="1"/>
          </p:cNvSpPr>
          <p:nvPr>
            <p:ph type="sldNum" sz="quarter" idx="12"/>
          </p:nvPr>
        </p:nvSpPr>
        <p:spPr/>
        <p:txBody>
          <a:bodyPr/>
          <a:lstStyle/>
          <a:p>
            <a:pPr>
              <a:defRPr/>
            </a:pPr>
            <a:fld id="{6204EB86-E46F-4860-805E-615190B3EACC}" type="slidenum">
              <a:rPr lang="es-ES" smtClean="0"/>
              <a:pPr>
                <a:defRPr/>
              </a:pPr>
              <a:t>1</a:t>
            </a:fld>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EEE01575-FCBF-4085-9DB3-888036C74357}" type="slidenum">
              <a:rPr lang="es-ES" smtClean="0"/>
              <a:pPr>
                <a:defRPr/>
              </a:pPr>
              <a:t>10</a:t>
            </a:fld>
            <a:endParaRPr lang="es-ES"/>
          </a:p>
        </p:txBody>
      </p:sp>
      <p:sp>
        <p:nvSpPr>
          <p:cNvPr id="11272" name="9 Marcador de contenido"/>
          <p:cNvSpPr txBox="1">
            <a:spLocks/>
          </p:cNvSpPr>
          <p:nvPr/>
        </p:nvSpPr>
        <p:spPr bwMode="auto">
          <a:xfrm>
            <a:off x="1504950" y="984250"/>
            <a:ext cx="4679950"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Así como no hay contradicción entre la unicidad de Dios y su ser tres personas, de modo análogo no se contrapone la unicidad del principio creador con la diversidad de los modos de obrar de cada una de las Personas.</a:t>
            </a:r>
            <a:endParaRPr lang="es-AR" sz="3200">
              <a:solidFill>
                <a:schemeClr val="bg1"/>
              </a:solidFill>
              <a:latin typeface="Times New Roman" pitchFamily="18" charset="0"/>
              <a:cs typeface="Times New Roman" pitchFamily="18" charset="0"/>
            </a:endParaRPr>
          </a:p>
          <a:p>
            <a:pPr>
              <a:lnSpc>
                <a:spcPct val="85000"/>
              </a:lnSpc>
              <a:spcBef>
                <a:spcPct val="20000"/>
              </a:spcBef>
            </a:pPr>
            <a:endParaRPr lang="es-ES_tradnl" sz="3200" b="1" i="1">
              <a:solidFill>
                <a:srgbClr val="FFFF00"/>
              </a:solidFill>
              <a:latin typeface="Times New Roman" pitchFamily="18" charset="0"/>
              <a:cs typeface="Times New Roman" pitchFamily="18" charset="0"/>
            </a:endParaRPr>
          </a:p>
          <a:p>
            <a:pPr>
              <a:lnSpc>
                <a:spcPct val="85000"/>
              </a:lnSpc>
              <a:spcBef>
                <a:spcPct val="20000"/>
              </a:spcBef>
            </a:pPr>
            <a:r>
              <a:rPr lang="es-ES_tradnl" sz="3200" b="1" i="1">
                <a:solidFill>
                  <a:srgbClr val="FFFF00"/>
                </a:solidFill>
                <a:latin typeface="Times New Roman" pitchFamily="18" charset="0"/>
                <a:cs typeface="Times New Roman" pitchFamily="18" charset="0"/>
              </a:rPr>
              <a:t>	«Creador del cielo </a:t>
            </a:r>
            <a:br>
              <a:rPr lang="es-ES_tradnl" sz="3200" b="1" i="1">
                <a:solidFill>
                  <a:srgbClr val="FFFF00"/>
                </a:solidFill>
                <a:latin typeface="Times New Roman" pitchFamily="18" charset="0"/>
                <a:cs typeface="Times New Roman" pitchFamily="18" charset="0"/>
              </a:rPr>
            </a:br>
            <a:r>
              <a:rPr lang="es-ES_tradnl" sz="3200" b="1" i="1">
                <a:solidFill>
                  <a:srgbClr val="FFFF00"/>
                </a:solidFill>
                <a:latin typeface="Times New Roman" pitchFamily="18" charset="0"/>
                <a:cs typeface="Times New Roman" pitchFamily="18" charset="0"/>
              </a:rPr>
              <a:t>y de la tierra»</a:t>
            </a:r>
          </a:p>
          <a:p>
            <a:pPr>
              <a:lnSpc>
                <a:spcPct val="85000"/>
              </a:lnSpc>
              <a:spcBef>
                <a:spcPct val="20000"/>
              </a:spcBef>
            </a:pPr>
            <a:endParaRPr lang="es-AR" sz="3200" b="1" i="1">
              <a:solidFill>
                <a:srgbClr val="FFFF00"/>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b="1" i="1">
                <a:solidFill>
                  <a:srgbClr val="FFFF00"/>
                </a:solidFill>
                <a:latin typeface="Times New Roman" pitchFamily="18" charset="0"/>
                <a:cs typeface="Times New Roman" pitchFamily="18" charset="0"/>
              </a:rPr>
              <a:t>Catecismo</a:t>
            </a:r>
            <a:r>
              <a:rPr lang="es-ES_tradnl" sz="3200" b="1">
                <a:solidFill>
                  <a:srgbClr val="FFFF00"/>
                </a:solidFill>
                <a:latin typeface="Times New Roman" pitchFamily="18" charset="0"/>
                <a:cs typeface="Times New Roman" pitchFamily="18" charset="0"/>
              </a:rPr>
              <a:t>, 290:</a:t>
            </a:r>
            <a:r>
              <a:rPr lang="es-ES_tradnl" sz="3200">
                <a:solidFill>
                  <a:schemeClr val="bg1"/>
                </a:solidFill>
                <a:latin typeface="Times New Roman" pitchFamily="18" charset="0"/>
                <a:cs typeface="Times New Roman" pitchFamily="18" charset="0"/>
              </a:rPr>
              <a:t>«“En el principio, Dios creó el cielo y la tierra”:</a:t>
            </a:r>
            <a:endParaRPr lang="es-ES" sz="3200">
              <a:solidFill>
                <a:schemeClr val="bg1"/>
              </a:solidFill>
              <a:latin typeface="Times New Roman" pitchFamily="18" charset="0"/>
              <a:cs typeface="Times New Roman" pitchFamily="18" charset="0"/>
            </a:endParaRPr>
          </a:p>
        </p:txBody>
      </p:sp>
      <p:pic>
        <p:nvPicPr>
          <p:cNvPr id="1127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71770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2" descr="http://visualiseur.bnf.fr/ConsulterElementNum?O=IFN-8100027&amp;E=JPEG&amp;Deb=7&amp;Fin=7&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0300" y="931863"/>
            <a:ext cx="3816350"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2" descr="http://visualiseur.bnf.fr/ConsulterElementNum?O=IFN-8100028&amp;E=JPEG&amp;Deb=4&amp;Fin=4&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0300" y="5153025"/>
            <a:ext cx="381635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D59661DF-6BDA-43A9-898E-8ACD35655F49}" type="slidenum">
              <a:rPr lang="es-ES" smtClean="0"/>
              <a:pPr>
                <a:defRPr/>
              </a:pPr>
              <a:t>11</a:t>
            </a:fld>
            <a:endParaRPr lang="es-ES"/>
          </a:p>
        </p:txBody>
      </p:sp>
      <p:sp>
        <p:nvSpPr>
          <p:cNvPr id="12296" name="9 Marcador de contenido"/>
          <p:cNvSpPr txBox="1">
            <a:spLocks/>
          </p:cNvSpPr>
          <p:nvPr/>
        </p:nvSpPr>
        <p:spPr bwMode="auto">
          <a:xfrm>
            <a:off x="6977063" y="839788"/>
            <a:ext cx="489585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tres cosas se afirman en estas primeras palabras de la Escritura: </a:t>
            </a:r>
          </a:p>
          <a:p>
            <a:pPr>
              <a:lnSpc>
                <a:spcPct val="85000"/>
              </a:lnSpc>
              <a:spcBef>
                <a:spcPct val="20000"/>
              </a:spcBef>
            </a:pPr>
            <a:endParaRPr lang="es-ES_tradnl" sz="28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1) el Dios eterno ha dado principio a todo lo que existe fuera de él. </a:t>
            </a:r>
          </a:p>
          <a:p>
            <a:pPr>
              <a:lnSpc>
                <a:spcPct val="85000"/>
              </a:lnSpc>
              <a:spcBef>
                <a:spcPct val="20000"/>
              </a:spcBef>
            </a:pPr>
            <a:endParaRPr lang="es-ES_tradnl" sz="28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2)Él solo es creador (el verbo “crear” –en hebreo </a:t>
            </a:r>
            <a:r>
              <a:rPr lang="es-ES_tradnl" sz="3200" i="1">
                <a:solidFill>
                  <a:schemeClr val="bg1"/>
                </a:solidFill>
                <a:latin typeface="Times New Roman" pitchFamily="18" charset="0"/>
                <a:cs typeface="Times New Roman" pitchFamily="18" charset="0"/>
              </a:rPr>
              <a:t>bara</a:t>
            </a:r>
            <a:r>
              <a:rPr lang="es-ES_tradnl" sz="3200">
                <a:solidFill>
                  <a:schemeClr val="bg1"/>
                </a:solidFill>
                <a:latin typeface="Times New Roman" pitchFamily="18" charset="0"/>
                <a:cs typeface="Times New Roman" pitchFamily="18" charset="0"/>
              </a:rPr>
              <a:t>– tiene siempre por sujeto a Dios). </a:t>
            </a:r>
          </a:p>
          <a:p>
            <a:pPr>
              <a:lnSpc>
                <a:spcPct val="85000"/>
              </a:lnSpc>
              <a:spcBef>
                <a:spcPct val="20000"/>
              </a:spcBef>
            </a:pPr>
            <a:endParaRPr lang="es-ES_tradnl" sz="28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3) La totalidad de lo que existe (expresada por la fórmula “el cielo y la tierra”) depende de aquel que le da el ser»</a:t>
            </a:r>
            <a:endParaRPr lang="es-ES" sz="3200">
              <a:solidFill>
                <a:schemeClr val="bg1"/>
              </a:solidFill>
              <a:latin typeface="Times New Roman" pitchFamily="18" charset="0"/>
              <a:cs typeface="Times New Roman" pitchFamily="18" charset="0"/>
            </a:endParaRPr>
          </a:p>
        </p:txBody>
      </p:sp>
      <p:pic>
        <p:nvPicPr>
          <p:cNvPr id="1229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25685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5625" y="44402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66008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4" descr="http://visualiseur.bnf.fr/ConsulterElementNum?O=IFN-8100027&amp;E=JPEG&amp;Deb=8&amp;Fin=8&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625" y="927100"/>
            <a:ext cx="3744913"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2" descr="http://visualiseur.bnf.fr/ConsulterElementNum?O=IFN-8100028&amp;E=JPEG&amp;Deb=2&amp;Fin=2&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9625" y="4945063"/>
            <a:ext cx="3744913"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DC41A968-8DE9-47F5-B8C4-70BF30D35BCD}" type="slidenum">
              <a:rPr lang="es-ES" smtClean="0"/>
              <a:pPr>
                <a:defRPr/>
              </a:pPr>
              <a:t>12</a:t>
            </a:fld>
            <a:endParaRPr lang="es-ES"/>
          </a:p>
        </p:txBody>
      </p:sp>
      <p:sp>
        <p:nvSpPr>
          <p:cNvPr id="13320" name="9 Marcador de contenido"/>
          <p:cNvSpPr txBox="1">
            <a:spLocks/>
          </p:cNvSpPr>
          <p:nvPr/>
        </p:nvSpPr>
        <p:spPr bwMode="auto">
          <a:xfrm>
            <a:off x="1504950" y="912813"/>
            <a:ext cx="532765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Sólo Dios puede crear en sentido propio, lo cual implica originar las cosas de la nada (</a:t>
            </a:r>
            <a:r>
              <a:rPr lang="es-ES_tradnl" sz="3200" i="1">
                <a:solidFill>
                  <a:schemeClr val="bg1"/>
                </a:solidFill>
                <a:latin typeface="Times New Roman" pitchFamily="18" charset="0"/>
                <a:cs typeface="Times New Roman" pitchFamily="18" charset="0"/>
              </a:rPr>
              <a:t>ex nihilo</a:t>
            </a:r>
            <a:r>
              <a:rPr lang="es-ES_tradnl" sz="3200">
                <a:solidFill>
                  <a:schemeClr val="bg1"/>
                </a:solidFill>
                <a:latin typeface="Times New Roman" pitchFamily="18" charset="0"/>
                <a:cs typeface="Times New Roman" pitchFamily="18" charset="0"/>
              </a:rPr>
              <a:t>) y no a partir de algo preexistente; para ello se requiere una potencia activa infinita, que sólo a Dios corresponde.</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Es congruente, por tanto, apropiar la omnipotencia creadora al Padre, ya que él es en la Trinidad –según una clásica expresión– </a:t>
            </a:r>
            <a:r>
              <a:rPr lang="es-ES_tradnl" sz="3200" i="1">
                <a:solidFill>
                  <a:schemeClr val="bg1"/>
                </a:solidFill>
                <a:latin typeface="Times New Roman" pitchFamily="18" charset="0"/>
                <a:cs typeface="Times New Roman" pitchFamily="18" charset="0"/>
              </a:rPr>
              <a:t>fons et origo</a:t>
            </a:r>
            <a:r>
              <a:rPr lang="es-ES_tradnl" sz="3200">
                <a:solidFill>
                  <a:schemeClr val="bg1"/>
                </a:solidFill>
                <a:latin typeface="Times New Roman" pitchFamily="18" charset="0"/>
                <a:cs typeface="Times New Roman" pitchFamily="18" charset="0"/>
              </a:rPr>
              <a:t>, es decir, la Persona de quien proceden las otras dos, principio sin principio.</a:t>
            </a:r>
            <a:endParaRPr lang="es-ES" sz="3200">
              <a:solidFill>
                <a:schemeClr val="bg1"/>
              </a:solidFill>
              <a:latin typeface="Times New Roman" pitchFamily="18" charset="0"/>
              <a:cs typeface="Times New Roman" pitchFamily="18" charset="0"/>
            </a:endParaRPr>
          </a:p>
        </p:txBody>
      </p:sp>
      <p:pic>
        <p:nvPicPr>
          <p:cNvPr id="1332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48720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4" descr="http://visualiseur.bnf.fr/ConsulterElementNum?O=IFN-8100217&amp;E=JPEG&amp;Deb=10&amp;Fin=10&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350" y="1055688"/>
            <a:ext cx="4738688"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7" descr="http://visualiseur.bnf.fr/ConsulterElementNum?O=IFN-8100217&amp;E=JPEG&amp;Deb=7&amp;Fin=7&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0" y="4729163"/>
            <a:ext cx="468153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26975F02-4F8E-4109-A971-082B53AA1A6A}" type="slidenum">
              <a:rPr lang="es-ES" smtClean="0"/>
              <a:pPr>
                <a:defRPr/>
              </a:pPr>
              <a:t>13</a:t>
            </a:fld>
            <a:endParaRPr lang="es-ES"/>
          </a:p>
        </p:txBody>
      </p:sp>
      <p:sp>
        <p:nvSpPr>
          <p:cNvPr id="14344" name="9 Marcador de contenido"/>
          <p:cNvSpPr txBox="1">
            <a:spLocks/>
          </p:cNvSpPr>
          <p:nvPr/>
        </p:nvSpPr>
        <p:spPr bwMode="auto">
          <a:xfrm>
            <a:off x="6832600" y="1201738"/>
            <a:ext cx="5040313"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Santo Tomás desarrolló una metafísica de la creación que describe a Dios como el mismo Ser subsistente (</a:t>
            </a:r>
            <a:r>
              <a:rPr lang="es-ES_tradnl" sz="3200" i="1">
                <a:solidFill>
                  <a:schemeClr val="bg1"/>
                </a:solidFill>
                <a:latin typeface="Times New Roman" pitchFamily="18" charset="0"/>
                <a:cs typeface="Times New Roman" pitchFamily="18" charset="0"/>
              </a:rPr>
              <a:t>Ipsum Esse Subsistens</a:t>
            </a:r>
            <a:r>
              <a:rPr lang="es-ES_tradnl" sz="3200">
                <a:solidFill>
                  <a:schemeClr val="bg1"/>
                </a:solidFill>
                <a:latin typeface="Times New Roman" pitchFamily="18" charset="0"/>
                <a:cs typeface="Times New Roman" pitchFamily="18" charset="0"/>
              </a:rPr>
              <a:t>). </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Como causa primera, es absolutamente trascendente al mundo; y, a la vez, en virtud de la participación de su ser en las criaturas, está presente íntimamente en ellas, las cuales dependen en todo de quien es la fuente del ser. Dios.</a:t>
            </a:r>
            <a:endParaRPr lang="es-ES" sz="3200">
              <a:solidFill>
                <a:schemeClr val="bg1"/>
              </a:solidFill>
              <a:latin typeface="Times New Roman" pitchFamily="18" charset="0"/>
              <a:cs typeface="Times New Roman" pitchFamily="18" charset="0"/>
            </a:endParaRPr>
          </a:p>
        </p:txBody>
      </p:sp>
      <p:pic>
        <p:nvPicPr>
          <p:cNvPr id="1434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8138" y="11287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8138" y="42957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3" descr="http://visualiseur.bnf.fr/ConsulterElementNum?O=IFN-8100217&amp;E=JPEG&amp;Deb=5&amp;Fin=5&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1055688"/>
            <a:ext cx="507206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9" descr="http://visualiseur.bnf.fr/ConsulterElementNum?O=IFN-8100217&amp;E=JPEG&amp;Deb=8&amp;Fin=8&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4950" y="4921250"/>
            <a:ext cx="5040313"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593517EE-DC6B-46B2-B7D7-EBA5FB591CFE}" type="slidenum">
              <a:rPr lang="es-ES" smtClean="0"/>
              <a:pPr>
                <a:defRPr/>
              </a:pPr>
              <a:t>14</a:t>
            </a:fld>
            <a:endParaRPr lang="es-ES"/>
          </a:p>
        </p:txBody>
      </p:sp>
      <p:sp>
        <p:nvSpPr>
          <p:cNvPr id="15368" name="9 Marcador de contenido"/>
          <p:cNvSpPr txBox="1">
            <a:spLocks/>
          </p:cNvSpPr>
          <p:nvPr/>
        </p:nvSpPr>
        <p:spPr bwMode="auto">
          <a:xfrm>
            <a:off x="1647825" y="912813"/>
            <a:ext cx="4824413"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pPr>
            <a:r>
              <a:rPr lang="es-ES_tradnl" sz="3200" b="1" i="1">
                <a:solidFill>
                  <a:srgbClr val="FFFF00"/>
                </a:solidFill>
                <a:latin typeface="Times New Roman" pitchFamily="18" charset="0"/>
                <a:cs typeface="Times New Roman" pitchFamily="18" charset="0"/>
              </a:rPr>
              <a:t>	«Por quien </a:t>
            </a:r>
            <a:br>
              <a:rPr lang="es-ES_tradnl" sz="3200" b="1" i="1">
                <a:solidFill>
                  <a:srgbClr val="FFFF00"/>
                </a:solidFill>
                <a:latin typeface="Times New Roman" pitchFamily="18" charset="0"/>
                <a:cs typeface="Times New Roman" pitchFamily="18" charset="0"/>
              </a:rPr>
            </a:br>
            <a:r>
              <a:rPr lang="es-ES_tradnl" sz="3200" b="1" i="1">
                <a:solidFill>
                  <a:srgbClr val="FFFF00"/>
                </a:solidFill>
                <a:latin typeface="Times New Roman" pitchFamily="18" charset="0"/>
                <a:cs typeface="Times New Roman" pitchFamily="18" charset="0"/>
              </a:rPr>
              <a:t>todo fue hecho»</a:t>
            </a:r>
          </a:p>
          <a:p>
            <a:pPr>
              <a:lnSpc>
                <a:spcPct val="85000"/>
              </a:lnSpc>
              <a:spcBef>
                <a:spcPct val="20000"/>
              </a:spcBef>
            </a:pPr>
            <a:endParaRPr lang="es-AR" sz="3200" b="1" i="1">
              <a:solidFill>
                <a:srgbClr val="FFFF00"/>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El mundo no es producto </a:t>
            </a:r>
            <a:br>
              <a:rPr lang="es-ES_tradnl" sz="3200">
                <a:solidFill>
                  <a:schemeClr val="bg1"/>
                </a:solidFill>
                <a:latin typeface="Times New Roman" pitchFamily="18" charset="0"/>
                <a:cs typeface="Times New Roman" pitchFamily="18" charset="0"/>
              </a:rPr>
            </a:br>
            <a:r>
              <a:rPr lang="es-ES_tradnl" sz="3200">
                <a:solidFill>
                  <a:schemeClr val="bg1"/>
                </a:solidFill>
                <a:latin typeface="Times New Roman" pitchFamily="18" charset="0"/>
                <a:cs typeface="Times New Roman" pitchFamily="18" charset="0"/>
              </a:rPr>
              <a:t>*de una necesidad cualquiera, </a:t>
            </a:r>
            <a:br>
              <a:rPr lang="es-ES_tradnl" sz="3200">
                <a:solidFill>
                  <a:schemeClr val="bg1"/>
                </a:solidFill>
                <a:latin typeface="Times New Roman" pitchFamily="18" charset="0"/>
                <a:cs typeface="Times New Roman" pitchFamily="18" charset="0"/>
              </a:rPr>
            </a:br>
            <a:r>
              <a:rPr lang="es-ES_tradnl" sz="3200">
                <a:solidFill>
                  <a:schemeClr val="bg1"/>
                </a:solidFill>
                <a:latin typeface="Times New Roman" pitchFamily="18" charset="0"/>
                <a:cs typeface="Times New Roman" pitchFamily="18" charset="0"/>
              </a:rPr>
              <a:t>*de un destino ciego o</a:t>
            </a:r>
            <a:br>
              <a:rPr lang="es-ES_tradnl" sz="3200">
                <a:solidFill>
                  <a:schemeClr val="bg1"/>
                </a:solidFill>
                <a:latin typeface="Times New Roman" pitchFamily="18" charset="0"/>
                <a:cs typeface="Times New Roman" pitchFamily="18" charset="0"/>
              </a:rPr>
            </a:br>
            <a:r>
              <a:rPr lang="es-ES_tradnl" sz="3200">
                <a:solidFill>
                  <a:schemeClr val="bg1"/>
                </a:solidFill>
                <a:latin typeface="Times New Roman" pitchFamily="18" charset="0"/>
                <a:cs typeface="Times New Roman" pitchFamily="18" charset="0"/>
              </a:rPr>
              <a:t>* del azar </a:t>
            </a:r>
            <a:br>
              <a:rPr lang="es-ES_tradnl" sz="3200">
                <a:solidFill>
                  <a:schemeClr val="bg1"/>
                </a:solidFill>
                <a:latin typeface="Times New Roman" pitchFamily="18" charset="0"/>
                <a:cs typeface="Times New Roman" pitchFamily="18" charset="0"/>
              </a:rPr>
            </a:br>
            <a:r>
              <a:rPr lang="es-ES_tradnl" sz="3200">
                <a:solidFill>
                  <a:schemeClr val="bg1"/>
                </a:solidFill>
                <a:latin typeface="Times New Roman" pitchFamily="18" charset="0"/>
                <a:cs typeface="Times New Roman" pitchFamily="18" charset="0"/>
              </a:rPr>
              <a:t>*sino que tiene una Razón Creadora en el origen. </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pPr>
            <a:r>
              <a:rPr lang="es-ES_tradnl" sz="3200" b="1" i="1">
                <a:solidFill>
                  <a:srgbClr val="FFFF00"/>
                </a:solidFill>
                <a:latin typeface="Times New Roman" pitchFamily="18" charset="0"/>
                <a:cs typeface="Times New Roman" pitchFamily="18" charset="0"/>
              </a:rPr>
              <a:t>	«Señor y dador de vida»</a:t>
            </a:r>
          </a:p>
          <a:p>
            <a:pPr>
              <a:lnSpc>
                <a:spcPct val="85000"/>
              </a:lnSpc>
              <a:spcBef>
                <a:spcPct val="20000"/>
              </a:spcBef>
            </a:pPr>
            <a:endParaRPr lang="es-AR" sz="3200" b="1" i="1">
              <a:solidFill>
                <a:srgbClr val="FFFF00"/>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b="1" i="1">
                <a:solidFill>
                  <a:srgbClr val="FFFF00"/>
                </a:solidFill>
                <a:latin typeface="Times New Roman" pitchFamily="18" charset="0"/>
                <a:cs typeface="Times New Roman" pitchFamily="18" charset="0"/>
              </a:rPr>
              <a:t>Catecismo</a:t>
            </a:r>
            <a:r>
              <a:rPr lang="es-ES_tradnl" sz="3200" b="1">
                <a:solidFill>
                  <a:srgbClr val="FFFF00"/>
                </a:solidFill>
                <a:latin typeface="Times New Roman" pitchFamily="18" charset="0"/>
                <a:cs typeface="Times New Roman" pitchFamily="18" charset="0"/>
              </a:rPr>
              <a:t>, 295: </a:t>
            </a:r>
            <a:r>
              <a:rPr lang="es-ES_tradnl" sz="3200">
                <a:solidFill>
                  <a:schemeClr val="bg1"/>
                </a:solidFill>
                <a:latin typeface="Times New Roman" pitchFamily="18" charset="0"/>
                <a:cs typeface="Times New Roman" pitchFamily="18" charset="0"/>
              </a:rPr>
              <a:t>«Creemos que [el mundo] procede (…) </a:t>
            </a:r>
          </a:p>
        </p:txBody>
      </p:sp>
      <p:pic>
        <p:nvPicPr>
          <p:cNvPr id="1536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23526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68167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5" descr="http://visualiseur.bnf.fr/ConsulterElementNum?O=IFN-8100217&amp;E=JPEG&amp;Deb=6&amp;Fin=6&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9075" y="984250"/>
            <a:ext cx="508793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1" descr="http://visualiseur.bnf.fr/ConsulterElementNum?O=IFN-8100217&amp;E=JPEG&amp;Deb=9&amp;Fin=9&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5263" y="5016500"/>
            <a:ext cx="5040312"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6471C3F8-AE52-412F-8AB5-97E9FAA95D6E}" type="slidenum">
              <a:rPr lang="es-ES" smtClean="0"/>
              <a:pPr>
                <a:defRPr/>
              </a:pPr>
              <a:t>15</a:t>
            </a:fld>
            <a:endParaRPr lang="es-ES"/>
          </a:p>
        </p:txBody>
      </p:sp>
      <p:sp>
        <p:nvSpPr>
          <p:cNvPr id="16392" name="9 Marcador de contenido"/>
          <p:cNvSpPr txBox="1">
            <a:spLocks/>
          </p:cNvSpPr>
          <p:nvPr/>
        </p:nvSpPr>
        <p:spPr bwMode="auto">
          <a:xfrm>
            <a:off x="6761163" y="912813"/>
            <a:ext cx="4968875"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de la voluntad libre de Dios que ha querido hacer participar a las criaturas </a:t>
            </a:r>
            <a:br>
              <a:rPr lang="es-ES_tradnl" sz="3200">
                <a:solidFill>
                  <a:schemeClr val="bg1"/>
                </a:solidFill>
                <a:latin typeface="Times New Roman" pitchFamily="18" charset="0"/>
                <a:cs typeface="Times New Roman" pitchFamily="18" charset="0"/>
              </a:rPr>
            </a:br>
            <a:r>
              <a:rPr lang="es-ES_tradnl" sz="3200">
                <a:solidFill>
                  <a:schemeClr val="bg1"/>
                </a:solidFill>
                <a:latin typeface="Times New Roman" pitchFamily="18" charset="0"/>
                <a:cs typeface="Times New Roman" pitchFamily="18" charset="0"/>
              </a:rPr>
              <a:t>*de su ser, </a:t>
            </a:r>
            <a:br>
              <a:rPr lang="es-ES_tradnl" sz="3200">
                <a:solidFill>
                  <a:schemeClr val="bg1"/>
                </a:solidFill>
                <a:latin typeface="Times New Roman" pitchFamily="18" charset="0"/>
                <a:cs typeface="Times New Roman" pitchFamily="18" charset="0"/>
              </a:rPr>
            </a:br>
            <a:r>
              <a:rPr lang="es-ES_tradnl" sz="3200">
                <a:solidFill>
                  <a:schemeClr val="bg1"/>
                </a:solidFill>
                <a:latin typeface="Times New Roman" pitchFamily="18" charset="0"/>
                <a:cs typeface="Times New Roman" pitchFamily="18" charset="0"/>
              </a:rPr>
              <a:t>*de su sabiduría y </a:t>
            </a:r>
            <a:br>
              <a:rPr lang="es-ES_tradnl" sz="3200">
                <a:solidFill>
                  <a:schemeClr val="bg1"/>
                </a:solidFill>
                <a:latin typeface="Times New Roman" pitchFamily="18" charset="0"/>
                <a:cs typeface="Times New Roman" pitchFamily="18" charset="0"/>
              </a:rPr>
            </a:br>
            <a:r>
              <a:rPr lang="es-ES_tradnl" sz="3200">
                <a:solidFill>
                  <a:schemeClr val="bg1"/>
                </a:solidFill>
                <a:latin typeface="Times New Roman" pitchFamily="18" charset="0"/>
                <a:cs typeface="Times New Roman" pitchFamily="18" charset="0"/>
              </a:rPr>
              <a:t>*de su bondad: </a:t>
            </a:r>
            <a:br>
              <a:rPr lang="es-ES_tradnl" sz="3200">
                <a:solidFill>
                  <a:schemeClr val="bg1"/>
                </a:solidFill>
                <a:latin typeface="Times New Roman" pitchFamily="18" charset="0"/>
                <a:cs typeface="Times New Roman" pitchFamily="18" charset="0"/>
              </a:rPr>
            </a:br>
            <a:r>
              <a:rPr lang="es-ES_tradnl" sz="3200">
                <a:solidFill>
                  <a:schemeClr val="bg1"/>
                </a:solidFill>
                <a:latin typeface="Times New Roman" pitchFamily="18" charset="0"/>
                <a:cs typeface="Times New Roman" pitchFamily="18" charset="0"/>
              </a:rPr>
              <a:t>“Porque tú has creado todas las cosas; por tu voluntad lo que no existía fue creado” (</a:t>
            </a:r>
            <a:r>
              <a:rPr lang="es-ES_tradnl" sz="3200" i="1">
                <a:solidFill>
                  <a:schemeClr val="bg1"/>
                </a:solidFill>
                <a:latin typeface="Times New Roman" pitchFamily="18" charset="0"/>
                <a:cs typeface="Times New Roman" pitchFamily="18" charset="0"/>
              </a:rPr>
              <a:t>Ap</a:t>
            </a:r>
            <a:r>
              <a:rPr lang="es-ES_tradnl" sz="3200">
                <a:solidFill>
                  <a:schemeClr val="bg1"/>
                </a:solidFill>
                <a:latin typeface="Times New Roman" pitchFamily="18" charset="0"/>
                <a:cs typeface="Times New Roman" pitchFamily="18" charset="0"/>
              </a:rPr>
              <a:t> 4,11).» </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En consecuencia, «salida de la bondad divina, la creación participa en esa bondad (“Y vio Dios que era bueno [...] muy bueno”.</a:t>
            </a:r>
          </a:p>
        </p:txBody>
      </p:sp>
      <p:pic>
        <p:nvPicPr>
          <p:cNvPr id="1639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813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8138"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4" descr="http://visualiseur.bnf.fr/ConsulterElementNum?O=IFN-8100218&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6388" y="912813"/>
            <a:ext cx="4537075"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6" descr="http://visualiseur.bnf.fr/ConsulterElementNum?O=IFN-8100218&amp;E=JPEG&amp;Deb=2&amp;Fin=2&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7825" y="5205413"/>
            <a:ext cx="4537075"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0991BE74-6533-4630-8B54-B7B09C64AA83}" type="slidenum">
              <a:rPr lang="es-ES" smtClean="0"/>
              <a:pPr>
                <a:defRPr/>
              </a:pPr>
              <a:t>16</a:t>
            </a:fld>
            <a:endParaRPr lang="es-ES"/>
          </a:p>
        </p:txBody>
      </p:sp>
      <p:sp>
        <p:nvSpPr>
          <p:cNvPr id="17416" name="9 Marcador de contenido"/>
          <p:cNvSpPr txBox="1">
            <a:spLocks/>
          </p:cNvSpPr>
          <p:nvPr/>
        </p:nvSpPr>
        <p:spPr bwMode="auto">
          <a:xfrm>
            <a:off x="1504950" y="1057275"/>
            <a:ext cx="4535488"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La creación es querida por Dios como un don.</a:t>
            </a:r>
          </a:p>
          <a:p>
            <a:pPr>
              <a:lnSpc>
                <a:spcPct val="85000"/>
              </a:lnSpc>
              <a:spcBef>
                <a:spcPct val="20000"/>
              </a:spcBef>
            </a:pPr>
            <a:endParaRPr lang="es-AR"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Este carácter de bondad y de don libre permite descubrir en la creación la actuación del Espíritu, la Persona Don en la Trinidad, Amor subsistente entre el Padre y el Hijo. </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La Iglesia confiesa su fe en la obra creadora del Espíritu Santo, dador de vida y fuente de todo bien.</a:t>
            </a:r>
            <a:endParaRPr lang="es-ES" sz="3200">
              <a:solidFill>
                <a:schemeClr val="bg1"/>
              </a:solidFill>
              <a:latin typeface="Times New Roman" pitchFamily="18" charset="0"/>
              <a:cs typeface="Times New Roman" pitchFamily="18" charset="0"/>
            </a:endParaRPr>
          </a:p>
        </p:txBody>
      </p:sp>
      <p:pic>
        <p:nvPicPr>
          <p:cNvPr id="1741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4971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63849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5" descr="http://visualiseur.bnf.fr/ConsulterElementNum?O=IFN-8100218&amp;E=JPEG&amp;Deb=3&amp;Fin=3&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200" y="1128713"/>
            <a:ext cx="5808663"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31673E67-2BCB-4063-9200-40EF3B90F232}" type="slidenum">
              <a:rPr lang="es-ES" smtClean="0"/>
              <a:pPr>
                <a:defRPr/>
              </a:pPr>
              <a:t>17</a:t>
            </a:fld>
            <a:endParaRPr lang="es-ES"/>
          </a:p>
        </p:txBody>
      </p:sp>
      <p:sp>
        <p:nvSpPr>
          <p:cNvPr id="18440" name="9 Marcador de contenido"/>
          <p:cNvSpPr txBox="1">
            <a:spLocks/>
          </p:cNvSpPr>
          <p:nvPr/>
        </p:nvSpPr>
        <p:spPr bwMode="auto">
          <a:xfrm>
            <a:off x="7121525" y="912813"/>
            <a:ext cx="4824413"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No hay nada, ni “dentro” ni “fuera” de Dios, que le obligue a crear. </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¿Cuál es entonces el fin que le mueve? ¿Qué se ha propuesto al crearnos?</a:t>
            </a:r>
            <a:endParaRPr lang="es-AR"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endParaRPr lang="es-ES_tradnl" sz="3200" b="1" i="1">
              <a:solidFill>
                <a:schemeClr val="bg1"/>
              </a:solidFill>
              <a:latin typeface="Times New Roman" pitchFamily="18" charset="0"/>
              <a:cs typeface="Times New Roman" pitchFamily="18" charset="0"/>
            </a:endParaRPr>
          </a:p>
          <a:p>
            <a:pPr>
              <a:lnSpc>
                <a:spcPct val="85000"/>
              </a:lnSpc>
              <a:spcBef>
                <a:spcPct val="20000"/>
              </a:spcBef>
            </a:pPr>
            <a:r>
              <a:rPr lang="es-ES_tradnl" sz="3200" b="1" i="1">
                <a:solidFill>
                  <a:schemeClr val="bg1"/>
                </a:solidFill>
                <a:latin typeface="Times New Roman" pitchFamily="18" charset="0"/>
                <a:cs typeface="Times New Roman" pitchFamily="18" charset="0"/>
              </a:rPr>
              <a:t>	</a:t>
            </a:r>
            <a:r>
              <a:rPr lang="es-ES_tradnl" sz="3200" b="1" i="1">
                <a:solidFill>
                  <a:srgbClr val="FFFF00"/>
                </a:solidFill>
                <a:latin typeface="Times New Roman" pitchFamily="18" charset="0"/>
                <a:cs typeface="Times New Roman" pitchFamily="18" charset="0"/>
              </a:rPr>
              <a:t>1.2. «El mundo ha sido creado para la gloria </a:t>
            </a:r>
            <a:br>
              <a:rPr lang="es-ES_tradnl" sz="3200" b="1" i="1">
                <a:solidFill>
                  <a:srgbClr val="FFFF00"/>
                </a:solidFill>
                <a:latin typeface="Times New Roman" pitchFamily="18" charset="0"/>
                <a:cs typeface="Times New Roman" pitchFamily="18" charset="0"/>
              </a:rPr>
            </a:br>
            <a:r>
              <a:rPr lang="es-ES_tradnl" sz="3200" b="1" i="1">
                <a:solidFill>
                  <a:srgbClr val="FFFF00"/>
                </a:solidFill>
                <a:latin typeface="Times New Roman" pitchFamily="18" charset="0"/>
                <a:cs typeface="Times New Roman" pitchFamily="18" charset="0"/>
              </a:rPr>
              <a:t>de Dios» (CV  I)</a:t>
            </a:r>
          </a:p>
          <a:p>
            <a:pPr>
              <a:lnSpc>
                <a:spcPct val="85000"/>
              </a:lnSpc>
              <a:spcBef>
                <a:spcPct val="20000"/>
              </a:spcBef>
            </a:pPr>
            <a:endParaRPr lang="es-AR" sz="3200" b="1" i="1">
              <a:solidFill>
                <a:srgbClr val="FFFF00"/>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Dios ha creado todo «no para aumentar su gloria sino para manifestarla y comunicarla.</a:t>
            </a:r>
            <a:endParaRPr lang="es-ES" sz="3200">
              <a:solidFill>
                <a:schemeClr val="bg1"/>
              </a:solidFill>
              <a:latin typeface="Times New Roman" pitchFamily="18" charset="0"/>
              <a:cs typeface="Times New Roman" pitchFamily="18" charset="0"/>
            </a:endParaRPr>
          </a:p>
        </p:txBody>
      </p:sp>
      <p:pic>
        <p:nvPicPr>
          <p:cNvPr id="1844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27130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68881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7" descr="http://visualiseur.bnf.fr/ConsulterElementNum?O=IFN-8100218&amp;E=JPEG&amp;Deb=4&amp;Fin=4&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912813"/>
            <a:ext cx="4537075"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9" descr="http://visualiseur.bnf.fr/ConsulterElementNum?O=IFN-8100218&amp;E=JPEG&amp;Deb=5&amp;Fin=5&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7825" y="5151438"/>
            <a:ext cx="453707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17F2E8BF-1782-4D10-B0EC-4275910FF260}" type="slidenum">
              <a:rPr lang="es-ES" smtClean="0"/>
              <a:pPr>
                <a:defRPr/>
              </a:pPr>
              <a:t>18</a:t>
            </a:fld>
            <a:endParaRPr lang="es-ES"/>
          </a:p>
        </p:txBody>
      </p:sp>
      <p:sp>
        <p:nvSpPr>
          <p:cNvPr id="19464" name="9 Marcador de contenido"/>
          <p:cNvSpPr txBox="1">
            <a:spLocks/>
          </p:cNvSpPr>
          <p:nvPr/>
        </p:nvSpPr>
        <p:spPr bwMode="auto">
          <a:xfrm>
            <a:off x="1720850" y="1057275"/>
            <a:ext cx="4679950"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b="1">
                <a:solidFill>
                  <a:srgbClr val="FFFF00"/>
                </a:solidFill>
                <a:latin typeface="Times New Roman" pitchFamily="18" charset="0"/>
                <a:cs typeface="Times New Roman" pitchFamily="18" charset="0"/>
              </a:rPr>
              <a:t>El Concilio Vaticano I (1870) enseña </a:t>
            </a:r>
            <a:r>
              <a:rPr lang="es-ES_tradnl" sz="3200">
                <a:solidFill>
                  <a:schemeClr val="bg1"/>
                </a:solidFill>
                <a:latin typeface="Times New Roman" pitchFamily="18" charset="0"/>
                <a:cs typeface="Times New Roman" pitchFamily="18" charset="0"/>
              </a:rPr>
              <a:t>que «en su bondad y por su fuerza todopoderosa, no para aumentar su bienaventuranza, ni para adquirir su perfección, sino para manifestarla por los bienes que otorga a sus criaturas, el solo verdadero Dios, en su libérrimo designio, en el comienzo del tiempo, creó de la nada a la vez una y otra criatura, la espiritual y la corporal»</a:t>
            </a:r>
            <a:endParaRPr lang="es-ES" sz="3200">
              <a:solidFill>
                <a:schemeClr val="bg1"/>
              </a:solidFill>
              <a:latin typeface="Times New Roman" pitchFamily="18" charset="0"/>
              <a:cs typeface="Times New Roman" pitchFamily="18" charset="0"/>
            </a:endParaRPr>
          </a:p>
        </p:txBody>
      </p:sp>
      <p:pic>
        <p:nvPicPr>
          <p:cNvPr id="1946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10604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5" descr="http://visualiseur.bnf.fr/ConsulterElementNum?O=IFN-8100039&amp;E=JPEG&amp;Deb=10&amp;Fin=10&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7063" y="912813"/>
            <a:ext cx="4824412" cy="776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50308D07-B57A-4FEA-BF1D-5F0E0BF1189E}" type="slidenum">
              <a:rPr lang="es-ES" smtClean="0"/>
              <a:pPr>
                <a:defRPr/>
              </a:pPr>
              <a:t>19</a:t>
            </a:fld>
            <a:endParaRPr lang="es-ES"/>
          </a:p>
        </p:txBody>
      </p:sp>
      <p:sp>
        <p:nvSpPr>
          <p:cNvPr id="20488" name="9 Marcador de contenido"/>
          <p:cNvSpPr txBox="1">
            <a:spLocks/>
          </p:cNvSpPr>
          <p:nvPr/>
        </p:nvSpPr>
        <p:spPr bwMode="auto">
          <a:xfrm>
            <a:off x="6616700" y="985838"/>
            <a:ext cx="5329238"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b="1" i="1">
                <a:solidFill>
                  <a:srgbClr val="FFFF00"/>
                </a:solidFill>
                <a:latin typeface="Times New Roman" pitchFamily="18" charset="0"/>
                <a:cs typeface="Times New Roman" pitchFamily="18" charset="0"/>
              </a:rPr>
              <a:t>Catecismo</a:t>
            </a:r>
            <a:r>
              <a:rPr lang="es-ES_tradnl" sz="3200" b="1">
                <a:solidFill>
                  <a:srgbClr val="FFFF00"/>
                </a:solidFill>
                <a:latin typeface="Times New Roman" pitchFamily="18" charset="0"/>
                <a:cs typeface="Times New Roman" pitchFamily="18" charset="0"/>
              </a:rPr>
              <a:t>, 294: </a:t>
            </a:r>
            <a:r>
              <a:rPr lang="es-ES_tradnl" sz="3200">
                <a:solidFill>
                  <a:schemeClr val="bg1"/>
                </a:solidFill>
                <a:latin typeface="Times New Roman" pitchFamily="18" charset="0"/>
                <a:cs typeface="Times New Roman" pitchFamily="18" charset="0"/>
              </a:rPr>
              <a:t>«La gloria de Dios consiste en que se realice esta manifestación y esta comunicación de su bondad para las cuales el mundo ha sido creado. Hacer de nosotros “hijos adoptivos por medio de Jesucristo, según el beneplácito de su voluntad, para alabanza de la gloria de su gracia” (</a:t>
            </a:r>
            <a:r>
              <a:rPr lang="es-ES_tradnl" sz="3200" i="1">
                <a:solidFill>
                  <a:schemeClr val="bg1"/>
                </a:solidFill>
                <a:latin typeface="Times New Roman" pitchFamily="18" charset="0"/>
                <a:cs typeface="Times New Roman" pitchFamily="18" charset="0"/>
              </a:rPr>
              <a:t>Ef</a:t>
            </a:r>
            <a:r>
              <a:rPr lang="es-ES_tradnl" sz="3200">
                <a:solidFill>
                  <a:schemeClr val="bg1"/>
                </a:solidFill>
                <a:latin typeface="Times New Roman" pitchFamily="18" charset="0"/>
                <a:cs typeface="Times New Roman" pitchFamily="18" charset="0"/>
              </a:rPr>
              <a:t> 1,5-6): “Porque la gloria de Dios es el hombre vivo, y la vida del hombre es la visión de Dios” (San Ireneo, </a:t>
            </a:r>
            <a:r>
              <a:rPr lang="es-ES_tradnl" sz="3200" i="1">
                <a:solidFill>
                  <a:schemeClr val="bg1"/>
                </a:solidFill>
                <a:latin typeface="Times New Roman" pitchFamily="18" charset="0"/>
                <a:cs typeface="Times New Roman" pitchFamily="18" charset="0"/>
              </a:rPr>
              <a:t>Adversus haereses</a:t>
            </a:r>
            <a:r>
              <a:rPr lang="es-ES_tradnl" sz="3200">
                <a:solidFill>
                  <a:schemeClr val="bg1"/>
                </a:solidFill>
                <a:latin typeface="Times New Roman" pitchFamily="18" charset="0"/>
                <a:cs typeface="Times New Roman" pitchFamily="18" charset="0"/>
              </a:rPr>
              <a:t>, 4,20,7)»</a:t>
            </a:r>
            <a:endParaRPr lang="es-AR" sz="3200">
              <a:solidFill>
                <a:schemeClr val="bg1"/>
              </a:solidFill>
              <a:latin typeface="Times New Roman" pitchFamily="18" charset="0"/>
              <a:cs typeface="Times New Roman" pitchFamily="18" charset="0"/>
            </a:endParaRPr>
          </a:p>
        </p:txBody>
      </p:sp>
      <p:pic>
        <p:nvPicPr>
          <p:cNvPr id="2048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223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1" descr="http://visualiseur.bnf.fr/ConsulterElementNum?O=IFN-8100039&amp;E=JPEG&amp;Deb=13&amp;Fin=13&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0850" y="6096000"/>
            <a:ext cx="45354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3" descr="http://visualiseur.bnf.fr/ConsulterElementNum?O=IFN-8100039&amp;E=JPEG&amp;Deb=15&amp;Fin=15&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2288" y="1055688"/>
            <a:ext cx="446405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79625" y="1847850"/>
            <a:ext cx="10298113" cy="7056438"/>
          </a:xfrm>
        </p:spPr>
        <p:txBody>
          <a:bodyPr rtlCol="0">
            <a:normAutofit lnSpcReduction="10000"/>
          </a:bodyPr>
          <a:lstStyle/>
          <a:p>
            <a:pPr algn="l" eaLnBrk="1" fontAlgn="auto" hangingPunct="1">
              <a:spcAft>
                <a:spcPts val="0"/>
              </a:spcAft>
              <a:defRPr/>
            </a:pPr>
            <a:r>
              <a:rPr lang="es-ES" sz="5000" b="1" cap="all" dirty="0" smtClean="0">
                <a:solidFill>
                  <a:schemeClr val="bg1"/>
                </a:solidFill>
                <a:latin typeface="Times New Roman" pitchFamily="18" charset="0"/>
                <a:cs typeface="Times New Roman" pitchFamily="18" charset="0"/>
              </a:rPr>
              <a:t>Tema 6: </a:t>
            </a:r>
          </a:p>
          <a:p>
            <a:pPr algn="l" eaLnBrk="1" fontAlgn="auto" hangingPunct="1">
              <a:spcAft>
                <a:spcPts val="0"/>
              </a:spcAft>
              <a:defRPr/>
            </a:pPr>
            <a:endParaRPr lang="es-ES" sz="5000" b="1" cap="all" dirty="0" smtClean="0">
              <a:solidFill>
                <a:schemeClr val="bg1"/>
              </a:solidFill>
              <a:latin typeface="Times New Roman" pitchFamily="18" charset="0"/>
              <a:cs typeface="Times New Roman" pitchFamily="18" charset="0"/>
            </a:endParaRPr>
          </a:p>
          <a:p>
            <a:pPr algn="l" eaLnBrk="1" fontAlgn="auto" hangingPunct="1">
              <a:spcAft>
                <a:spcPts val="0"/>
              </a:spcAft>
              <a:defRPr/>
            </a:pPr>
            <a:r>
              <a:rPr lang="es-ES" sz="5000" b="1" cap="all" dirty="0" smtClean="0">
                <a:solidFill>
                  <a:srgbClr val="FFFF00"/>
                </a:solidFill>
                <a:latin typeface="Elephant" pitchFamily="18" charset="0"/>
                <a:cs typeface="Times New Roman" pitchFamily="18" charset="0"/>
              </a:rPr>
              <a:t>LA creación </a:t>
            </a:r>
            <a:br>
              <a:rPr lang="es-ES" sz="5000" b="1" cap="all" dirty="0" smtClean="0">
                <a:solidFill>
                  <a:srgbClr val="FFFF00"/>
                </a:solidFill>
                <a:latin typeface="Elephant" pitchFamily="18" charset="0"/>
                <a:cs typeface="Times New Roman" pitchFamily="18" charset="0"/>
              </a:rPr>
            </a:br>
            <a:endParaRPr lang="es-ES" sz="5000" b="1" cap="all" dirty="0" smtClean="0">
              <a:solidFill>
                <a:srgbClr val="FFFF00"/>
              </a:solidFill>
              <a:latin typeface="Elephant" pitchFamily="18" charset="0"/>
              <a:cs typeface="Times New Roman" pitchFamily="18" charset="0"/>
            </a:endParaRPr>
          </a:p>
          <a:p>
            <a:pPr algn="l" eaLnBrk="1" fontAlgn="auto" hangingPunct="1">
              <a:spcAft>
                <a:spcPts val="0"/>
              </a:spcAft>
              <a:defRPr/>
            </a:pPr>
            <a:endParaRPr lang="es-ES" dirty="0" smtClean="0">
              <a:solidFill>
                <a:schemeClr val="bg1"/>
              </a:solidFill>
              <a:latin typeface="Times New Roman" pitchFamily="18" charset="0"/>
              <a:cs typeface="Times New Roman" pitchFamily="18" charset="0"/>
            </a:endParaRPr>
          </a:p>
          <a:p>
            <a:pPr algn="l" eaLnBrk="1" fontAlgn="auto" hangingPunct="1">
              <a:spcAft>
                <a:spcPts val="0"/>
              </a:spcAft>
              <a:defRPr/>
            </a:pPr>
            <a:endParaRPr lang="es-ES"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endParaRPr lang="es-ES" sz="3200"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endParaRPr lang="es-ES" sz="3200"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r>
              <a:rPr lang="es-ES" sz="3200" dirty="0" smtClean="0">
                <a:solidFill>
                  <a:schemeClr val="bg1"/>
                </a:solidFill>
                <a:latin typeface="Times New Roman" pitchFamily="18" charset="0"/>
                <a:cs typeface="Times New Roman" pitchFamily="18" charset="0"/>
              </a:rPr>
              <a:t>Un trabajo de: Santiago Sanz</a:t>
            </a:r>
          </a:p>
          <a:p>
            <a:pPr algn="l" eaLnBrk="1" fontAlgn="auto" hangingPunct="1">
              <a:lnSpc>
                <a:spcPct val="90000"/>
              </a:lnSpc>
              <a:spcAft>
                <a:spcPts val="0"/>
              </a:spcAft>
              <a:defRPr/>
            </a:pPr>
            <a:r>
              <a:rPr lang="es-ES" sz="3200" dirty="0" smtClean="0">
                <a:solidFill>
                  <a:schemeClr val="bg1"/>
                </a:solidFill>
                <a:latin typeface="Times New Roman" pitchFamily="18" charset="0"/>
                <a:cs typeface="Times New Roman" pitchFamily="18" charset="0"/>
              </a:rPr>
              <a:t>Extracto y presentación: Juan María Gallardo</a:t>
            </a:r>
          </a:p>
        </p:txBody>
      </p:sp>
      <p:pic>
        <p:nvPicPr>
          <p:cNvPr id="307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arcador de número de diapositiva"/>
          <p:cNvSpPr>
            <a:spLocks noGrp="1"/>
          </p:cNvSpPr>
          <p:nvPr>
            <p:ph type="sldNum" sz="quarter" idx="12"/>
          </p:nvPr>
        </p:nvSpPr>
        <p:spPr/>
        <p:txBody>
          <a:bodyPr/>
          <a:lstStyle/>
          <a:p>
            <a:pPr>
              <a:defRPr/>
            </a:pPr>
            <a:fld id="{CCBBCC7F-F03B-4495-B744-18628BF8A22F}" type="slidenum">
              <a:rPr lang="es-ES" smtClean="0"/>
              <a:pPr>
                <a:defRPr/>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085F6CCF-B6E5-49B4-A716-C0E29CD7A1FF}" type="slidenum">
              <a:rPr lang="es-ES" smtClean="0"/>
              <a:pPr>
                <a:defRPr/>
              </a:pPr>
              <a:t>20</a:t>
            </a:fld>
            <a:endParaRPr lang="es-ES"/>
          </a:p>
        </p:txBody>
      </p:sp>
      <p:sp>
        <p:nvSpPr>
          <p:cNvPr id="21512" name="9 Marcador de contenido"/>
          <p:cNvSpPr txBox="1">
            <a:spLocks/>
          </p:cNvSpPr>
          <p:nvPr/>
        </p:nvSpPr>
        <p:spPr bwMode="auto">
          <a:xfrm>
            <a:off x="1576388" y="912813"/>
            <a:ext cx="5184775"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Afirmar la gloria de Dios como fin de la creación no comporta una negación del hombre, sino un presupuesto indispensable para su realización. </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El optimismo cristiano hunde sus raíces en la exaltación conjunta de Dios y del hombre: «el hombre es grande sólo si Dios es grande». </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Se trata de un optimismo que  afirma la absoluta prioridad del bien sin negar la presencia del mal.</a:t>
            </a:r>
            <a:endParaRPr lang="es-ES" sz="3200">
              <a:solidFill>
                <a:schemeClr val="bg1"/>
              </a:solidFill>
              <a:latin typeface="Times New Roman" pitchFamily="18" charset="0"/>
              <a:cs typeface="Times New Roman" pitchFamily="18" charset="0"/>
            </a:endParaRPr>
          </a:p>
        </p:txBody>
      </p:sp>
      <p:pic>
        <p:nvPicPr>
          <p:cNvPr id="2151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40084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63849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3" descr="http://visualiseur.bnf.fr/ConsulterElementNum?O=IFN-8100039&amp;E=JPEG&amp;Deb=16&amp;Fin=16&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4963" y="1055688"/>
            <a:ext cx="5045075" cy="748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1CEDB736-5310-4277-95F1-316F82B78DA4}" type="slidenum">
              <a:rPr lang="es-ES" smtClean="0"/>
              <a:pPr>
                <a:defRPr/>
              </a:pPr>
              <a:t>21</a:t>
            </a:fld>
            <a:endParaRPr lang="es-ES"/>
          </a:p>
        </p:txBody>
      </p:sp>
      <p:sp>
        <p:nvSpPr>
          <p:cNvPr id="22536" name="9 Marcador de contenido"/>
          <p:cNvSpPr txBox="1">
            <a:spLocks/>
          </p:cNvSpPr>
          <p:nvPr/>
        </p:nvSpPr>
        <p:spPr bwMode="auto">
          <a:xfrm>
            <a:off x="7337425" y="912813"/>
            <a:ext cx="4535488"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pPr>
            <a:r>
              <a:rPr lang="es-ES_tradnl" sz="3200" b="1" i="1">
                <a:solidFill>
                  <a:schemeClr val="bg1"/>
                </a:solidFill>
                <a:latin typeface="Times New Roman" pitchFamily="18" charset="0"/>
                <a:cs typeface="Times New Roman" pitchFamily="18" charset="0"/>
              </a:rPr>
              <a:t>	</a:t>
            </a:r>
            <a:r>
              <a:rPr lang="es-ES_tradnl" sz="3200" b="1" i="1">
                <a:solidFill>
                  <a:srgbClr val="FFFF00"/>
                </a:solidFill>
                <a:latin typeface="Times New Roman" pitchFamily="18" charset="0"/>
                <a:cs typeface="Times New Roman" pitchFamily="18" charset="0"/>
              </a:rPr>
              <a:t>1.3. Conservación y providencia. El mal</a:t>
            </a:r>
          </a:p>
          <a:p>
            <a:pPr>
              <a:lnSpc>
                <a:spcPct val="85000"/>
              </a:lnSpc>
              <a:spcBef>
                <a:spcPct val="20000"/>
              </a:spcBef>
            </a:pPr>
            <a:endParaRPr lang="es-AR" sz="3200" b="1" i="1">
              <a:solidFill>
                <a:srgbClr val="FFFF00"/>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La creación no se reduce a los comienzos; una vez «realizada la creación, Dios no abandona su criatura a ella misma. </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No sólo le da el ser y el existir, sino que la mantiene a cada instante en el ser, le da el obrar y la lleva a su término» (</a:t>
            </a:r>
            <a:r>
              <a:rPr lang="es-ES_tradnl" sz="3200" i="1">
                <a:solidFill>
                  <a:schemeClr val="bg1"/>
                </a:solidFill>
                <a:latin typeface="Times New Roman" pitchFamily="18" charset="0"/>
                <a:cs typeface="Times New Roman" pitchFamily="18" charset="0"/>
              </a:rPr>
              <a:t>Catecismo</a:t>
            </a:r>
            <a:r>
              <a:rPr lang="es-ES_tradnl" sz="3200">
                <a:solidFill>
                  <a:schemeClr val="bg1"/>
                </a:solidFill>
                <a:latin typeface="Times New Roman" pitchFamily="18" charset="0"/>
                <a:cs typeface="Times New Roman" pitchFamily="18" charset="0"/>
              </a:rPr>
              <a:t>, 301). </a:t>
            </a:r>
            <a:endParaRPr lang="es-ES" sz="3200">
              <a:solidFill>
                <a:schemeClr val="bg1"/>
              </a:solidFill>
              <a:latin typeface="Times New Roman" pitchFamily="18" charset="0"/>
              <a:cs typeface="Times New Roman" pitchFamily="18" charset="0"/>
            </a:endParaRPr>
          </a:p>
        </p:txBody>
      </p:sp>
      <p:pic>
        <p:nvPicPr>
          <p:cNvPr id="2253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2963" y="22796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4483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2" descr="http://visualiseur.bnf.fr/ConsulterElementNum?O=IFN-8100039&amp;E=JPEG&amp;Deb=17&amp;Fin=17&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984250"/>
            <a:ext cx="4897438" cy="769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DE1C9B1C-F526-4573-8EA3-9890C3138DBD}" type="slidenum">
              <a:rPr lang="es-ES" smtClean="0"/>
              <a:pPr>
                <a:defRPr/>
              </a:pPr>
              <a:t>22</a:t>
            </a:fld>
            <a:endParaRPr lang="es-ES"/>
          </a:p>
        </p:txBody>
      </p:sp>
      <p:sp>
        <p:nvSpPr>
          <p:cNvPr id="23560" name="9 Marcador de contenido"/>
          <p:cNvSpPr txBox="1">
            <a:spLocks/>
          </p:cNvSpPr>
          <p:nvPr/>
        </p:nvSpPr>
        <p:spPr bwMode="auto">
          <a:xfrm>
            <a:off x="1576388" y="912813"/>
            <a:ext cx="5400675"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El Dios cristiano no es un relojero o arquitecto que, tras haber realizado su obra, se desentiende de ella. </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La noción de conservación “hace de puente” entre la acción creadora y el gobierno divino del mundo (providencia).</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Dios no sólo crea el mundo y lo mantiene en la existencia, sino que además conduce a sus criaturas a la perfección última, a la que Él mismo las ha llamado. </a:t>
            </a:r>
            <a:endParaRPr lang="es-ES" sz="3200">
              <a:solidFill>
                <a:schemeClr val="bg1"/>
              </a:solidFill>
              <a:latin typeface="Times New Roman" pitchFamily="18" charset="0"/>
              <a:cs typeface="Times New Roman" pitchFamily="18" charset="0"/>
            </a:endParaRPr>
          </a:p>
        </p:txBody>
      </p:sp>
      <p:pic>
        <p:nvPicPr>
          <p:cNvPr id="2356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32877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9531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3" descr="http://visualiseur.bnf.fr/ConsulterElementNum?O=IFN-8100039&amp;E=JPEG&amp;Deb=19&amp;Fin=19&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b="-652"/>
          <a:stretch>
            <a:fillRect/>
          </a:stretch>
        </p:blipFill>
        <p:spPr bwMode="auto">
          <a:xfrm>
            <a:off x="7016750" y="912813"/>
            <a:ext cx="4713288" cy="748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40167B10-937E-4DCE-915F-B76B510516B4}" type="slidenum">
              <a:rPr lang="es-ES" smtClean="0"/>
              <a:pPr>
                <a:defRPr/>
              </a:pPr>
              <a:t>23</a:t>
            </a:fld>
            <a:endParaRPr lang="es-ES"/>
          </a:p>
        </p:txBody>
      </p:sp>
      <p:sp>
        <p:nvSpPr>
          <p:cNvPr id="24584" name="9 Marcador de contenido"/>
          <p:cNvSpPr txBox="1">
            <a:spLocks/>
          </p:cNvSpPr>
          <p:nvPr/>
        </p:nvSpPr>
        <p:spPr bwMode="auto">
          <a:xfrm>
            <a:off x="6545263" y="912813"/>
            <a:ext cx="532765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La Sagrada Escritura presenta la soberanía absoluta de Dios, y testimonia constantemente su cuidado paterno, tanto en las cosas más pequeñas como en los grandes acontecimientos de la historia .</a:t>
            </a:r>
          </a:p>
          <a:p>
            <a:pPr>
              <a:lnSpc>
                <a:spcPct val="85000"/>
              </a:lnSpc>
              <a:spcBef>
                <a:spcPct val="20000"/>
              </a:spcBef>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En este contexto, Jesús se revela como la providencia “encarnada” de Dios, que atiende como Buen Pastor las necesidades materiales y espirituales de los hombres y nos enseña a abandonarnos a su cuidado.</a:t>
            </a:r>
            <a:endParaRPr lang="es-ES" sz="3200">
              <a:solidFill>
                <a:schemeClr val="bg1"/>
              </a:solidFill>
              <a:latin typeface="Times New Roman" pitchFamily="18" charset="0"/>
              <a:cs typeface="Times New Roman" pitchFamily="18" charset="0"/>
            </a:endParaRPr>
          </a:p>
        </p:txBody>
      </p:sp>
      <p:pic>
        <p:nvPicPr>
          <p:cNvPr id="2458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2324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2" descr="http://visualiseur.bnf.fr/ConsulterElementNum?O=IFN-8100039&amp;E=JPEG&amp;Deb=20&amp;Fin=20&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984250"/>
            <a:ext cx="4824413"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3CEF22B3-3408-4C57-8D7E-29B946550ABC}" type="slidenum">
              <a:rPr lang="es-ES" smtClean="0"/>
              <a:pPr>
                <a:defRPr/>
              </a:pPr>
              <a:t>24</a:t>
            </a:fld>
            <a:endParaRPr lang="es-ES"/>
          </a:p>
        </p:txBody>
      </p:sp>
      <p:sp>
        <p:nvSpPr>
          <p:cNvPr id="25608" name="9 Marcador de contenido"/>
          <p:cNvSpPr txBox="1">
            <a:spLocks/>
          </p:cNvSpPr>
          <p:nvPr/>
        </p:nvSpPr>
        <p:spPr bwMode="auto">
          <a:xfrm>
            <a:off x="1647825" y="1057275"/>
            <a:ext cx="5184775"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Si Dios crea, sostiene y dirige todo con bondad, ¿de dónde proviene el mal? </a:t>
            </a:r>
          </a:p>
          <a:p>
            <a:pPr>
              <a:lnSpc>
                <a:spcPct val="85000"/>
              </a:lnSpc>
              <a:spcBef>
                <a:spcPct val="20000"/>
              </a:spcBef>
              <a:buFont typeface="Arial" charset="0"/>
              <a:buChar char="•"/>
            </a:pPr>
            <a:endParaRPr lang="es-ES_tradnl" sz="3200" b="1" i="1">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b="1" i="1">
                <a:solidFill>
                  <a:srgbClr val="FFFF00"/>
                </a:solidFill>
                <a:latin typeface="Times New Roman" pitchFamily="18" charset="0"/>
                <a:cs typeface="Times New Roman" pitchFamily="18" charset="0"/>
              </a:rPr>
              <a:t>Catecismo</a:t>
            </a:r>
            <a:r>
              <a:rPr lang="es-ES_tradnl" sz="3200" b="1">
                <a:solidFill>
                  <a:srgbClr val="FFFF00"/>
                </a:solidFill>
                <a:latin typeface="Times New Roman" pitchFamily="18" charset="0"/>
                <a:cs typeface="Times New Roman" pitchFamily="18" charset="0"/>
              </a:rPr>
              <a:t>, 309: </a:t>
            </a:r>
            <a:r>
              <a:rPr lang="es-ES_tradnl" sz="3200">
                <a:solidFill>
                  <a:schemeClr val="bg1"/>
                </a:solidFill>
                <a:latin typeface="Times New Roman" pitchFamily="18" charset="0"/>
                <a:cs typeface="Times New Roman" pitchFamily="18" charset="0"/>
              </a:rPr>
              <a:t>«A esta pregunta tan apremiante como inevitable, tan dolorosa como misteriosa no se puede dar una respuesta simple. El conjunto de la fe cristiana constituye la respuesta a esta pregunta [...]. No hay un rasgo del mensaje cristiano que no sea en parte una respuesta a la cuestión del mal»</a:t>
            </a:r>
            <a:endParaRPr lang="es-ES" sz="3200">
              <a:solidFill>
                <a:schemeClr val="bg1"/>
              </a:solidFill>
              <a:latin typeface="Times New Roman" pitchFamily="18" charset="0"/>
              <a:cs typeface="Times New Roman" pitchFamily="18" charset="0"/>
            </a:endParaRPr>
          </a:p>
        </p:txBody>
      </p:sp>
      <p:pic>
        <p:nvPicPr>
          <p:cNvPr id="2560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1287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29289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4" descr="http://visualiseur.bnf.fr/ConsulterElementNum?O=IFN-8100128&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8138" y="1128713"/>
            <a:ext cx="5165725" cy="755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592BB602-1846-427A-8CC5-4FD836E31BE3}" type="slidenum">
              <a:rPr lang="es-ES" smtClean="0"/>
              <a:pPr>
                <a:defRPr/>
              </a:pPr>
              <a:t>25</a:t>
            </a:fld>
            <a:endParaRPr lang="es-ES"/>
          </a:p>
        </p:txBody>
      </p:sp>
      <p:sp>
        <p:nvSpPr>
          <p:cNvPr id="26632" name="9 Marcador de contenido"/>
          <p:cNvSpPr txBox="1">
            <a:spLocks/>
          </p:cNvSpPr>
          <p:nvPr/>
        </p:nvSpPr>
        <p:spPr bwMode="auto">
          <a:xfrm>
            <a:off x="6688138" y="839788"/>
            <a:ext cx="525780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La creación no está acabada desde el principio, sino que Dios la hizo </a:t>
            </a:r>
            <a:r>
              <a:rPr lang="es-ES_tradnl" sz="3200" i="1">
                <a:solidFill>
                  <a:schemeClr val="bg1"/>
                </a:solidFill>
                <a:latin typeface="Times New Roman" pitchFamily="18" charset="0"/>
                <a:cs typeface="Times New Roman" pitchFamily="18" charset="0"/>
              </a:rPr>
              <a:t>in statu viae</a:t>
            </a:r>
            <a:r>
              <a:rPr lang="es-ES_tradnl" sz="3200">
                <a:solidFill>
                  <a:schemeClr val="bg1"/>
                </a:solidFill>
                <a:latin typeface="Times New Roman" pitchFamily="18" charset="0"/>
                <a:cs typeface="Times New Roman" pitchFamily="18" charset="0"/>
              </a:rPr>
              <a:t>, es decir, hacia una meta última todavía por alcanzar. </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Para la realización de sus designios, Dios se sirve del concurso de sus criaturas, y concede a los hombres una participación en su providencia, respetando su libertad aun cuando obran mal. </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Lo realmente sorprendente es que Dios (…)</a:t>
            </a:r>
            <a:endParaRPr lang="es-ES" sz="3200">
              <a:solidFill>
                <a:schemeClr val="bg1"/>
              </a:solidFill>
              <a:latin typeface="Times New Roman" pitchFamily="18" charset="0"/>
              <a:cs typeface="Times New Roman" pitchFamily="18" charset="0"/>
            </a:endParaRPr>
          </a:p>
        </p:txBody>
      </p:sp>
      <p:pic>
        <p:nvPicPr>
          <p:cNvPr id="2663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00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0025" y="38687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0025" y="78295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9" descr="http://visualiseur.bnf.fr/ConsulterElementNum?O=IFN-8021194&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6388" y="912813"/>
            <a:ext cx="4608512" cy="770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32C4A8B6-3AB1-4C99-BF0B-52BA39E3DEDB}" type="slidenum">
              <a:rPr lang="es-ES" smtClean="0"/>
              <a:pPr>
                <a:defRPr/>
              </a:pPr>
              <a:t>26</a:t>
            </a:fld>
            <a:endParaRPr lang="es-ES"/>
          </a:p>
        </p:txBody>
      </p:sp>
      <p:sp>
        <p:nvSpPr>
          <p:cNvPr id="27656" name="9 Marcador de contenido"/>
          <p:cNvSpPr txBox="1">
            <a:spLocks/>
          </p:cNvSpPr>
          <p:nvPr/>
        </p:nvSpPr>
        <p:spPr bwMode="auto">
          <a:xfrm>
            <a:off x="1504950" y="984250"/>
            <a:ext cx="5040313"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b="1" i="1">
                <a:solidFill>
                  <a:srgbClr val="FFFF00"/>
                </a:solidFill>
                <a:latin typeface="Times New Roman" pitchFamily="18" charset="0"/>
                <a:cs typeface="Times New Roman" pitchFamily="18" charset="0"/>
              </a:rPr>
              <a:t>Catecismo</a:t>
            </a:r>
            <a:r>
              <a:rPr lang="es-ES_tradnl" sz="3200" b="1">
                <a:solidFill>
                  <a:srgbClr val="FFFF00"/>
                </a:solidFill>
                <a:latin typeface="Times New Roman" pitchFamily="18" charset="0"/>
                <a:cs typeface="Times New Roman" pitchFamily="18" charset="0"/>
              </a:rPr>
              <a:t>, 312: </a:t>
            </a:r>
            <a:r>
              <a:rPr lang="es-ES_tradnl" sz="3200">
                <a:solidFill>
                  <a:schemeClr val="bg1"/>
                </a:solidFill>
                <a:latin typeface="Times New Roman" pitchFamily="18" charset="0"/>
                <a:cs typeface="Times New Roman" pitchFamily="18" charset="0"/>
              </a:rPr>
              <a:t>«en su providencia todopoderosa puede sacar un bien de las consecuencias de un mal» </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Es una misteriosa pero grandísima verdad que «todo coopera al bien de los que aman a Dios» (</a:t>
            </a:r>
            <a:r>
              <a:rPr lang="es-ES_tradnl" sz="3200" i="1">
                <a:solidFill>
                  <a:schemeClr val="bg1"/>
                </a:solidFill>
                <a:latin typeface="Times New Roman" pitchFamily="18" charset="0"/>
                <a:cs typeface="Times New Roman" pitchFamily="18" charset="0"/>
              </a:rPr>
              <a:t>Rm</a:t>
            </a:r>
            <a:r>
              <a:rPr lang="es-ES_tradnl" sz="3200">
                <a:solidFill>
                  <a:schemeClr val="bg1"/>
                </a:solidFill>
                <a:latin typeface="Times New Roman" pitchFamily="18" charset="0"/>
                <a:cs typeface="Times New Roman" pitchFamily="18" charset="0"/>
              </a:rPr>
              <a:t> 8,28).</a:t>
            </a:r>
            <a:endParaRPr lang="es-AR"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pPr>
            <a:r>
              <a:rPr lang="es-ES_tradnl" sz="3200" b="1" i="1">
                <a:solidFill>
                  <a:srgbClr val="FFFF00"/>
                </a:solidFill>
                <a:latin typeface="Times New Roman" pitchFamily="18" charset="0"/>
                <a:cs typeface="Times New Roman" pitchFamily="18" charset="0"/>
              </a:rPr>
              <a:t>1.4. Creación y salvación</a:t>
            </a:r>
            <a:endParaRPr lang="es-AR" sz="3200" b="1" i="1">
              <a:solidFill>
                <a:srgbClr val="FFFF00"/>
              </a:solidFill>
              <a:latin typeface="Times New Roman" pitchFamily="18" charset="0"/>
              <a:cs typeface="Times New Roman" pitchFamily="18" charset="0"/>
            </a:endParaRP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La creación es «el primer paso hacia la Alianza del Dios único con su pueblo» (</a:t>
            </a:r>
            <a:r>
              <a:rPr lang="es-ES_tradnl" sz="3200" i="1">
                <a:solidFill>
                  <a:schemeClr val="bg1"/>
                </a:solidFill>
                <a:latin typeface="Times New Roman" pitchFamily="18" charset="0"/>
                <a:cs typeface="Times New Roman" pitchFamily="18" charset="0"/>
              </a:rPr>
              <a:t>Compendio</a:t>
            </a:r>
            <a:r>
              <a:rPr lang="es-ES_tradnl" sz="3200">
                <a:solidFill>
                  <a:schemeClr val="bg1"/>
                </a:solidFill>
                <a:latin typeface="Times New Roman" pitchFamily="18" charset="0"/>
                <a:cs typeface="Times New Roman" pitchFamily="18" charset="0"/>
              </a:rPr>
              <a:t>, 51). </a:t>
            </a:r>
            <a:endParaRPr lang="es-ES" sz="3200">
              <a:solidFill>
                <a:schemeClr val="bg1"/>
              </a:solidFill>
              <a:latin typeface="Times New Roman" pitchFamily="18" charset="0"/>
              <a:cs typeface="Times New Roman" pitchFamily="18" charset="0"/>
            </a:endParaRPr>
          </a:p>
        </p:txBody>
      </p:sp>
      <p:pic>
        <p:nvPicPr>
          <p:cNvPr id="2765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68881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33607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3" descr="http://visualiseur.bnf.fr/ConsulterElementNum?O=IFN-8100219&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4163" y="1055688"/>
            <a:ext cx="5167312" cy="748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F90736AA-0BCF-410E-821F-DFE69FD42067}" type="slidenum">
              <a:rPr lang="es-ES" smtClean="0"/>
              <a:pPr>
                <a:defRPr/>
              </a:pPr>
              <a:t>27</a:t>
            </a:fld>
            <a:endParaRPr lang="es-ES"/>
          </a:p>
        </p:txBody>
      </p:sp>
      <p:sp>
        <p:nvSpPr>
          <p:cNvPr id="28680" name="9 Marcador de contenido"/>
          <p:cNvSpPr txBox="1">
            <a:spLocks/>
          </p:cNvSpPr>
          <p:nvPr/>
        </p:nvSpPr>
        <p:spPr bwMode="auto">
          <a:xfrm>
            <a:off x="6905625" y="912813"/>
            <a:ext cx="5040313"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El séptimo día, en que el Señor descansó, culmina la primera creación y precede al octavo en el que comienza una obra todavía más maravillosa: la Redención, la nueva creación en Cristo.</a:t>
            </a:r>
          </a:p>
          <a:p>
            <a:pPr>
              <a:lnSpc>
                <a:spcPct val="85000"/>
              </a:lnSpc>
              <a:spcBef>
                <a:spcPct val="20000"/>
              </a:spcBef>
              <a:buFont typeface="Arial" charset="0"/>
              <a:buChar char="•"/>
            </a:pPr>
            <a:endParaRPr lang="es-AR"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Se muestra así la continuidad y unidad del designio divino de creación y redención. </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El pecado de los hombres no corrompió totalmente la obra divina. </a:t>
            </a:r>
            <a:endParaRPr lang="es-ES" sz="3200">
              <a:solidFill>
                <a:schemeClr val="bg1"/>
              </a:solidFill>
              <a:latin typeface="Times New Roman" pitchFamily="18" charset="0"/>
              <a:cs typeface="Times New Roman" pitchFamily="18" charset="0"/>
            </a:endParaRPr>
          </a:p>
        </p:txBody>
      </p:sp>
      <p:pic>
        <p:nvPicPr>
          <p:cNvPr id="2868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5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48006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71040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5" descr="http://visualiseur.bnf.fr/ConsulterElementNum?O=IFN-8100228&amp;E=JPEG&amp;Deb=4&amp;Fin=4&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625" y="912813"/>
            <a:ext cx="38893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2" descr="http://visualiseur.bnf.fr/ConsulterElementNum?O=IFN-8100228&amp;E=JPEG&amp;Deb=6&amp;Fin=6&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9625" y="5135563"/>
            <a:ext cx="388937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293F4BBA-DB16-40BA-85DA-A1B13BA1B666}" type="slidenum">
              <a:rPr lang="es-ES" smtClean="0"/>
              <a:pPr>
                <a:defRPr/>
              </a:pPr>
              <a:t>28</a:t>
            </a:fld>
            <a:endParaRPr lang="es-ES"/>
          </a:p>
        </p:txBody>
      </p:sp>
      <p:sp>
        <p:nvSpPr>
          <p:cNvPr id="29704" name="9 Marcador de contenido"/>
          <p:cNvSpPr txBox="1">
            <a:spLocks/>
          </p:cNvSpPr>
          <p:nvPr/>
        </p:nvSpPr>
        <p:spPr bwMode="auto">
          <a:xfrm>
            <a:off x="1576388" y="985838"/>
            <a:ext cx="4967287"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b="1">
                <a:solidFill>
                  <a:srgbClr val="FFFF00"/>
                </a:solidFill>
                <a:latin typeface="Times New Roman" pitchFamily="18" charset="0"/>
                <a:cs typeface="Times New Roman" pitchFamily="18" charset="0"/>
              </a:rPr>
              <a:t>La relación </a:t>
            </a:r>
            <a:r>
              <a:rPr lang="es-ES_tradnl" sz="3200">
                <a:solidFill>
                  <a:schemeClr val="bg1"/>
                </a:solidFill>
                <a:latin typeface="Times New Roman" pitchFamily="18" charset="0"/>
                <a:cs typeface="Times New Roman" pitchFamily="18" charset="0"/>
              </a:rPr>
              <a:t>entre ambas –creación y salvación- puede expresarse diciendo que, por una parte, la creación es el primer acontecimiento salvífico; y por otra que, la salvación redentora tiene las características de una nueva creación. </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Esta relación ilumina importantes aspectos de la fe cristiana, como la ordenación de la naturaleza a la gracia o la existencia de un único fin sobrenatural del hombre.</a:t>
            </a:r>
            <a:endParaRPr lang="es-ES" sz="3200">
              <a:solidFill>
                <a:schemeClr val="bg1"/>
              </a:solidFill>
              <a:latin typeface="Times New Roman" pitchFamily="18" charset="0"/>
              <a:cs typeface="Times New Roman" pitchFamily="18" charset="0"/>
            </a:endParaRPr>
          </a:p>
        </p:txBody>
      </p:sp>
      <p:pic>
        <p:nvPicPr>
          <p:cNvPr id="2970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56689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7" descr="http://visualiseur.bnf.fr/ConsulterElementNum?O=IFN-08101722&amp;E=JPEG&amp;Deb=10&amp;Fin=10&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0" y="1055688"/>
            <a:ext cx="475297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3" descr="http://visualiseur.bnf.fr/ConsulterElementNum?O=IFN-8100220&amp;E=JPEG&amp;Deb=5&amp;Fin=5&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0" y="6096000"/>
            <a:ext cx="47529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9 Marcador de contenido"/>
          <p:cNvSpPr>
            <a:spLocks noGrp="1"/>
          </p:cNvSpPr>
          <p:nvPr>
            <p:ph idx="1"/>
          </p:nvPr>
        </p:nvSpPr>
        <p:spPr>
          <a:xfrm>
            <a:off x="1576388" y="2568575"/>
            <a:ext cx="4679950"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El efecto de la acción creadora de Dios es la totalidad del mundo creado, “cielos y tierra” (</a:t>
            </a:r>
            <a:r>
              <a:rPr lang="es-ES_tradnl" sz="3200" i="1" smtClean="0">
                <a:solidFill>
                  <a:schemeClr val="bg1"/>
                </a:solidFill>
                <a:latin typeface="Times New Roman" pitchFamily="18" charset="0"/>
                <a:cs typeface="Times New Roman" pitchFamily="18" charset="0"/>
              </a:rPr>
              <a:t>Gn</a:t>
            </a:r>
            <a:r>
              <a:rPr lang="es-ES_tradnl" sz="3200" smtClean="0">
                <a:solidFill>
                  <a:schemeClr val="bg1"/>
                </a:solidFill>
                <a:latin typeface="Times New Roman" pitchFamily="18" charset="0"/>
                <a:cs typeface="Times New Roman" pitchFamily="18" charset="0"/>
              </a:rPr>
              <a:t> 1,1).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Dios es Creador de todas las cosas,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*de las visibles y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*de las invisibles,</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*espirituales y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*corporales;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que  creó de la nada.</a:t>
            </a:r>
            <a:endParaRPr lang="es-ES" sz="3200" smtClean="0">
              <a:solidFill>
                <a:schemeClr val="bg1"/>
              </a:solidFill>
              <a:latin typeface="Times New Roman" pitchFamily="18" charset="0"/>
              <a:cs typeface="Times New Roman" pitchFamily="18" charset="0"/>
            </a:endParaRPr>
          </a:p>
        </p:txBody>
      </p:sp>
      <p:sp>
        <p:nvSpPr>
          <p:cNvPr id="307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072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2371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5733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FF0AB8F8-14F4-465C-AC92-8985D48591BE}" type="slidenum">
              <a:rPr lang="es-ES" smtClean="0"/>
              <a:pPr>
                <a:defRPr/>
              </a:pPr>
              <a:t>29</a:t>
            </a:fld>
            <a:endParaRPr lang="es-ES"/>
          </a:p>
        </p:txBody>
      </p:sp>
      <p:sp>
        <p:nvSpPr>
          <p:cNvPr id="14" name="13 CuadroTexto"/>
          <p:cNvSpPr txBox="1"/>
          <p:nvPr/>
        </p:nvSpPr>
        <p:spPr>
          <a:xfrm>
            <a:off x="1360488" y="984250"/>
            <a:ext cx="6546850" cy="1138238"/>
          </a:xfrm>
          <a:prstGeom prst="rect">
            <a:avLst/>
          </a:prstGeom>
          <a:noFill/>
        </p:spPr>
        <p:txBody>
          <a:bodyPr wrap="none">
            <a:spAutoFit/>
          </a:bodyPr>
          <a:lstStyle/>
          <a:p>
            <a:pPr>
              <a:defRPr/>
            </a:pPr>
            <a:r>
              <a:rPr lang="es-ES_tradnl" sz="5000" b="1" i="1" cap="small" dirty="0">
                <a:solidFill>
                  <a:srgbClr val="FFFF00"/>
                </a:solidFill>
                <a:latin typeface="Times New Roman" pitchFamily="18" charset="0"/>
                <a:cs typeface="Times New Roman" pitchFamily="18" charset="0"/>
              </a:rPr>
              <a:t>2. La realidad creada</a:t>
            </a:r>
            <a:endParaRPr lang="es-AR" sz="5000" b="1" i="1" cap="small" dirty="0">
              <a:solidFill>
                <a:srgbClr val="FFFF00"/>
              </a:solidFill>
              <a:latin typeface="Times New Roman" pitchFamily="18" charset="0"/>
              <a:cs typeface="Times New Roman" pitchFamily="18" charset="0"/>
            </a:endParaRPr>
          </a:p>
          <a:p>
            <a:pPr>
              <a:defRPr/>
            </a:pPr>
            <a:endParaRPr lang="es-AR" dirty="0"/>
          </a:p>
        </p:txBody>
      </p:sp>
      <p:pic>
        <p:nvPicPr>
          <p:cNvPr id="30732" name="Picture 13" descr="http://visualiseur.bnf.fr/ConsulterElementNum?O=IFN-8100228&amp;E=JPEG&amp;Deb=9&amp;Fin=9&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4263" y="1920875"/>
            <a:ext cx="5618162" cy="67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287463" y="623888"/>
            <a:ext cx="10729912" cy="1600200"/>
          </a:xfrm>
        </p:spPr>
        <p:txBody>
          <a:bodyPr/>
          <a:lstStyle/>
          <a:p>
            <a:pPr algn="l">
              <a:defRPr/>
            </a:pPr>
            <a:r>
              <a:rPr lang="es-ES_tradnl" sz="5000" b="1" i="1" cap="small" dirty="0" smtClean="0">
                <a:solidFill>
                  <a:srgbClr val="FFFF00"/>
                </a:solidFill>
                <a:latin typeface="Times New Roman" pitchFamily="18" charset="0"/>
                <a:cs typeface="Times New Roman" pitchFamily="18" charset="0"/>
              </a:rPr>
              <a:t>Introducción</a:t>
            </a:r>
            <a:endParaRPr lang="es-AR" sz="5000" dirty="0">
              <a:solidFill>
                <a:srgbClr val="FFFF00"/>
              </a:solidFill>
              <a:latin typeface="Times New Roman" pitchFamily="18" charset="0"/>
              <a:cs typeface="Times New Roman" pitchFamily="18" charset="0"/>
            </a:endParaRPr>
          </a:p>
        </p:txBody>
      </p:sp>
      <p:sp>
        <p:nvSpPr>
          <p:cNvPr id="4103" name="9 Marcador de contenido"/>
          <p:cNvSpPr>
            <a:spLocks noGrp="1"/>
          </p:cNvSpPr>
          <p:nvPr>
            <p:ph idx="1"/>
          </p:nvPr>
        </p:nvSpPr>
        <p:spPr>
          <a:xfrm>
            <a:off x="1576388" y="2281238"/>
            <a:ext cx="4968875" cy="6335712"/>
          </a:xfrm>
        </p:spPr>
        <p:txBody>
          <a:bodyPr/>
          <a:lstStyle/>
          <a:p>
            <a:pPr>
              <a:lnSpc>
                <a:spcPct val="85000"/>
              </a:lnSpc>
            </a:pPr>
            <a:r>
              <a:rPr lang="es-ES_tradnl" sz="3200" b="1" i="1" smtClean="0">
                <a:solidFill>
                  <a:srgbClr val="FFFF00"/>
                </a:solidFill>
                <a:latin typeface="Times New Roman" pitchFamily="18" charset="0"/>
                <a:cs typeface="Times New Roman" pitchFamily="18" charset="0"/>
              </a:rPr>
              <a:t>Compendio</a:t>
            </a:r>
            <a:r>
              <a:rPr lang="es-ES_tradnl" sz="3200" b="1" smtClean="0">
                <a:solidFill>
                  <a:srgbClr val="FFFF00"/>
                </a:solidFill>
                <a:latin typeface="Times New Roman" pitchFamily="18" charset="0"/>
                <a:cs typeface="Times New Roman" pitchFamily="18" charset="0"/>
              </a:rPr>
              <a:t>, 51: </a:t>
            </a:r>
            <a:r>
              <a:rPr lang="es-ES_tradnl" sz="3200" smtClean="0">
                <a:solidFill>
                  <a:schemeClr val="bg1"/>
                </a:solidFill>
                <a:latin typeface="Times New Roman" pitchFamily="18" charset="0"/>
                <a:cs typeface="Times New Roman" pitchFamily="18" charset="0"/>
              </a:rPr>
              <a:t>La importancia de la verdad de la creación estriba en que es «el fundamento de todos los designios salvíficos de Dios; [...] el comienzo de la historia de la salvación, que culmina en Cristo»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Tanto la Biblia (</a:t>
            </a:r>
            <a:r>
              <a:rPr lang="es-ES_tradnl" sz="3200" i="1" smtClean="0">
                <a:solidFill>
                  <a:schemeClr val="bg1"/>
                </a:solidFill>
                <a:latin typeface="Times New Roman" pitchFamily="18" charset="0"/>
                <a:cs typeface="Times New Roman" pitchFamily="18" charset="0"/>
              </a:rPr>
              <a:t>Gn</a:t>
            </a:r>
            <a:r>
              <a:rPr lang="es-ES_tradnl" sz="3200" smtClean="0">
                <a:solidFill>
                  <a:schemeClr val="bg1"/>
                </a:solidFill>
                <a:latin typeface="Times New Roman" pitchFamily="18" charset="0"/>
                <a:cs typeface="Times New Roman" pitchFamily="18" charset="0"/>
              </a:rPr>
              <a:t> 1,1) como el Credo inician con la confesión de fe en el Dios Creador.</a:t>
            </a:r>
            <a:endParaRPr lang="es-ES" sz="3200" smtClean="0">
              <a:solidFill>
                <a:schemeClr val="bg1"/>
              </a:solidFill>
              <a:latin typeface="Times New Roman" pitchFamily="18" charset="0"/>
              <a:cs typeface="Times New Roman" pitchFamily="18" charset="0"/>
            </a:endParaRPr>
          </a:p>
        </p:txBody>
      </p:sp>
      <p:sp>
        <p:nvSpPr>
          <p:cNvPr id="4104"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10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2796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61690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5DFCFC07-E9CF-440C-9871-74D15B1845CD}" type="slidenum">
              <a:rPr lang="es-ES" smtClean="0"/>
              <a:pPr>
                <a:defRPr/>
              </a:pPr>
              <a:t>3</a:t>
            </a:fld>
            <a:endParaRPr lang="es-ES"/>
          </a:p>
        </p:txBody>
      </p:sp>
      <p:pic>
        <p:nvPicPr>
          <p:cNvPr id="4108" name="Picture 12" descr="http://visualiseur.bnf.fr/ConsulterElementNum?O=IFN-8100027&amp;E=JPEG&amp;Deb=4&amp;Fin=4&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563" y="2352675"/>
            <a:ext cx="5268912"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9 Marcador de contenido"/>
          <p:cNvSpPr>
            <a:spLocks noGrp="1"/>
          </p:cNvSpPr>
          <p:nvPr>
            <p:ph idx="1"/>
          </p:nvPr>
        </p:nvSpPr>
        <p:spPr>
          <a:xfrm>
            <a:off x="6832600" y="1128713"/>
            <a:ext cx="49688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La acción creadora pertenece a la eternidad de Dios, pero el efecto de tal acción está marcado por la temporalidad.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Revelación afirma que el mundo ha sido creado como mundo con un inicio temporal, es decir, que el mundo ha sido creado junto con el tiempo</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b="1" i="1" smtClean="0">
                <a:solidFill>
                  <a:srgbClr val="FFFF00"/>
                </a:solidFill>
                <a:latin typeface="Times New Roman" pitchFamily="18" charset="0"/>
                <a:cs typeface="Times New Roman" pitchFamily="18" charset="0"/>
              </a:rPr>
              <a:t>2.1.El mundo espiritual:</a:t>
            </a:r>
            <a:br>
              <a:rPr lang="es-ES_tradnl" sz="3200" b="1" i="1" smtClean="0">
                <a:solidFill>
                  <a:srgbClr val="FFFF00"/>
                </a:solidFill>
                <a:latin typeface="Times New Roman" pitchFamily="18" charset="0"/>
                <a:cs typeface="Times New Roman" pitchFamily="18" charset="0"/>
              </a:rPr>
            </a:br>
            <a:r>
              <a:rPr lang="es-ES_tradnl" sz="3200" b="1" i="1" smtClean="0">
                <a:solidFill>
                  <a:srgbClr val="FFFF00"/>
                </a:solidFill>
                <a:latin typeface="Times New Roman" pitchFamily="18" charset="0"/>
                <a:cs typeface="Times New Roman" pitchFamily="18" charset="0"/>
              </a:rPr>
              <a:t> los ángeles</a:t>
            </a:r>
            <a:endParaRPr lang="es-AR" sz="3200" b="1" i="1" smtClean="0">
              <a:solidFill>
                <a:srgbClr val="FFFF00"/>
              </a:solidFill>
              <a:latin typeface="Times New Roman" pitchFamily="18" charset="0"/>
              <a:cs typeface="Times New Roman" pitchFamily="18" charset="0"/>
            </a:endParaRPr>
          </a:p>
        </p:txBody>
      </p:sp>
      <p:sp>
        <p:nvSpPr>
          <p:cNvPr id="317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175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37211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2238" y="12001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EC953A12-453F-4822-95AA-269E2A16E5B8}" type="slidenum">
              <a:rPr lang="es-ES" smtClean="0"/>
              <a:pPr>
                <a:defRPr/>
              </a:pPr>
              <a:t>30</a:t>
            </a:fld>
            <a:endParaRPr lang="es-ES"/>
          </a:p>
        </p:txBody>
      </p:sp>
      <p:pic>
        <p:nvPicPr>
          <p:cNvPr id="31755" name="Picture 12" descr="http://visualiseur.bnf.fr/ConsulterElementNum?O=IFN-8100228&amp;E=JPEG&amp;Deb=11&amp;Fin=1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0850" y="1055688"/>
            <a:ext cx="3959225"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3" descr="http://visualiseur.bnf.fr/ConsulterElementNum?O=IFN-8100223&amp;E=JPEG&amp;Deb=10&amp;Fin=10&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0850" y="5275263"/>
            <a:ext cx="40322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9 Marcador de contenido"/>
          <p:cNvSpPr>
            <a:spLocks noGrp="1"/>
          </p:cNvSpPr>
          <p:nvPr>
            <p:ph idx="1"/>
          </p:nvPr>
        </p:nvSpPr>
        <p:spPr>
          <a:xfrm>
            <a:off x="1504950" y="912813"/>
            <a:ext cx="4535488" cy="6335712"/>
          </a:xfrm>
        </p:spPr>
        <p:txBody>
          <a:bodyPr/>
          <a:lstStyle/>
          <a:p>
            <a:pPr>
              <a:lnSpc>
                <a:spcPct val="85000"/>
              </a:lnSpc>
            </a:pPr>
            <a:r>
              <a:rPr lang="es-ES_tradnl" sz="3200" b="1" i="1" smtClean="0">
                <a:solidFill>
                  <a:srgbClr val="FFFF00"/>
                </a:solidFill>
                <a:latin typeface="Times New Roman" pitchFamily="18" charset="0"/>
                <a:cs typeface="Times New Roman" pitchFamily="18" charset="0"/>
              </a:rPr>
              <a:t>Catecismo</a:t>
            </a:r>
            <a:r>
              <a:rPr lang="es-ES_tradnl" sz="3200" b="1" smtClean="0">
                <a:solidFill>
                  <a:srgbClr val="FFFF00"/>
                </a:solidFill>
                <a:latin typeface="Times New Roman" pitchFamily="18" charset="0"/>
                <a:cs typeface="Times New Roman" pitchFamily="18" charset="0"/>
              </a:rPr>
              <a:t>, 328: </a:t>
            </a:r>
            <a:br>
              <a:rPr lang="es-ES_tradnl" sz="3200" b="1" smtClean="0">
                <a:solidFill>
                  <a:srgbClr val="FFFF00"/>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existencia de seres espirituales, no corporales, que la Sagrada Escritura llama habitualmente ángeles, es una verdad de fe. El testimonio de la Escritura es tan claro como la unanimidad de la Tradición»</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 Ambos los muestran en su </a:t>
            </a:r>
            <a:r>
              <a:rPr lang="es-ES_tradnl" sz="3200" b="1" smtClean="0">
                <a:solidFill>
                  <a:srgbClr val="FFFF00"/>
                </a:solidFill>
                <a:latin typeface="Times New Roman" pitchFamily="18" charset="0"/>
                <a:cs typeface="Times New Roman" pitchFamily="18" charset="0"/>
              </a:rPr>
              <a:t>doble función </a:t>
            </a:r>
            <a:r>
              <a:rPr lang="es-ES_tradnl" sz="3200" smtClean="0">
                <a:solidFill>
                  <a:schemeClr val="bg1"/>
                </a:solidFill>
                <a:latin typeface="Times New Roman" pitchFamily="18" charset="0"/>
                <a:cs typeface="Times New Roman" pitchFamily="18" charset="0"/>
              </a:rPr>
              <a:t/>
            </a:r>
            <a:br>
              <a:rPr lang="es-ES_tradnl" sz="3200" smtClean="0">
                <a:solidFill>
                  <a:schemeClr val="bg1"/>
                </a:solidFill>
                <a:latin typeface="Times New Roman" pitchFamily="18" charset="0"/>
                <a:cs typeface="Times New Roman" pitchFamily="18" charset="0"/>
              </a:rPr>
            </a:br>
            <a:r>
              <a:rPr lang="es-ES_tradnl" sz="3200" b="1" smtClean="0">
                <a:solidFill>
                  <a:srgbClr val="FFFF00"/>
                </a:solidFill>
                <a:latin typeface="Times New Roman" pitchFamily="18" charset="0"/>
                <a:cs typeface="Times New Roman" pitchFamily="18" charset="0"/>
              </a:rPr>
              <a:t>*</a:t>
            </a:r>
            <a:r>
              <a:rPr lang="es-ES_tradnl" sz="3200" smtClean="0">
                <a:solidFill>
                  <a:schemeClr val="bg1"/>
                </a:solidFill>
                <a:latin typeface="Times New Roman" pitchFamily="18" charset="0"/>
                <a:cs typeface="Times New Roman" pitchFamily="18" charset="0"/>
              </a:rPr>
              <a:t>de alabar a Dios y </a:t>
            </a:r>
            <a:br>
              <a:rPr lang="es-ES_tradnl" sz="3200" smtClean="0">
                <a:solidFill>
                  <a:schemeClr val="bg1"/>
                </a:solidFill>
                <a:latin typeface="Times New Roman" pitchFamily="18" charset="0"/>
                <a:cs typeface="Times New Roman" pitchFamily="18" charset="0"/>
              </a:rPr>
            </a:br>
            <a:r>
              <a:rPr lang="es-ES_tradnl" sz="3200" b="1" smtClean="0">
                <a:solidFill>
                  <a:srgbClr val="FFFF00"/>
                </a:solidFill>
                <a:latin typeface="Times New Roman" pitchFamily="18" charset="0"/>
                <a:cs typeface="Times New Roman" pitchFamily="18" charset="0"/>
              </a:rPr>
              <a:t>*</a:t>
            </a:r>
            <a:r>
              <a:rPr lang="es-ES_tradnl" sz="3200" smtClean="0">
                <a:solidFill>
                  <a:schemeClr val="bg1"/>
                </a:solidFill>
                <a:latin typeface="Times New Roman" pitchFamily="18" charset="0"/>
                <a:cs typeface="Times New Roman" pitchFamily="18" charset="0"/>
              </a:rPr>
              <a:t>ser mensajeros de su designio salvador. </a:t>
            </a:r>
          </a:p>
        </p:txBody>
      </p:sp>
      <p:sp>
        <p:nvSpPr>
          <p:cNvPr id="3277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277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65325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1E617702-1B8E-4863-96EA-C7BFD5A1BE82}" type="slidenum">
              <a:rPr lang="es-ES" smtClean="0"/>
              <a:pPr>
                <a:defRPr/>
              </a:pPr>
              <a:t>31</a:t>
            </a:fld>
            <a:endParaRPr lang="es-ES"/>
          </a:p>
        </p:txBody>
      </p:sp>
      <p:pic>
        <p:nvPicPr>
          <p:cNvPr id="32779" name="Picture 12" descr="http://visualiseur.bnf.fr/ConsulterElementNum?O=IFN-8100228&amp;E=JPEG&amp;Deb=13&amp;Fin=13&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128713"/>
            <a:ext cx="5838825"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9 Marcador de contenido"/>
          <p:cNvSpPr>
            <a:spLocks noGrp="1"/>
          </p:cNvSpPr>
          <p:nvPr>
            <p:ph idx="1"/>
          </p:nvPr>
        </p:nvSpPr>
        <p:spPr>
          <a:xfrm>
            <a:off x="6832600" y="1055688"/>
            <a:ext cx="49688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El NT presenta a los ángeles en relación con </a:t>
            </a:r>
            <a:r>
              <a:rPr lang="es-ES_tradnl" sz="3200" b="1" smtClean="0">
                <a:solidFill>
                  <a:srgbClr val="FFFF00"/>
                </a:solidFill>
                <a:latin typeface="Times New Roman" pitchFamily="18" charset="0"/>
                <a:cs typeface="Times New Roman" pitchFamily="18" charset="0"/>
              </a:rPr>
              <a:t>Cristo</a:t>
            </a:r>
            <a:r>
              <a:rPr lang="es-ES_tradnl" sz="3200" smtClean="0">
                <a:solidFill>
                  <a:schemeClr val="bg1"/>
                </a:solidFill>
                <a:latin typeface="Times New Roman" pitchFamily="18" charset="0"/>
                <a:cs typeface="Times New Roman" pitchFamily="18" charset="0"/>
              </a:rPr>
              <a:t>: creados por medio de él y en vista de él (</a:t>
            </a:r>
            <a:r>
              <a:rPr lang="es-ES_tradnl" sz="3200" i="1" smtClean="0">
                <a:solidFill>
                  <a:schemeClr val="bg1"/>
                </a:solidFill>
                <a:latin typeface="Times New Roman" pitchFamily="18" charset="0"/>
                <a:cs typeface="Times New Roman" pitchFamily="18" charset="0"/>
              </a:rPr>
              <a:t>Col</a:t>
            </a:r>
            <a:r>
              <a:rPr lang="es-ES_tradnl" sz="3200" smtClean="0">
                <a:solidFill>
                  <a:schemeClr val="bg1"/>
                </a:solidFill>
                <a:latin typeface="Times New Roman" pitchFamily="18" charset="0"/>
                <a:cs typeface="Times New Roman" pitchFamily="18" charset="0"/>
              </a:rPr>
              <a:t> 1,16), rodean la vida de Jesús desde su nacimiento hasta la Ascensión, siendo los anunciadores de su segunda venida gloriosa.</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Asimismo, también están presentes desde el inicio de la vida de la </a:t>
            </a:r>
            <a:r>
              <a:rPr lang="es-ES_tradnl" sz="3200" b="1" smtClean="0">
                <a:solidFill>
                  <a:srgbClr val="FFFF00"/>
                </a:solidFill>
                <a:latin typeface="Times New Roman" pitchFamily="18" charset="0"/>
                <a:cs typeface="Times New Roman" pitchFamily="18" charset="0"/>
              </a:rPr>
              <a:t>Iglesia</a:t>
            </a:r>
            <a:r>
              <a:rPr lang="es-ES_tradnl" sz="3200" smtClean="0">
                <a:solidFill>
                  <a:schemeClr val="bg1"/>
                </a:solidFill>
                <a:latin typeface="Times New Roman" pitchFamily="18" charset="0"/>
                <a:cs typeface="Times New Roman" pitchFamily="18" charset="0"/>
              </a:rPr>
              <a:t>, la cual se beneficia de su ayuda poderosa, y en su liturgia se une a ellos en la adoración a Dios. </a:t>
            </a:r>
            <a:endParaRPr lang="es-ES" sz="3200" smtClean="0">
              <a:solidFill>
                <a:schemeClr val="bg1"/>
              </a:solidFill>
              <a:latin typeface="Times New Roman" pitchFamily="18" charset="0"/>
              <a:cs typeface="Times New Roman" pitchFamily="18" charset="0"/>
            </a:endParaRPr>
          </a:p>
        </p:txBody>
      </p:sp>
      <p:sp>
        <p:nvSpPr>
          <p:cNvPr id="337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380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0025" y="58086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0025"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45554DA1-E191-4754-B232-CA24D19BC89E}" type="slidenum">
              <a:rPr lang="es-ES" smtClean="0"/>
              <a:pPr>
                <a:defRPr/>
              </a:pPr>
              <a:t>32</a:t>
            </a:fld>
            <a:endParaRPr lang="es-ES"/>
          </a:p>
        </p:txBody>
      </p:sp>
      <p:pic>
        <p:nvPicPr>
          <p:cNvPr id="33803" name="Picture 12" descr="http://visualiseur.bnf.fr/ConsulterElementNum?O=IFN-8100222&amp;E=JPEG&amp;Deb=4&amp;Fin=4&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188" y="912813"/>
            <a:ext cx="3887787"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2" descr="http://visualiseur.bnf.fr/ConsulterElementNum?O=IFN-8100222&amp;E=JPEG&amp;Deb=5&amp;Fin=5&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8188" y="4897438"/>
            <a:ext cx="3887787"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9 Marcador de contenido"/>
          <p:cNvSpPr>
            <a:spLocks noGrp="1"/>
          </p:cNvSpPr>
          <p:nvPr>
            <p:ph idx="1"/>
          </p:nvPr>
        </p:nvSpPr>
        <p:spPr>
          <a:xfrm>
            <a:off x="1576388" y="1128713"/>
            <a:ext cx="47529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La vida de cada </a:t>
            </a:r>
            <a:r>
              <a:rPr lang="es-ES_tradnl" sz="3200" b="1" smtClean="0">
                <a:solidFill>
                  <a:srgbClr val="FFFF00"/>
                </a:solidFill>
                <a:latin typeface="Times New Roman" pitchFamily="18" charset="0"/>
                <a:cs typeface="Times New Roman" pitchFamily="18" charset="0"/>
              </a:rPr>
              <a:t>hombre</a:t>
            </a:r>
            <a:r>
              <a:rPr lang="es-ES_tradnl" sz="3200" smtClean="0">
                <a:solidFill>
                  <a:schemeClr val="bg1"/>
                </a:solidFill>
                <a:latin typeface="Times New Roman" pitchFamily="18" charset="0"/>
                <a:cs typeface="Times New Roman" pitchFamily="18" charset="0"/>
              </a:rPr>
              <a:t> está acompañada desde su nacimiento por un ángel que lo protege y conduce a la Vida.</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teología (especialmente Santo Tomás de Aquino, el </a:t>
            </a:r>
            <a:r>
              <a:rPr lang="es-ES_tradnl" sz="3200" i="1" smtClean="0">
                <a:solidFill>
                  <a:schemeClr val="bg1"/>
                </a:solidFill>
                <a:latin typeface="Times New Roman" pitchFamily="18" charset="0"/>
                <a:cs typeface="Times New Roman" pitchFamily="18" charset="0"/>
              </a:rPr>
              <a:t>Doctor Angélico</a:t>
            </a:r>
            <a:r>
              <a:rPr lang="es-ES_tradnl" sz="3200" smtClean="0">
                <a:solidFill>
                  <a:schemeClr val="bg1"/>
                </a:solidFill>
                <a:latin typeface="Times New Roman" pitchFamily="18" charset="0"/>
                <a:cs typeface="Times New Roman" pitchFamily="18" charset="0"/>
              </a:rPr>
              <a:t>) y el magisterio de la Iglesia han profundizado en la naturaleza de estos seres puramente espirituales, dotados de inteligencia y voluntad, afirmando que son (…)</a:t>
            </a:r>
            <a:endParaRPr lang="es-ES" sz="3200" smtClean="0">
              <a:solidFill>
                <a:schemeClr val="bg1"/>
              </a:solidFill>
              <a:latin typeface="Times New Roman" pitchFamily="18" charset="0"/>
              <a:cs typeface="Times New Roman" pitchFamily="18" charset="0"/>
            </a:endParaRPr>
          </a:p>
        </p:txBody>
      </p:sp>
      <p:sp>
        <p:nvSpPr>
          <p:cNvPr id="348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482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1287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38639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C4679CEE-4D3C-4551-9334-7E998A1B92AC}" type="slidenum">
              <a:rPr lang="es-ES" smtClean="0"/>
              <a:pPr>
                <a:defRPr/>
              </a:pPr>
              <a:t>33</a:t>
            </a:fld>
            <a:endParaRPr lang="es-ES"/>
          </a:p>
        </p:txBody>
      </p:sp>
      <p:pic>
        <p:nvPicPr>
          <p:cNvPr id="34827" name="Picture 14" descr="http://visualiseur.bnf.fr/ConsulterElementNum?O=IFN-8100222&amp;E=JPEG&amp;Deb=6&amp;Fin=6&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7425" y="1055688"/>
            <a:ext cx="39481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2" descr="http://visualiseur.bnf.fr/ConsulterElementNum?O=IFN-8100222&amp;E=JPEG&amp;Deb=7&amp;Fin=7&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8863" y="5027613"/>
            <a:ext cx="3887787"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9 Marcador de contenido"/>
          <p:cNvSpPr>
            <a:spLocks noGrp="1"/>
          </p:cNvSpPr>
          <p:nvPr>
            <p:ph idx="1"/>
          </p:nvPr>
        </p:nvSpPr>
        <p:spPr>
          <a:xfrm>
            <a:off x="6761163" y="1055688"/>
            <a:ext cx="49688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 criaturas personales e inmortales, que superan en perfección a todas las criaturas visibles.</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Los ángeles fueron creados en un estado de prueba.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Algunos se rebelaron irrevocablemente contra Dios.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Caídos en el pecado, instigaron a nuestros primeros padres para que pecaran.</a:t>
            </a:r>
            <a:endParaRPr lang="es-ES" sz="3200" smtClean="0">
              <a:solidFill>
                <a:schemeClr val="bg1"/>
              </a:solidFill>
              <a:latin typeface="Times New Roman" pitchFamily="18" charset="0"/>
              <a:cs typeface="Times New Roman" pitchFamily="18" charset="0"/>
            </a:endParaRPr>
          </a:p>
        </p:txBody>
      </p:sp>
      <p:sp>
        <p:nvSpPr>
          <p:cNvPr id="3584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584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32877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2238"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2238" y="69611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2238" y="51609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0AE4BD99-6FA5-4561-98B3-09DDF4192F9C}" type="slidenum">
              <a:rPr lang="es-ES" smtClean="0"/>
              <a:pPr>
                <a:defRPr/>
              </a:pPr>
              <a:t>34</a:t>
            </a:fld>
            <a:endParaRPr lang="es-ES"/>
          </a:p>
        </p:txBody>
      </p:sp>
      <p:pic>
        <p:nvPicPr>
          <p:cNvPr id="35853" name="Picture 13" descr="http://visualiseur.bnf.fr/ConsulterElementNum?O=IFN-8100222&amp;E=JPEG&amp;Deb=8&amp;Fin=8&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912813"/>
            <a:ext cx="42481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11" descr="http://visualiseur.bnf.fr/ConsulterElementNum?O=IFN-8100218&amp;E=JPEG&amp;Deb=6&amp;Fin=6&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7825" y="5232400"/>
            <a:ext cx="42481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9 Marcador de contenido"/>
          <p:cNvSpPr>
            <a:spLocks noGrp="1"/>
          </p:cNvSpPr>
          <p:nvPr>
            <p:ph idx="1"/>
          </p:nvPr>
        </p:nvSpPr>
        <p:spPr>
          <a:xfrm>
            <a:off x="7192963" y="1055688"/>
            <a:ext cx="45370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Satán y los otros demonios  fueron creados buenos, pero por sí mismos se hicieron malos.</a:t>
            </a:r>
          </a:p>
          <a:p>
            <a:pPr>
              <a:lnSpc>
                <a:spcPct val="85000"/>
              </a:lnSpc>
              <a:buFont typeface="Arial" charset="0"/>
              <a:buNone/>
            </a:pPr>
            <a:endParaRPr lang="es-AR"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b="1" i="1" smtClean="0">
                <a:solidFill>
                  <a:srgbClr val="FFFF00"/>
                </a:solidFill>
                <a:latin typeface="Times New Roman" pitchFamily="18" charset="0"/>
                <a:cs typeface="Times New Roman" pitchFamily="18" charset="0"/>
              </a:rPr>
              <a:t>2.2. El mundo material</a:t>
            </a:r>
          </a:p>
          <a:p>
            <a:pPr>
              <a:lnSpc>
                <a:spcPct val="85000"/>
              </a:lnSpc>
              <a:buFont typeface="Arial" charset="0"/>
              <a:buNone/>
            </a:pPr>
            <a:endParaRPr lang="es-AR" sz="3200" b="1" i="1" smtClean="0">
              <a:solidFill>
                <a:srgbClr val="FFFF00"/>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Escritura presenta la obra del Creador simbólicamente como una secuencia de seis días “de trabajo divino” que terminan en el reposo del día séptimo (</a:t>
            </a:r>
            <a:r>
              <a:rPr lang="es-ES_tradnl" sz="3200" i="1" smtClean="0">
                <a:solidFill>
                  <a:schemeClr val="bg1"/>
                </a:solidFill>
                <a:latin typeface="Times New Roman" pitchFamily="18" charset="0"/>
                <a:cs typeface="Times New Roman" pitchFamily="18" charset="0"/>
              </a:rPr>
              <a:t>Gn</a:t>
            </a:r>
            <a:r>
              <a:rPr lang="es-ES_tradnl" sz="3200" smtClean="0">
                <a:solidFill>
                  <a:schemeClr val="bg1"/>
                </a:solidFill>
                <a:latin typeface="Times New Roman" pitchFamily="18" charset="0"/>
                <a:cs typeface="Times New Roman" pitchFamily="18" charset="0"/>
              </a:rPr>
              <a:t> 1,1-2,4)»</a:t>
            </a:r>
            <a:endParaRPr lang="es-ES" sz="3200" smtClean="0">
              <a:solidFill>
                <a:schemeClr val="bg1"/>
              </a:solidFill>
              <a:latin typeface="Times New Roman" pitchFamily="18" charset="0"/>
              <a:cs typeface="Times New Roman" pitchFamily="18" charset="0"/>
            </a:endParaRPr>
          </a:p>
        </p:txBody>
      </p:sp>
      <p:sp>
        <p:nvSpPr>
          <p:cNvPr id="3687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687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8006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11287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3987489F-15A8-4B63-A9D6-5E5AAE9D8F3E}" type="slidenum">
              <a:rPr lang="es-ES" smtClean="0"/>
              <a:pPr>
                <a:defRPr/>
              </a:pPr>
              <a:t>35</a:t>
            </a:fld>
            <a:endParaRPr lang="es-ES"/>
          </a:p>
        </p:txBody>
      </p:sp>
      <p:pic>
        <p:nvPicPr>
          <p:cNvPr id="36875" name="Picture 16" descr="http://visualiseur.bnf.fr/ConsulterElementNum?O=IFN-08101011&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912813"/>
            <a:ext cx="5473700"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3" descr="http://visualiseur.bnf.fr/ConsulterElementNum?O=IFN-8100261&amp;E=JPEG&amp;Deb=1&amp;Fin=1&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3838" y="5792788"/>
            <a:ext cx="541178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9 Marcador de contenido"/>
          <p:cNvSpPr>
            <a:spLocks noGrp="1"/>
          </p:cNvSpPr>
          <p:nvPr>
            <p:ph idx="1"/>
          </p:nvPr>
        </p:nvSpPr>
        <p:spPr>
          <a:xfrm>
            <a:off x="1720850" y="1055688"/>
            <a:ext cx="46799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La verdad y bondad de lo creado proceden del único Dios Creador.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Así, el mundo creado es un cierto reflejo de la actuación de las Personas divinas: «en todas las criaturas se encuentra una representación de la Trinidad a modo de vestigio».</a:t>
            </a: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cosmos tiene una belleza y una dignidad en cuanto que es obra de Dios. </a:t>
            </a:r>
            <a:endParaRPr lang="es-ES" sz="3200" smtClean="0">
              <a:solidFill>
                <a:schemeClr val="bg1"/>
              </a:solidFill>
              <a:latin typeface="Times New Roman" pitchFamily="18" charset="0"/>
              <a:cs typeface="Times New Roman" pitchFamily="18" charset="0"/>
            </a:endParaRPr>
          </a:p>
        </p:txBody>
      </p:sp>
      <p:sp>
        <p:nvSpPr>
          <p:cNvPr id="3789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789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29289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67500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50E189D1-D1ED-4410-BEEC-B9FF4D59B2A6}" type="slidenum">
              <a:rPr lang="es-ES" smtClean="0"/>
              <a:pPr>
                <a:defRPr/>
              </a:pPr>
              <a:t>36</a:t>
            </a:fld>
            <a:endParaRPr lang="es-ES"/>
          </a:p>
        </p:txBody>
      </p:sp>
      <p:pic>
        <p:nvPicPr>
          <p:cNvPr id="37900" name="Picture 13" descr="http://visualiseur.bnf.fr/ConsulterElementNum?O=IFN-08005157&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6700" y="912813"/>
            <a:ext cx="5143500" cy="76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9 Marcador de contenido"/>
          <p:cNvSpPr>
            <a:spLocks noGrp="1"/>
          </p:cNvSpPr>
          <p:nvPr>
            <p:ph idx="1"/>
          </p:nvPr>
        </p:nvSpPr>
        <p:spPr>
          <a:xfrm>
            <a:off x="6832600" y="912813"/>
            <a:ext cx="5040313"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Ciertamente el cosmos ha sido creado para el hombre, que ha recibido de Dios el mandato de dominar la tierra (cfr. </a:t>
            </a:r>
            <a:r>
              <a:rPr lang="es-ES_tradnl" sz="3200" i="1" smtClean="0">
                <a:solidFill>
                  <a:schemeClr val="bg1"/>
                </a:solidFill>
                <a:latin typeface="Times New Roman" pitchFamily="18" charset="0"/>
                <a:cs typeface="Times New Roman" pitchFamily="18" charset="0"/>
              </a:rPr>
              <a:t>Gn</a:t>
            </a:r>
            <a:r>
              <a:rPr lang="es-ES_tradnl" sz="3200" smtClean="0">
                <a:solidFill>
                  <a:schemeClr val="bg1"/>
                </a:solidFill>
                <a:latin typeface="Times New Roman" pitchFamily="18" charset="0"/>
                <a:cs typeface="Times New Roman" pitchFamily="18" charset="0"/>
              </a:rPr>
              <a:t> 1,28).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Tal mandato es una invitación a participar en el poder creador de Dios: mediante </a:t>
            </a:r>
            <a:r>
              <a:rPr lang="es-ES_tradnl" sz="3200" b="1" smtClean="0">
                <a:solidFill>
                  <a:srgbClr val="FFFF00"/>
                </a:solidFill>
                <a:latin typeface="Times New Roman" pitchFamily="18" charset="0"/>
                <a:cs typeface="Times New Roman" pitchFamily="18" charset="0"/>
              </a:rPr>
              <a:t>su trabajo </a:t>
            </a:r>
            <a:r>
              <a:rPr lang="es-ES_tradnl" sz="3200" smtClean="0">
                <a:solidFill>
                  <a:schemeClr val="bg1"/>
                </a:solidFill>
                <a:latin typeface="Times New Roman" pitchFamily="18" charset="0"/>
                <a:cs typeface="Times New Roman" pitchFamily="18" charset="0"/>
              </a:rPr>
              <a:t>el hombre colabora en el perfeccionamiento de la creación.</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hombre es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«cumbre de la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obra de la creación»</a:t>
            </a:r>
            <a:endParaRPr lang="es-AR" sz="3200" smtClean="0">
              <a:solidFill>
                <a:schemeClr val="bg1"/>
              </a:solidFill>
              <a:latin typeface="Times New Roman" pitchFamily="18" charset="0"/>
              <a:cs typeface="Times New Roman" pitchFamily="18" charset="0"/>
            </a:endParaRPr>
          </a:p>
        </p:txBody>
      </p:sp>
      <p:sp>
        <p:nvSpPr>
          <p:cNvPr id="3891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892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670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40084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74644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4FC74B6D-84D4-40DD-93C4-F23B814AB8D7}" type="slidenum">
              <a:rPr lang="es-ES" smtClean="0"/>
              <a:pPr>
                <a:defRPr/>
              </a:pPr>
              <a:t>37</a:t>
            </a:fld>
            <a:endParaRPr lang="es-ES"/>
          </a:p>
        </p:txBody>
      </p:sp>
      <p:pic>
        <p:nvPicPr>
          <p:cNvPr id="38924" name="Picture 13" descr="http://visualiseur.bnf.fr/ConsulterElementNum?O=IFN-8100153&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984250"/>
            <a:ext cx="4392613" cy="771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9 Marcador de contenido"/>
          <p:cNvSpPr>
            <a:spLocks noGrp="1"/>
          </p:cNvSpPr>
          <p:nvPr>
            <p:ph idx="1"/>
          </p:nvPr>
        </p:nvSpPr>
        <p:spPr>
          <a:xfrm>
            <a:off x="1504950" y="1201738"/>
            <a:ext cx="4391025" cy="6335712"/>
          </a:xfrm>
        </p:spPr>
        <p:txBody>
          <a:bodyPr/>
          <a:lstStyle/>
          <a:p>
            <a:pPr>
              <a:lnSpc>
                <a:spcPct val="85000"/>
              </a:lnSpc>
              <a:buFont typeface="Arial" charset="0"/>
              <a:buNone/>
            </a:pPr>
            <a:r>
              <a:rPr lang="es-ES_tradnl" sz="3200" b="1" i="1" smtClean="0">
                <a:solidFill>
                  <a:srgbClr val="FFFF00"/>
                </a:solidFill>
                <a:latin typeface="Times New Roman" pitchFamily="18" charset="0"/>
                <a:cs typeface="Times New Roman" pitchFamily="18" charset="0"/>
              </a:rPr>
              <a:t>	2.3. El hombre</a:t>
            </a:r>
          </a:p>
          <a:p>
            <a:pPr>
              <a:lnSpc>
                <a:spcPct val="85000"/>
              </a:lnSpc>
              <a:buFont typeface="Arial" charset="0"/>
              <a:buNone/>
            </a:pPr>
            <a:endParaRPr lang="es-AR" sz="3200" b="1" i="1" smtClean="0">
              <a:solidFill>
                <a:srgbClr val="FFFF00"/>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Las personas humanas gozan de una peculiar posición en la obra creadora de Dios, al participar a la vez de la realidad material y espiritual.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Sólo de él nos dice la Escritura que Dios lo creó «a su imagen y semejanza» (</a:t>
            </a:r>
            <a:r>
              <a:rPr lang="es-ES_tradnl" sz="3200" i="1" smtClean="0">
                <a:solidFill>
                  <a:schemeClr val="bg1"/>
                </a:solidFill>
                <a:latin typeface="Times New Roman" pitchFamily="18" charset="0"/>
                <a:cs typeface="Times New Roman" pitchFamily="18" charset="0"/>
              </a:rPr>
              <a:t>Gn</a:t>
            </a:r>
            <a:r>
              <a:rPr lang="es-ES_tradnl" sz="3200" smtClean="0">
                <a:solidFill>
                  <a:schemeClr val="bg1"/>
                </a:solidFill>
                <a:latin typeface="Times New Roman" pitchFamily="18" charset="0"/>
                <a:cs typeface="Times New Roman" pitchFamily="18" charset="0"/>
              </a:rPr>
              <a:t> 1,26). </a:t>
            </a:r>
            <a:endParaRPr lang="es-ES" sz="3200" smtClean="0">
              <a:solidFill>
                <a:schemeClr val="bg1"/>
              </a:solidFill>
              <a:latin typeface="Times New Roman" pitchFamily="18" charset="0"/>
              <a:cs typeface="Times New Roman" pitchFamily="18" charset="0"/>
            </a:endParaRPr>
          </a:p>
        </p:txBody>
      </p:sp>
      <p:sp>
        <p:nvSpPr>
          <p:cNvPr id="3994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994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2796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57372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025A085C-8D5E-4656-A809-5DF165F0455D}" type="slidenum">
              <a:rPr lang="es-ES" smtClean="0"/>
              <a:pPr>
                <a:defRPr/>
              </a:pPr>
              <a:t>38</a:t>
            </a:fld>
            <a:endParaRPr lang="es-ES"/>
          </a:p>
        </p:txBody>
      </p:sp>
      <p:pic>
        <p:nvPicPr>
          <p:cNvPr id="39947" name="Picture 12" descr="http://visualiseur.bnf.fr/ConsulterElementNum?O=IFN-8100223&amp;E=JPEG&amp;Deb=5&amp;Fin=5&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8963" y="1055688"/>
            <a:ext cx="464661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3" descr="http://visualiseur.bnf.fr/ConsulterElementNum?O=IFN-8100223&amp;E=JPEG&amp;Deb=4&amp;Fin=4&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7063" y="5154613"/>
            <a:ext cx="467995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9 Marcador de contenido"/>
          <p:cNvSpPr>
            <a:spLocks noGrp="1"/>
          </p:cNvSpPr>
          <p:nvPr>
            <p:ph idx="1"/>
          </p:nvPr>
        </p:nvSpPr>
        <p:spPr>
          <a:xfrm>
            <a:off x="6256338" y="912813"/>
            <a:ext cx="5545137" cy="6335712"/>
          </a:xfrm>
        </p:spPr>
        <p:txBody>
          <a:bodyPr/>
          <a:lstStyle/>
          <a:p>
            <a:pPr>
              <a:lnSpc>
                <a:spcPct val="85000"/>
              </a:lnSpc>
            </a:pPr>
            <a:r>
              <a:rPr lang="es-ES_tradnl" sz="3200" b="1" i="1" smtClean="0">
                <a:solidFill>
                  <a:srgbClr val="FFFF00"/>
                </a:solidFill>
                <a:latin typeface="Times New Roman" pitchFamily="18" charset="0"/>
                <a:cs typeface="Times New Roman" pitchFamily="18" charset="0"/>
              </a:rPr>
              <a:t>Catecismo</a:t>
            </a:r>
            <a:r>
              <a:rPr lang="es-ES_tradnl" sz="3200" b="1" smtClean="0">
                <a:solidFill>
                  <a:srgbClr val="FFFF00"/>
                </a:solidFill>
                <a:latin typeface="Times New Roman" pitchFamily="18" charset="0"/>
                <a:cs typeface="Times New Roman" pitchFamily="18" charset="0"/>
              </a:rPr>
              <a:t>, 356: </a:t>
            </a:r>
            <a:r>
              <a:rPr lang="es-ES_tradnl" sz="3200" smtClean="0">
                <a:solidFill>
                  <a:schemeClr val="bg1"/>
                </a:solidFill>
                <a:latin typeface="Times New Roman" pitchFamily="18" charset="0"/>
                <a:cs typeface="Times New Roman" pitchFamily="18" charset="0"/>
              </a:rPr>
              <a:t>«de todas las criaturas visibles, sólo el hombre es capaz de conocer y amar a su Creador; es la única criatura en la tierra que Dios ama por sí misma; sólo el hombre está llamado a participar por el conocimiento y el amor en la vida de Dios. Para este fin ha sido creado y ésta es la razón fundamental de su dignidad.</a:t>
            </a:r>
          </a:p>
          <a:p>
            <a:pPr>
              <a:lnSpc>
                <a:spcPct val="85000"/>
              </a:lnSpc>
              <a:buFont typeface="Arial" charset="0"/>
              <a:buNone/>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Hombre y mujer, en su diversidad y complementariedad, gozan de la misma dignidad de personas.</a:t>
            </a:r>
            <a:endParaRPr lang="es-ES" sz="3200" smtClean="0">
              <a:solidFill>
                <a:schemeClr val="bg1"/>
              </a:solidFill>
              <a:latin typeface="Times New Roman" pitchFamily="18" charset="0"/>
              <a:cs typeface="Times New Roman" pitchFamily="18" charset="0"/>
            </a:endParaRPr>
          </a:p>
        </p:txBody>
      </p:sp>
      <p:sp>
        <p:nvSpPr>
          <p:cNvPr id="4096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096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3463"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6638" y="65325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3C401D51-3720-4810-A6A2-15384E0F77F1}" type="slidenum">
              <a:rPr lang="es-ES" smtClean="0"/>
              <a:pPr>
                <a:defRPr/>
              </a:pPr>
              <a:t>39</a:t>
            </a:fld>
            <a:endParaRPr lang="es-ES"/>
          </a:p>
        </p:txBody>
      </p:sp>
      <p:pic>
        <p:nvPicPr>
          <p:cNvPr id="40971" name="Picture 12" descr="http://visualiseur.bnf.fr/ConsulterElementNum?O=IFN-8100223&amp;E=JPEG&amp;Deb=6&amp;Fin=6&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4895850"/>
            <a:ext cx="4321175"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3" descr="http://visualiseur.bnf.fr/ConsulterElementNum?O=IFN-8100223&amp;E=JPEG&amp;Deb=7&amp;Fin=7&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7825" y="984250"/>
            <a:ext cx="43211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9 Marcador de contenido"/>
          <p:cNvSpPr>
            <a:spLocks noGrp="1"/>
          </p:cNvSpPr>
          <p:nvPr>
            <p:ph idx="1"/>
          </p:nvPr>
        </p:nvSpPr>
        <p:spPr>
          <a:xfrm>
            <a:off x="5824538" y="1128713"/>
            <a:ext cx="6121400" cy="6335712"/>
          </a:xfrm>
        </p:spPr>
        <p:txBody>
          <a:bodyPr/>
          <a:lstStyle/>
          <a:p>
            <a:pPr>
              <a:lnSpc>
                <a:spcPct val="85000"/>
              </a:lnSpc>
            </a:pPr>
            <a:r>
              <a:rPr lang="es-ES_tradnl" sz="3200" b="1" i="1" smtClean="0">
                <a:solidFill>
                  <a:srgbClr val="FFFF00"/>
                </a:solidFill>
                <a:latin typeface="Times New Roman" pitchFamily="18" charset="0"/>
                <a:cs typeface="Times New Roman" pitchFamily="18" charset="0"/>
              </a:rPr>
              <a:t>Compendio</a:t>
            </a:r>
            <a:r>
              <a:rPr lang="es-ES_tradnl" sz="3200" b="1" smtClean="0">
                <a:solidFill>
                  <a:srgbClr val="FFFF00"/>
                </a:solidFill>
                <a:latin typeface="Times New Roman" pitchFamily="18" charset="0"/>
                <a:cs typeface="Times New Roman" pitchFamily="18" charset="0"/>
              </a:rPr>
              <a:t>, 51: </a:t>
            </a:r>
            <a:r>
              <a:rPr lang="es-ES_tradnl" sz="3200" smtClean="0">
                <a:solidFill>
                  <a:schemeClr val="bg1"/>
                </a:solidFill>
                <a:latin typeface="Times New Roman" pitchFamily="18" charset="0"/>
                <a:cs typeface="Times New Roman" pitchFamily="18" charset="0"/>
              </a:rPr>
              <a:t>la creación es «la primera respuesta a los interrogantes fundamentales sobre nuestro origen y nuestro fin».</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creación es, pues, un misterio de fe y, a la vez, una verdad accesible a la razón natural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creación es un buen punto de partida en la tarea de evangelización y de diálogo que los cristianos están llamados a realizar, como ya hiciera San Pablo en el Areópago de Atenas</a:t>
            </a:r>
            <a:endParaRPr lang="es-ES" sz="3200" smtClean="0">
              <a:solidFill>
                <a:schemeClr val="bg1"/>
              </a:solidFill>
              <a:latin typeface="Times New Roman" pitchFamily="18" charset="0"/>
              <a:cs typeface="Times New Roman" pitchFamily="18" charset="0"/>
            </a:endParaRPr>
          </a:p>
        </p:txBody>
      </p:sp>
      <p:sp>
        <p:nvSpPr>
          <p:cNvPr id="51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512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8638" y="5664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37973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11334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A1E38857-262B-473F-A3E5-21D9682EA4F9}" type="slidenum">
              <a:rPr lang="es-ES" smtClean="0"/>
              <a:pPr>
                <a:defRPr/>
              </a:pPr>
              <a:t>4</a:t>
            </a:fld>
            <a:endParaRPr lang="es-ES"/>
          </a:p>
        </p:txBody>
      </p:sp>
      <p:pic>
        <p:nvPicPr>
          <p:cNvPr id="5132" name="Picture 13" descr="http://visualiseur.bnf.fr/ConsulterElementNum?O=IFN-8100022&amp;E=JPEG&amp;Deb=5&amp;Fin=5&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984250"/>
            <a:ext cx="3887788"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2" descr="http://visualiseur.bnf.fr/ConsulterElementNum?O=IFN-8100022&amp;E=JPEG&amp;Deb=6&amp;Fin=6&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4950" y="5195888"/>
            <a:ext cx="3887788"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9 Marcador de contenido"/>
          <p:cNvSpPr>
            <a:spLocks noGrp="1"/>
          </p:cNvSpPr>
          <p:nvPr>
            <p:ph idx="1"/>
          </p:nvPr>
        </p:nvSpPr>
        <p:spPr>
          <a:xfrm>
            <a:off x="1576388" y="1128713"/>
            <a:ext cx="51847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En ambos, se da una unión sustancial de cuerpo y alma, siendo ésta la forma del cuerpo.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Al ser espiritual, el alma humana es creada inmediatamente por Dios (no es “producida” por los padres, ni tampoco es preexistente), y es inmortal.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Ambos puntos (espiritualidad e inmortalidad) pueden ser mostrados filosóficamente. </a:t>
            </a:r>
            <a:endParaRPr lang="es-ES" sz="3200" smtClean="0">
              <a:solidFill>
                <a:schemeClr val="bg1"/>
              </a:solidFill>
              <a:latin typeface="Times New Roman" pitchFamily="18" charset="0"/>
              <a:cs typeface="Times New Roman" pitchFamily="18" charset="0"/>
            </a:endParaRPr>
          </a:p>
        </p:txBody>
      </p:sp>
      <p:sp>
        <p:nvSpPr>
          <p:cNvPr id="4199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199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34369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68881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E8E42346-4D3A-4F98-A1D8-3F992F119F45}" type="slidenum">
              <a:rPr lang="es-ES" smtClean="0"/>
              <a:pPr>
                <a:defRPr/>
              </a:pPr>
              <a:t>40</a:t>
            </a:fld>
            <a:endParaRPr lang="es-ES"/>
          </a:p>
        </p:txBody>
      </p:sp>
      <p:pic>
        <p:nvPicPr>
          <p:cNvPr id="41996" name="Picture 13" descr="http://visualiseur.bnf.fr/ConsulterElementNum?O=IFN-8100223&amp;E=JPEG&amp;Deb=9&amp;Fin=9&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2963" y="984250"/>
            <a:ext cx="45815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13" descr="http://visualiseur.bnf.fr/ConsulterElementNum?O=IFN-8100223&amp;E=JPEG&amp;Deb=8&amp;Fin=8&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2963" y="4686300"/>
            <a:ext cx="4537075"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9 Marcador de contenido"/>
          <p:cNvSpPr>
            <a:spLocks noGrp="1"/>
          </p:cNvSpPr>
          <p:nvPr>
            <p:ph idx="1"/>
          </p:nvPr>
        </p:nvSpPr>
        <p:spPr>
          <a:xfrm>
            <a:off x="7121525" y="1057275"/>
            <a:ext cx="4895850"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Hay saltos ontológicos que no puede explicarse sólo con la evolución.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conciencia moral y la libertad del hombre, por ejemplo, manifiestan su superioridad sobre el mundo material, y son muestra de su especial dignidad.</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libertad humana es creada, no absoluta, y existe en mutua dependencia con la verdad y el bien. </a:t>
            </a:r>
            <a:endParaRPr lang="es-ES" sz="3200" smtClean="0">
              <a:solidFill>
                <a:schemeClr val="bg1"/>
              </a:solidFill>
              <a:latin typeface="Times New Roman" pitchFamily="18" charset="0"/>
              <a:cs typeface="Times New Roman" pitchFamily="18" charset="0"/>
            </a:endParaRPr>
          </a:p>
        </p:txBody>
      </p:sp>
      <p:sp>
        <p:nvSpPr>
          <p:cNvPr id="4301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301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29289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7063" y="11287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64563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450E300E-82CC-4028-BA1B-3CD77FCC2C68}" type="slidenum">
              <a:rPr lang="es-ES" smtClean="0"/>
              <a:pPr>
                <a:defRPr/>
              </a:pPr>
              <a:t>41</a:t>
            </a:fld>
            <a:endParaRPr lang="es-ES"/>
          </a:p>
        </p:txBody>
      </p:sp>
      <p:pic>
        <p:nvPicPr>
          <p:cNvPr id="43020" name="Picture 12" descr="http://visualiseur.bnf.fr/ConsulterElementNum?O=IFN-8100028&amp;E=JPEG&amp;Deb=3&amp;Fin=3&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0850" y="1055688"/>
            <a:ext cx="48958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2" descr="http://visualiseur.bnf.fr/ConsulterElementNum?O=IFN-8100074&amp;E=JPEG&amp;Deb=3&amp;Fin=3&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0850" y="6529388"/>
            <a:ext cx="48958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9 Marcador de contenido"/>
          <p:cNvSpPr>
            <a:spLocks noGrp="1"/>
          </p:cNvSpPr>
          <p:nvPr>
            <p:ph idx="1"/>
          </p:nvPr>
        </p:nvSpPr>
        <p:spPr>
          <a:xfrm>
            <a:off x="6761163" y="1057275"/>
            <a:ext cx="5184775"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Una libertad como puro poder y arbitrariedad responde a una imagen deformada no sólo del hombre sino también de Dios.</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Mediante su actividad y su trabajo, el hombre participa del poder creador de Dios.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Mientras el resto del mundo visible es mero vestigio de la Trinidad, el ser humano constituye una auténtica </a:t>
            </a:r>
            <a:r>
              <a:rPr lang="es-ES_tradnl" sz="3200" i="1" smtClean="0">
                <a:solidFill>
                  <a:schemeClr val="bg1"/>
                </a:solidFill>
                <a:latin typeface="Times New Roman" pitchFamily="18" charset="0"/>
                <a:cs typeface="Times New Roman" pitchFamily="18" charset="0"/>
              </a:rPr>
              <a:t>imago Trinitatis</a:t>
            </a:r>
            <a:r>
              <a:rPr lang="es-ES_tradnl" sz="3200" smtClean="0">
                <a:solidFill>
                  <a:schemeClr val="bg1"/>
                </a:solidFill>
                <a:latin typeface="Times New Roman" pitchFamily="18" charset="0"/>
                <a:cs typeface="Times New Roman" pitchFamily="18" charset="0"/>
              </a:rPr>
              <a:t>.</a:t>
            </a:r>
            <a:endParaRPr lang="es-AR" sz="3200" smtClean="0">
              <a:solidFill>
                <a:schemeClr val="bg1"/>
              </a:solidFill>
              <a:latin typeface="Times New Roman" pitchFamily="18" charset="0"/>
              <a:cs typeface="Times New Roman" pitchFamily="18" charset="0"/>
            </a:endParaRPr>
          </a:p>
          <a:p>
            <a:pPr>
              <a:lnSpc>
                <a:spcPct val="85000"/>
              </a:lnSpc>
              <a:buFont typeface="Arial" charset="0"/>
              <a:buNone/>
            </a:pPr>
            <a:endParaRPr lang="es-ES" sz="3200" smtClean="0">
              <a:solidFill>
                <a:schemeClr val="bg1"/>
              </a:solidFill>
              <a:latin typeface="Times New Roman" pitchFamily="18" charset="0"/>
              <a:cs typeface="Times New Roman" pitchFamily="18" charset="0"/>
            </a:endParaRPr>
          </a:p>
        </p:txBody>
      </p:sp>
      <p:sp>
        <p:nvSpPr>
          <p:cNvPr id="4403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404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41576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6389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16E06E7D-924B-48A3-AABF-509645477FAA}" type="slidenum">
              <a:rPr lang="es-ES" smtClean="0"/>
              <a:pPr>
                <a:defRPr/>
              </a:pPr>
              <a:t>42</a:t>
            </a:fld>
            <a:endParaRPr lang="es-ES"/>
          </a:p>
        </p:txBody>
      </p:sp>
      <p:pic>
        <p:nvPicPr>
          <p:cNvPr id="44044" name="Picture 17" descr="http://visualiseur.bnf.fr/ConsulterElementNum?O=IFN-07831124&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3725" y="984250"/>
            <a:ext cx="4321175" cy="775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9 Marcador de contenido"/>
          <p:cNvSpPr>
            <a:spLocks noGrp="1"/>
          </p:cNvSpPr>
          <p:nvPr>
            <p:ph idx="1"/>
          </p:nvPr>
        </p:nvSpPr>
        <p:spPr>
          <a:xfrm>
            <a:off x="1503363" y="3287713"/>
            <a:ext cx="3744912"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La radicalidad de la acción creadora y salvadora divina exige del hombre una respuesta que tenga ese mismo carácter de totalidad: “amarás al Señor tu Dios con todo tu corazón, con toda tu alma, con todas tus fuerzas”.</a:t>
            </a:r>
          </a:p>
        </p:txBody>
      </p:sp>
      <p:sp>
        <p:nvSpPr>
          <p:cNvPr id="4506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506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33607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2C935B57-AC9F-49B5-85D0-22274B6C41DB}" type="slidenum">
              <a:rPr lang="es-ES" smtClean="0"/>
              <a:pPr>
                <a:defRPr/>
              </a:pPr>
              <a:t>43</a:t>
            </a:fld>
            <a:endParaRPr lang="es-ES"/>
          </a:p>
        </p:txBody>
      </p:sp>
      <p:sp>
        <p:nvSpPr>
          <p:cNvPr id="14" name="13 CuadroTexto"/>
          <p:cNvSpPr txBox="1"/>
          <p:nvPr/>
        </p:nvSpPr>
        <p:spPr>
          <a:xfrm>
            <a:off x="1595438" y="1012825"/>
            <a:ext cx="7900987" cy="2708275"/>
          </a:xfrm>
          <a:prstGeom prst="rect">
            <a:avLst/>
          </a:prstGeom>
          <a:noFill/>
        </p:spPr>
        <p:txBody>
          <a:bodyPr wrap="none">
            <a:spAutoFit/>
          </a:bodyPr>
          <a:lstStyle/>
          <a:p>
            <a:pPr>
              <a:lnSpc>
                <a:spcPct val="80000"/>
              </a:lnSpc>
              <a:defRPr/>
            </a:pPr>
            <a:r>
              <a:rPr lang="es-ES_tradnl" sz="5000" b="1" i="1" cap="small" dirty="0">
                <a:solidFill>
                  <a:srgbClr val="FFFF00"/>
                </a:solidFill>
                <a:latin typeface="Times New Roman" pitchFamily="18" charset="0"/>
                <a:cs typeface="Times New Roman" pitchFamily="18" charset="0"/>
              </a:rPr>
              <a:t>3. Algunas consecuencias </a:t>
            </a:r>
          </a:p>
          <a:p>
            <a:pPr>
              <a:lnSpc>
                <a:spcPct val="80000"/>
              </a:lnSpc>
              <a:defRPr/>
            </a:pPr>
            <a:r>
              <a:rPr lang="es-ES_tradnl" sz="5000" b="1" i="1" cap="small" dirty="0">
                <a:solidFill>
                  <a:srgbClr val="FFFF00"/>
                </a:solidFill>
                <a:latin typeface="Times New Roman" pitchFamily="18" charset="0"/>
                <a:cs typeface="Times New Roman" pitchFamily="18" charset="0"/>
              </a:rPr>
              <a:t>prácticas de la verdad </a:t>
            </a:r>
          </a:p>
          <a:p>
            <a:pPr>
              <a:lnSpc>
                <a:spcPct val="80000"/>
              </a:lnSpc>
              <a:defRPr/>
            </a:pPr>
            <a:r>
              <a:rPr lang="es-ES_tradnl" sz="5000" b="1" i="1" cap="small" dirty="0">
                <a:solidFill>
                  <a:srgbClr val="FFFF00"/>
                </a:solidFill>
                <a:latin typeface="Times New Roman" pitchFamily="18" charset="0"/>
                <a:cs typeface="Times New Roman" pitchFamily="18" charset="0"/>
              </a:rPr>
              <a:t>sobre la creación</a:t>
            </a:r>
            <a:endParaRPr lang="es-AR" sz="5000" b="1" i="1" cap="small" dirty="0">
              <a:solidFill>
                <a:srgbClr val="FFFF00"/>
              </a:solidFill>
              <a:latin typeface="Times New Roman" pitchFamily="18" charset="0"/>
              <a:cs typeface="Times New Roman" pitchFamily="18" charset="0"/>
            </a:endParaRPr>
          </a:p>
          <a:p>
            <a:pPr>
              <a:defRPr/>
            </a:pPr>
            <a:endParaRPr lang="es-AR" sz="5000" dirty="0">
              <a:solidFill>
                <a:srgbClr val="FFFF00"/>
              </a:solidFill>
            </a:endParaRPr>
          </a:p>
        </p:txBody>
      </p:sp>
      <p:pic>
        <p:nvPicPr>
          <p:cNvPr id="45067" name="Picture 15" descr="http://visualiseur.bnf.fr/ConsulterElementNum?O=IFN-08101729&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200" y="3362325"/>
            <a:ext cx="6264275" cy="5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9 Marcador de contenido"/>
          <p:cNvSpPr>
            <a:spLocks noGrp="1"/>
          </p:cNvSpPr>
          <p:nvPr>
            <p:ph idx="1"/>
          </p:nvPr>
        </p:nvSpPr>
        <p:spPr>
          <a:xfrm>
            <a:off x="7264400" y="912813"/>
            <a:ext cx="46799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En esta correspondencia se encuentra la verdadera felicidad, lo único que plenifica su libertad.</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Universalidad de la acción divina: Dios crea y salva a todo el hombre y a todos los hombres.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Corresponder a la llamada de Dios a amarle con todo nuestro ser está intrínsecamente unido a llevar su amor a todo el mundo.</a:t>
            </a:r>
            <a:endParaRPr lang="es-ES" sz="3200" smtClean="0">
              <a:solidFill>
                <a:schemeClr val="bg1"/>
              </a:solidFill>
              <a:latin typeface="Times New Roman" pitchFamily="18" charset="0"/>
              <a:cs typeface="Times New Roman" pitchFamily="18" charset="0"/>
            </a:endParaRPr>
          </a:p>
        </p:txBody>
      </p:sp>
      <p:sp>
        <p:nvSpPr>
          <p:cNvPr id="4608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608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62452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35766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270CA3B0-49FE-4A58-929B-93E3744144AC}" type="slidenum">
              <a:rPr lang="es-ES" smtClean="0"/>
              <a:pPr>
                <a:defRPr/>
              </a:pPr>
              <a:t>44</a:t>
            </a:fld>
            <a:endParaRPr lang="es-ES"/>
          </a:p>
        </p:txBody>
      </p:sp>
      <p:pic>
        <p:nvPicPr>
          <p:cNvPr id="46092" name="Picture 15" descr="http://visualiseur.bnf.fr/ConsulterElementNum?O=IFN-08002020&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1055688"/>
            <a:ext cx="266541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17" descr="http://visualiseur.bnf.fr/ConsulterElementNum?O=IFN-08002023&amp;E=JPEG&amp;Deb=1&amp;Fin=1&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0488" y="5437188"/>
            <a:ext cx="263683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19" descr="http://visualiseur.bnf.fr/ConsulterElementNum?O=IFN-08009938&amp;E=JPEG&amp;Deb=1&amp;Fin=1&amp;Param=C">
            <a:hlinkClick r:id="rId4"/>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4675" y="984250"/>
            <a:ext cx="2592388"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Picture 21" descr="http://visualiseur.bnf.fr/ConsulterElementNum?O=IFN-08002022&amp;E=JPEG&amp;Deb=1&amp;Fin=1&amp;Param=C">
            <a:hlinkClick r:id="rId4"/>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4675" y="5448300"/>
            <a:ext cx="25733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9 Marcador de contenido"/>
          <p:cNvSpPr>
            <a:spLocks noGrp="1"/>
          </p:cNvSpPr>
          <p:nvPr>
            <p:ph idx="1"/>
          </p:nvPr>
        </p:nvSpPr>
        <p:spPr>
          <a:xfrm>
            <a:off x="1504950" y="985838"/>
            <a:ext cx="5040313"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El conocimiento y admiración del poder, sabiduría y amor divinos conduce al hombre a una </a:t>
            </a:r>
            <a:r>
              <a:rPr lang="es-ES_tradnl" sz="3200" b="1" smtClean="0">
                <a:solidFill>
                  <a:srgbClr val="FFFF00"/>
                </a:solidFill>
                <a:latin typeface="Times New Roman" pitchFamily="18" charset="0"/>
                <a:cs typeface="Times New Roman" pitchFamily="18" charset="0"/>
              </a:rPr>
              <a:t>actitud de reverencia, adoración y humildad</a:t>
            </a:r>
            <a:r>
              <a:rPr lang="es-ES_tradnl" sz="3200" smtClean="0">
                <a:solidFill>
                  <a:schemeClr val="bg1"/>
                </a:solidFill>
                <a:latin typeface="Times New Roman" pitchFamily="18" charset="0"/>
                <a:cs typeface="Times New Roman" pitchFamily="18" charset="0"/>
              </a:rPr>
              <a:t>, a vivir en la presencia de Dios sabiéndose hijo suyo.</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 La fe en la providencia lleva al cristiano a una actitud de </a:t>
            </a:r>
            <a:r>
              <a:rPr lang="es-ES_tradnl" sz="3200" b="1" smtClean="0">
                <a:solidFill>
                  <a:srgbClr val="FFFF00"/>
                </a:solidFill>
                <a:latin typeface="Times New Roman" pitchFamily="18" charset="0"/>
                <a:cs typeface="Times New Roman" pitchFamily="18" charset="0"/>
              </a:rPr>
              <a:t>confianza</a:t>
            </a:r>
            <a:r>
              <a:rPr lang="es-ES_tradnl" sz="3200" smtClean="0">
                <a:solidFill>
                  <a:schemeClr val="bg1"/>
                </a:solidFill>
                <a:latin typeface="Times New Roman" pitchFamily="18" charset="0"/>
                <a:cs typeface="Times New Roman" pitchFamily="18" charset="0"/>
              </a:rPr>
              <a:t> filial en Dios en todas las circunstancias: con agradecimiento ante los bienes recibidos, y con sencillo </a:t>
            </a:r>
            <a:r>
              <a:rPr lang="es-ES_tradnl" sz="3200" b="1" smtClean="0">
                <a:solidFill>
                  <a:srgbClr val="FFFF00"/>
                </a:solidFill>
                <a:latin typeface="Times New Roman" pitchFamily="18" charset="0"/>
                <a:cs typeface="Times New Roman" pitchFamily="18" charset="0"/>
              </a:rPr>
              <a:t>abandono</a:t>
            </a:r>
            <a:r>
              <a:rPr lang="es-ES_tradnl" sz="3200" smtClean="0">
                <a:solidFill>
                  <a:schemeClr val="bg1"/>
                </a:solidFill>
                <a:latin typeface="Times New Roman" pitchFamily="18" charset="0"/>
                <a:cs typeface="Times New Roman" pitchFamily="18" charset="0"/>
              </a:rPr>
              <a:t>.</a:t>
            </a:r>
            <a:endParaRPr lang="es-ES" sz="3200" smtClean="0">
              <a:solidFill>
                <a:schemeClr val="bg1"/>
              </a:solidFill>
              <a:latin typeface="Times New Roman" pitchFamily="18" charset="0"/>
              <a:cs typeface="Times New Roman" pitchFamily="18" charset="0"/>
            </a:endParaRPr>
          </a:p>
        </p:txBody>
      </p:sp>
      <p:sp>
        <p:nvSpPr>
          <p:cNvPr id="4711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711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4483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674F9C78-5B29-4231-AA89-97311442C6EE}" type="slidenum">
              <a:rPr lang="es-ES" smtClean="0"/>
              <a:pPr>
                <a:defRPr/>
              </a:pPr>
              <a:t>45</a:t>
            </a:fld>
            <a:endParaRPr lang="es-ES"/>
          </a:p>
        </p:txBody>
      </p:sp>
      <p:pic>
        <p:nvPicPr>
          <p:cNvPr id="47115" name="Picture 13" descr="http://visualiseur.bnf.fr/ConsulterElementNum?O=IFN-8100215&amp;E=JPEG&amp;Deb=6&amp;Fin=6&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238" y="984250"/>
            <a:ext cx="5364162" cy="76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9 Marcador de contenido"/>
          <p:cNvSpPr>
            <a:spLocks noGrp="1"/>
          </p:cNvSpPr>
          <p:nvPr>
            <p:ph idx="1"/>
          </p:nvPr>
        </p:nvSpPr>
        <p:spPr>
          <a:xfrm>
            <a:off x="6905625" y="984250"/>
            <a:ext cx="4967288"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Consciente de que todo ha sido creado para la </a:t>
            </a:r>
            <a:r>
              <a:rPr lang="es-ES_tradnl" sz="3200" b="1" smtClean="0">
                <a:solidFill>
                  <a:srgbClr val="FFFF00"/>
                </a:solidFill>
                <a:latin typeface="Times New Roman" pitchFamily="18" charset="0"/>
                <a:cs typeface="Times New Roman" pitchFamily="18" charset="0"/>
              </a:rPr>
              <a:t>gloria de Dios</a:t>
            </a:r>
            <a:r>
              <a:rPr lang="es-ES_tradnl" sz="3200" smtClean="0">
                <a:solidFill>
                  <a:schemeClr val="bg1"/>
                </a:solidFill>
                <a:latin typeface="Times New Roman" pitchFamily="18" charset="0"/>
                <a:cs typeface="Times New Roman" pitchFamily="18" charset="0"/>
              </a:rPr>
              <a:t>, el cristiano procura conducirse en todas sus acciones buscando el fin verdadero que llena su vida de felicidad: la gloria de Dios, no la propia vanagloria.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Se esfuerza por rectificar la intención en sus acciones, de modo que pueda decirse que el único fin de su vida es éste: </a:t>
            </a:r>
            <a:r>
              <a:rPr lang="es-ES_tradnl" sz="3200" b="1" i="1" smtClean="0">
                <a:solidFill>
                  <a:srgbClr val="FFFF00"/>
                </a:solidFill>
                <a:latin typeface="Times New Roman" pitchFamily="18" charset="0"/>
                <a:cs typeface="Times New Roman" pitchFamily="18" charset="0"/>
              </a:rPr>
              <a:t>Deo omnis gloria</a:t>
            </a:r>
            <a:r>
              <a:rPr lang="es-ES_tradnl" sz="3200" smtClean="0">
                <a:solidFill>
                  <a:schemeClr val="bg1"/>
                </a:solidFill>
                <a:latin typeface="Times New Roman" pitchFamily="18" charset="0"/>
                <a:cs typeface="Times New Roman" pitchFamily="18" charset="0"/>
              </a:rPr>
              <a:t>!</a:t>
            </a:r>
            <a:r>
              <a:rPr lang="es-ES_tradnl" sz="3200" baseline="30000" smtClean="0">
                <a:solidFill>
                  <a:schemeClr val="bg1"/>
                </a:solidFill>
                <a:latin typeface="Times New Roman" pitchFamily="18" charset="0"/>
                <a:cs typeface="Times New Roman" pitchFamily="18" charset="0"/>
              </a:rPr>
              <a:t> </a:t>
            </a:r>
            <a:endParaRPr lang="es-AR" sz="3200" smtClean="0">
              <a:solidFill>
                <a:schemeClr val="bg1"/>
              </a:solidFill>
              <a:latin typeface="Times New Roman" pitchFamily="18" charset="0"/>
              <a:cs typeface="Times New Roman" pitchFamily="18" charset="0"/>
            </a:endParaRPr>
          </a:p>
        </p:txBody>
      </p:sp>
      <p:sp>
        <p:nvSpPr>
          <p:cNvPr id="4813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813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8138" y="57372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2900" y="9890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10D000F4-F677-4074-8801-68986A55B37E}" type="slidenum">
              <a:rPr lang="es-ES" smtClean="0"/>
              <a:pPr>
                <a:defRPr/>
              </a:pPr>
              <a:t>46</a:t>
            </a:fld>
            <a:endParaRPr lang="es-ES"/>
          </a:p>
        </p:txBody>
      </p:sp>
      <p:pic>
        <p:nvPicPr>
          <p:cNvPr id="48139" name="Picture 12" descr="http://visualiseur.bnf.fr/ConsulterElementNum?O=IFN-8100215&amp;E=JPEG&amp;Deb=8&amp;Fin=8&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750" y="839788"/>
            <a:ext cx="40322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Picture 12" descr="http://visualiseur.bnf.fr/ConsulterElementNum?O=IFN-8100215&amp;E=JPEG&amp;Deb=7&amp;Fin=7&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6750" y="4800600"/>
            <a:ext cx="405765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9 Marcador de contenido"/>
          <p:cNvSpPr>
            <a:spLocks noGrp="1"/>
          </p:cNvSpPr>
          <p:nvPr>
            <p:ph idx="1"/>
          </p:nvPr>
        </p:nvSpPr>
        <p:spPr>
          <a:xfrm>
            <a:off x="1647825" y="984250"/>
            <a:ext cx="3600450"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Dios ha querido poner al hombre al frente de su creación otorgándole el dominio sobre el mundo, de manera que la perfeccione con su trabajo.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actividad humana, puede ser considerada como una participación en la obra divina creadora.</a:t>
            </a:r>
            <a:endParaRPr lang="es-ES" sz="3200" smtClean="0">
              <a:solidFill>
                <a:schemeClr val="bg1"/>
              </a:solidFill>
              <a:latin typeface="Times New Roman" pitchFamily="18" charset="0"/>
              <a:cs typeface="Times New Roman" pitchFamily="18" charset="0"/>
            </a:endParaRPr>
          </a:p>
        </p:txBody>
      </p:sp>
      <p:sp>
        <p:nvSpPr>
          <p:cNvPr id="4915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916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7419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2175EFEB-B882-4AF7-B49E-C33BE7999337}" type="slidenum">
              <a:rPr lang="es-ES" smtClean="0"/>
              <a:pPr>
                <a:defRPr/>
              </a:pPr>
              <a:t>47</a:t>
            </a:fld>
            <a:endParaRPr lang="es-ES"/>
          </a:p>
        </p:txBody>
      </p:sp>
      <p:pic>
        <p:nvPicPr>
          <p:cNvPr id="49163" name="Picture 12" descr="http://visualiseur.bnf.fr/ConsulterElementNum?O=IFN-8100215&amp;E=JPEG&amp;Deb=9&amp;Fin=9&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363" y="1055688"/>
            <a:ext cx="5453062" cy="758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9 Marcador de contenido"/>
          <p:cNvSpPr>
            <a:spLocks noGrp="1"/>
          </p:cNvSpPr>
          <p:nvPr>
            <p:ph idx="1"/>
          </p:nvPr>
        </p:nvSpPr>
        <p:spPr>
          <a:xfrm>
            <a:off x="7408863" y="1057275"/>
            <a:ext cx="4105275" cy="6335713"/>
          </a:xfrm>
        </p:spPr>
        <p:txBody>
          <a:bodyPr/>
          <a:lstStyle/>
          <a:p>
            <a:pPr>
              <a:lnSpc>
                <a:spcPct val="85000"/>
              </a:lnSpc>
            </a:pPr>
            <a:r>
              <a:rPr lang="es-ES" sz="3200" smtClean="0">
                <a:solidFill>
                  <a:schemeClr val="bg1"/>
                </a:solidFill>
                <a:latin typeface="Times New Roman" pitchFamily="18" charset="0"/>
                <a:cs typeface="Times New Roman" pitchFamily="18" charset="0"/>
              </a:rPr>
              <a:t>En su diálogo con los no creyentes y con los de otras religiones, el cristiano encuentra en la verdad de la creación un excelente punto de partida, pues se trata de una verdad en parte compartida, y que constituye la base para la afirmación de algunos valores morales fundamentales de la persona.</a:t>
            </a:r>
            <a:endParaRPr lang="es-AR"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baseline="30000" smtClean="0">
                <a:solidFill>
                  <a:schemeClr val="bg1"/>
                </a:solidFill>
                <a:latin typeface="Times New Roman" pitchFamily="18" charset="0"/>
                <a:cs typeface="Times New Roman" pitchFamily="18" charset="0"/>
              </a:rPr>
              <a:t>	</a:t>
            </a:r>
            <a:endParaRPr lang="es-ES" sz="3200" smtClean="0">
              <a:solidFill>
                <a:schemeClr val="bg1"/>
              </a:solidFill>
              <a:latin typeface="Times New Roman" pitchFamily="18" charset="0"/>
              <a:cs typeface="Times New Roman" pitchFamily="18" charset="0"/>
            </a:endParaRPr>
          </a:p>
        </p:txBody>
      </p:sp>
      <p:sp>
        <p:nvSpPr>
          <p:cNvPr id="5018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5018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7725"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CB98826C-51B9-4113-99F0-EB2BA627F2DC}" type="slidenum">
              <a:rPr lang="es-ES" smtClean="0"/>
              <a:pPr>
                <a:defRPr/>
              </a:pPr>
              <a:t>48</a:t>
            </a:fld>
            <a:endParaRPr lang="es-ES"/>
          </a:p>
        </p:txBody>
      </p:sp>
      <p:pic>
        <p:nvPicPr>
          <p:cNvPr id="50186" name="Picture 11" descr="http://visualiseur.bnf.fr/ConsulterElementNum?O=IFN-8100215&amp;E=JPEG&amp;Deb=11&amp;Fin=1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1055688"/>
            <a:ext cx="5329238" cy="762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8 Título"/>
          <p:cNvSpPr>
            <a:spLocks noGrp="1"/>
          </p:cNvSpPr>
          <p:nvPr>
            <p:ph type="title"/>
          </p:nvPr>
        </p:nvSpPr>
        <p:spPr>
          <a:xfrm>
            <a:off x="1287463" y="624136"/>
            <a:ext cx="10729912" cy="1600200"/>
          </a:xfrm>
        </p:spPr>
        <p:txBody>
          <a:bodyPr/>
          <a:lstStyle/>
          <a:p>
            <a:pPr algn="l"/>
            <a:r>
              <a:rPr lang="es-ES" sz="5000" b="1" i="1" dirty="0" smtClean="0">
                <a:solidFill>
                  <a:srgbClr val="FFFF00"/>
                </a:solidFill>
              </a:rPr>
              <a:t>Bibliografía básica</a:t>
            </a:r>
            <a:endParaRPr lang="es-AR" sz="5000" dirty="0" smtClean="0">
              <a:solidFill>
                <a:srgbClr val="FFFF00"/>
              </a:solidFill>
            </a:endParaRPr>
          </a:p>
        </p:txBody>
      </p:sp>
      <p:sp>
        <p:nvSpPr>
          <p:cNvPr id="10" name="9 Marcador de contenido"/>
          <p:cNvSpPr>
            <a:spLocks noGrp="1"/>
          </p:cNvSpPr>
          <p:nvPr>
            <p:ph idx="1"/>
          </p:nvPr>
        </p:nvSpPr>
        <p:spPr>
          <a:xfrm>
            <a:off x="1430338" y="2136304"/>
            <a:ext cx="10658475" cy="6337300"/>
          </a:xfrm>
        </p:spPr>
        <p:txBody>
          <a:bodyPr/>
          <a:lstStyle/>
          <a:p>
            <a:pPr>
              <a:lnSpc>
                <a:spcPct val="90000"/>
              </a:lnSpc>
              <a:defRPr/>
            </a:pPr>
            <a:r>
              <a:rPr lang="es-ES_tradnl" sz="3200" i="1" dirty="0" smtClean="0">
                <a:solidFill>
                  <a:schemeClr val="bg1"/>
                </a:solidFill>
                <a:latin typeface="Times New Roman" pitchFamily="18" charset="0"/>
                <a:cs typeface="Times New Roman" pitchFamily="18" charset="0"/>
              </a:rPr>
              <a:t>Catecismo de la Iglesia Católica</a:t>
            </a:r>
            <a:r>
              <a:rPr lang="es-ES_tradnl" sz="3200" dirty="0" smtClean="0">
                <a:solidFill>
                  <a:schemeClr val="bg1"/>
                </a:solidFill>
                <a:latin typeface="Times New Roman" pitchFamily="18" charset="0"/>
                <a:cs typeface="Times New Roman" pitchFamily="18" charset="0"/>
              </a:rPr>
              <a:t>, 279-374.</a:t>
            </a:r>
            <a:endParaRPr lang="es-AR" sz="3200" dirty="0" smtClean="0">
              <a:solidFill>
                <a:schemeClr val="bg1"/>
              </a:solidFill>
              <a:latin typeface="Times New Roman" pitchFamily="18" charset="0"/>
              <a:cs typeface="Times New Roman" pitchFamily="18" charset="0"/>
            </a:endParaRPr>
          </a:p>
          <a:p>
            <a:pPr>
              <a:lnSpc>
                <a:spcPct val="90000"/>
              </a:lnSpc>
              <a:defRPr/>
            </a:pPr>
            <a:r>
              <a:rPr lang="es-ES_tradnl" sz="3200" i="1" dirty="0" smtClean="0">
                <a:solidFill>
                  <a:schemeClr val="bg1"/>
                </a:solidFill>
                <a:latin typeface="Times New Roman" pitchFamily="18" charset="0"/>
                <a:cs typeface="Times New Roman" pitchFamily="18" charset="0"/>
              </a:rPr>
              <a:t>Compendio del Catecismo de la Iglesia Católica</a:t>
            </a:r>
            <a:r>
              <a:rPr lang="es-ES_tradnl" sz="3200" dirty="0" smtClean="0">
                <a:solidFill>
                  <a:schemeClr val="bg1"/>
                </a:solidFill>
                <a:latin typeface="Times New Roman" pitchFamily="18" charset="0"/>
                <a:cs typeface="Times New Roman" pitchFamily="18" charset="0"/>
              </a:rPr>
              <a:t>, 51-72.</a:t>
            </a:r>
            <a:endParaRPr lang="es-AR" sz="3200" dirty="0" smtClean="0">
              <a:solidFill>
                <a:schemeClr val="bg1"/>
              </a:solidFill>
              <a:latin typeface="Times New Roman" pitchFamily="18" charset="0"/>
              <a:cs typeface="Times New Roman" pitchFamily="18" charset="0"/>
            </a:endParaRPr>
          </a:p>
          <a:p>
            <a:pPr>
              <a:lnSpc>
                <a:spcPct val="90000"/>
              </a:lnSpc>
              <a:defRPr/>
            </a:pPr>
            <a:r>
              <a:rPr lang="it-IT" sz="3200" dirty="0" smtClean="0">
                <a:solidFill>
                  <a:schemeClr val="bg1"/>
                </a:solidFill>
                <a:latin typeface="Times New Roman" pitchFamily="18" charset="0"/>
                <a:cs typeface="Times New Roman" pitchFamily="18" charset="0"/>
              </a:rPr>
              <a:t>DH, nn. 125, 150, 800, 806, 1333, 3000-3007, 3021-3026, 4319, 4336, 4341.</a:t>
            </a:r>
            <a:endParaRPr lang="es-AR" sz="3200" dirty="0" smtClean="0">
              <a:solidFill>
                <a:schemeClr val="bg1"/>
              </a:solidFill>
              <a:latin typeface="Times New Roman" pitchFamily="18" charset="0"/>
              <a:cs typeface="Times New Roman" pitchFamily="18" charset="0"/>
            </a:endParaRPr>
          </a:p>
          <a:p>
            <a:pPr>
              <a:lnSpc>
                <a:spcPct val="90000"/>
              </a:lnSpc>
              <a:defRPr/>
            </a:pPr>
            <a:r>
              <a:rPr lang="it-IT" sz="3200" cap="small" dirty="0" smtClean="0">
                <a:solidFill>
                  <a:schemeClr val="bg1"/>
                </a:solidFill>
                <a:latin typeface="Times New Roman" pitchFamily="18" charset="0"/>
                <a:cs typeface="Times New Roman" pitchFamily="18" charset="0"/>
              </a:rPr>
              <a:t>Concilio Vaticano</a:t>
            </a:r>
            <a:r>
              <a:rPr lang="it-IT" sz="3200" dirty="0" smtClean="0">
                <a:solidFill>
                  <a:schemeClr val="bg1"/>
                </a:solidFill>
                <a:latin typeface="Times New Roman" pitchFamily="18" charset="0"/>
                <a:cs typeface="Times New Roman" pitchFamily="18" charset="0"/>
              </a:rPr>
              <a:t> II, </a:t>
            </a:r>
            <a:r>
              <a:rPr lang="it-IT" sz="3200" i="1" dirty="0" smtClean="0">
                <a:solidFill>
                  <a:schemeClr val="bg1"/>
                </a:solidFill>
                <a:latin typeface="Times New Roman" pitchFamily="18" charset="0"/>
                <a:cs typeface="Times New Roman" pitchFamily="18" charset="0"/>
              </a:rPr>
              <a:t>Gaudium et spes</a:t>
            </a:r>
            <a:r>
              <a:rPr lang="it-IT" sz="3200" dirty="0" smtClean="0">
                <a:solidFill>
                  <a:schemeClr val="bg1"/>
                </a:solidFill>
                <a:latin typeface="Times New Roman" pitchFamily="18" charset="0"/>
                <a:cs typeface="Times New Roman" pitchFamily="18" charset="0"/>
              </a:rPr>
              <a:t>, 10-18, 19-21, 36-39.</a:t>
            </a:r>
            <a:endParaRPr lang="es-AR" sz="3200" dirty="0" smtClean="0">
              <a:solidFill>
                <a:schemeClr val="bg1"/>
              </a:solidFill>
              <a:latin typeface="Times New Roman" pitchFamily="18" charset="0"/>
              <a:cs typeface="Times New Roman" pitchFamily="18" charset="0"/>
            </a:endParaRPr>
          </a:p>
          <a:p>
            <a:pPr>
              <a:lnSpc>
                <a:spcPct val="90000"/>
              </a:lnSpc>
              <a:defRPr/>
            </a:pPr>
            <a:r>
              <a:rPr lang="es-ES_tradnl" sz="3200" cap="small" dirty="0" smtClean="0">
                <a:solidFill>
                  <a:schemeClr val="bg1"/>
                </a:solidFill>
                <a:latin typeface="Times New Roman" pitchFamily="18" charset="0"/>
                <a:cs typeface="Times New Roman" pitchFamily="18" charset="0"/>
              </a:rPr>
              <a:t>Juan Pablo</a:t>
            </a:r>
            <a:r>
              <a:rPr lang="es-ES_tradnl" sz="3200" dirty="0" smtClean="0">
                <a:solidFill>
                  <a:schemeClr val="bg1"/>
                </a:solidFill>
                <a:latin typeface="Times New Roman" pitchFamily="18" charset="0"/>
                <a:cs typeface="Times New Roman" pitchFamily="18" charset="0"/>
              </a:rPr>
              <a:t> II, </a:t>
            </a:r>
            <a:r>
              <a:rPr lang="es-ES_tradnl" sz="3200" i="1" dirty="0" smtClean="0">
                <a:solidFill>
                  <a:schemeClr val="bg1"/>
                </a:solidFill>
                <a:latin typeface="Times New Roman" pitchFamily="18" charset="0"/>
                <a:cs typeface="Times New Roman" pitchFamily="18" charset="0"/>
              </a:rPr>
              <a:t>Creo en Dios Padre. Catequesis sobre el Credo (I)</a:t>
            </a:r>
            <a:r>
              <a:rPr lang="es-ES_tradnl" sz="3200" dirty="0" smtClean="0">
                <a:solidFill>
                  <a:schemeClr val="bg1"/>
                </a:solidFill>
                <a:latin typeface="Times New Roman" pitchFamily="18" charset="0"/>
                <a:cs typeface="Times New Roman" pitchFamily="18" charset="0"/>
              </a:rPr>
              <a:t>, Palabra, Madrid 1996, 181-218.</a:t>
            </a:r>
            <a:endParaRPr lang="es-AR" sz="3200" dirty="0" smtClean="0">
              <a:solidFill>
                <a:schemeClr val="bg1"/>
              </a:solidFill>
              <a:latin typeface="Times New Roman" pitchFamily="18" charset="0"/>
              <a:cs typeface="Times New Roman" pitchFamily="18" charset="0"/>
            </a:endParaRPr>
          </a:p>
        </p:txBody>
      </p:sp>
      <p:sp>
        <p:nvSpPr>
          <p:cNvPr id="8" name="7 Marcador de número de diapositiva"/>
          <p:cNvSpPr>
            <a:spLocks noGrp="1"/>
          </p:cNvSpPr>
          <p:nvPr>
            <p:ph type="sldNum" sz="quarter" idx="12"/>
          </p:nvPr>
        </p:nvSpPr>
        <p:spPr/>
        <p:txBody>
          <a:bodyPr/>
          <a:lstStyle/>
          <a:p>
            <a:pPr>
              <a:defRPr/>
            </a:pPr>
            <a:fld id="{3B89A51E-0484-4F7B-A57F-0A12375B8D9E}" type="slidenum">
              <a:rPr lang="es-ES" smtClean="0"/>
              <a:pPr>
                <a:defRPr/>
              </a:pPr>
              <a:t>49</a:t>
            </a:fld>
            <a:endParaRPr lang="es-ES"/>
          </a:p>
        </p:txBody>
      </p:sp>
      <p:sp>
        <p:nvSpPr>
          <p:cNvPr id="9" name="8 Título"/>
          <p:cNvSpPr txBox="1">
            <a:spLocks/>
          </p:cNvSpPr>
          <p:nvPr/>
        </p:nvSpPr>
        <p:spPr bwMode="auto">
          <a:xfrm>
            <a:off x="1287463" y="6152728"/>
            <a:ext cx="107299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a:lstStyle>
          <a:p>
            <a:pPr algn="l"/>
            <a:r>
              <a:rPr lang="es-ES" sz="5000" b="1" i="1" smtClean="0">
                <a:solidFill>
                  <a:srgbClr val="FFFF00"/>
                </a:solidFill>
              </a:rPr>
              <a:t>Lecturas recomendadas</a:t>
            </a:r>
            <a:endParaRPr lang="es-AR" sz="5000" dirty="0" smtClean="0">
              <a:solidFill>
                <a:srgbClr val="FFFF00"/>
              </a:solidFill>
            </a:endParaRPr>
          </a:p>
        </p:txBody>
      </p:sp>
      <p:sp>
        <p:nvSpPr>
          <p:cNvPr id="11" name="9 Marcador de contenido"/>
          <p:cNvSpPr txBox="1">
            <a:spLocks/>
          </p:cNvSpPr>
          <p:nvPr/>
        </p:nvSpPr>
        <p:spPr bwMode="auto">
          <a:xfrm>
            <a:off x="1360488" y="7464300"/>
            <a:ext cx="106584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lvl1pPr marL="479425" indent="-479425" algn="l"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400050" algn="l"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600200" indent="-319088"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nSpc>
                <a:spcPct val="75000"/>
              </a:lnSpc>
              <a:defRPr/>
            </a:pPr>
            <a:r>
              <a:rPr lang="es-ES_tradnl" sz="3200" cap="small" dirty="0" smtClean="0">
                <a:solidFill>
                  <a:schemeClr val="bg1"/>
                </a:solidFill>
                <a:latin typeface="Times New Roman" pitchFamily="18" charset="0"/>
                <a:cs typeface="Times New Roman" pitchFamily="18" charset="0"/>
              </a:rPr>
              <a:t>San Agustín</a:t>
            </a:r>
            <a:r>
              <a:rPr lang="es-ES_tradnl" sz="3200" dirty="0" smtClean="0">
                <a:solidFill>
                  <a:schemeClr val="bg1"/>
                </a:solidFill>
                <a:latin typeface="Times New Roman" pitchFamily="18" charset="0"/>
                <a:cs typeface="Times New Roman" pitchFamily="18" charset="0"/>
              </a:rPr>
              <a:t>, </a:t>
            </a:r>
            <a:r>
              <a:rPr lang="es-ES_tradnl" sz="3200" i="1" dirty="0" smtClean="0">
                <a:solidFill>
                  <a:schemeClr val="bg1"/>
                </a:solidFill>
                <a:latin typeface="Times New Roman" pitchFamily="18" charset="0"/>
                <a:cs typeface="Times New Roman" pitchFamily="18" charset="0"/>
              </a:rPr>
              <a:t>Confesiones</a:t>
            </a:r>
            <a:r>
              <a:rPr lang="es-ES_tradnl" sz="3200" dirty="0" smtClean="0">
                <a:solidFill>
                  <a:schemeClr val="bg1"/>
                </a:solidFill>
                <a:latin typeface="Times New Roman" pitchFamily="18" charset="0"/>
                <a:cs typeface="Times New Roman" pitchFamily="18" charset="0"/>
              </a:rPr>
              <a:t>, libro XII.</a:t>
            </a:r>
            <a:endParaRPr lang="es-AR" sz="3200" dirty="0" smtClean="0">
              <a:solidFill>
                <a:schemeClr val="bg1"/>
              </a:solidFill>
              <a:latin typeface="Times New Roman" pitchFamily="18" charset="0"/>
              <a:cs typeface="Times New Roman" pitchFamily="18" charset="0"/>
            </a:endParaRPr>
          </a:p>
          <a:p>
            <a:pPr>
              <a:lnSpc>
                <a:spcPct val="75000"/>
              </a:lnSpc>
              <a:defRPr/>
            </a:pPr>
            <a:r>
              <a:rPr lang="es-ES_tradnl" sz="3200" cap="small" dirty="0" smtClean="0">
                <a:solidFill>
                  <a:schemeClr val="bg1"/>
                </a:solidFill>
                <a:latin typeface="Times New Roman" pitchFamily="18" charset="0"/>
                <a:cs typeface="Times New Roman" pitchFamily="18" charset="0"/>
              </a:rPr>
              <a:t>Santo Tomás de Aquino</a:t>
            </a:r>
            <a:r>
              <a:rPr lang="es-ES_tradnl" sz="3200" dirty="0" smtClean="0">
                <a:solidFill>
                  <a:schemeClr val="bg1"/>
                </a:solidFill>
                <a:latin typeface="Times New Roman" pitchFamily="18" charset="0"/>
                <a:cs typeface="Times New Roman" pitchFamily="18" charset="0"/>
              </a:rPr>
              <a:t>, </a:t>
            </a:r>
            <a:r>
              <a:rPr lang="es-ES_tradnl" sz="3200" i="1" dirty="0" err="1" smtClean="0">
                <a:solidFill>
                  <a:schemeClr val="bg1"/>
                </a:solidFill>
                <a:latin typeface="Times New Roman" pitchFamily="18" charset="0"/>
                <a:cs typeface="Times New Roman" pitchFamily="18" charset="0"/>
              </a:rPr>
              <a:t>Summa</a:t>
            </a:r>
            <a:r>
              <a:rPr lang="es-ES_tradnl" sz="3200" i="1" dirty="0" smtClean="0">
                <a:solidFill>
                  <a:schemeClr val="bg1"/>
                </a:solidFill>
                <a:latin typeface="Times New Roman" pitchFamily="18" charset="0"/>
                <a:cs typeface="Times New Roman" pitchFamily="18" charset="0"/>
              </a:rPr>
              <a:t> </a:t>
            </a:r>
            <a:r>
              <a:rPr lang="es-ES_tradnl" sz="3200" i="1" dirty="0" err="1" smtClean="0">
                <a:solidFill>
                  <a:schemeClr val="bg1"/>
                </a:solidFill>
                <a:latin typeface="Times New Roman" pitchFamily="18" charset="0"/>
                <a:cs typeface="Times New Roman" pitchFamily="18" charset="0"/>
              </a:rPr>
              <a:t>Theologiae</a:t>
            </a:r>
            <a:r>
              <a:rPr lang="es-ES_tradnl" sz="3200" dirty="0" smtClean="0">
                <a:solidFill>
                  <a:schemeClr val="bg1"/>
                </a:solidFill>
                <a:latin typeface="Times New Roman" pitchFamily="18" charset="0"/>
                <a:cs typeface="Times New Roman" pitchFamily="18" charset="0"/>
              </a:rPr>
              <a:t>, I, </a:t>
            </a:r>
            <a:r>
              <a:rPr lang="es-ES_tradnl" sz="3200" dirty="0" err="1" smtClean="0">
                <a:solidFill>
                  <a:schemeClr val="bg1"/>
                </a:solidFill>
                <a:latin typeface="Times New Roman" pitchFamily="18" charset="0"/>
                <a:cs typeface="Times New Roman" pitchFamily="18" charset="0"/>
              </a:rPr>
              <a:t>qq</a:t>
            </a:r>
            <a:r>
              <a:rPr lang="es-ES_tradnl" sz="3200" dirty="0" smtClean="0">
                <a:solidFill>
                  <a:schemeClr val="bg1"/>
                </a:solidFill>
                <a:latin typeface="Times New Roman" pitchFamily="18" charset="0"/>
                <a:cs typeface="Times New Roman" pitchFamily="18" charset="0"/>
              </a:rPr>
              <a:t>. 44-46.</a:t>
            </a:r>
            <a:endParaRPr lang="es-AR" sz="3200"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9 Marcador de contenido"/>
          <p:cNvSpPr>
            <a:spLocks noGrp="1"/>
          </p:cNvSpPr>
          <p:nvPr>
            <p:ph idx="1"/>
          </p:nvPr>
        </p:nvSpPr>
        <p:spPr>
          <a:xfrm>
            <a:off x="1576388" y="912813"/>
            <a:ext cx="4824412"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Se suele distinguir entre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*el acto creador de Dios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creación </a:t>
            </a:r>
            <a:r>
              <a:rPr lang="es-ES_tradnl" sz="3200" i="1" smtClean="0">
                <a:solidFill>
                  <a:schemeClr val="bg1"/>
                </a:solidFill>
                <a:latin typeface="Times New Roman" pitchFamily="18" charset="0"/>
                <a:cs typeface="Times New Roman" pitchFamily="18" charset="0"/>
              </a:rPr>
              <a:t>active sumpta</a:t>
            </a:r>
            <a:r>
              <a:rPr lang="es-ES_tradnl" sz="3200" smtClean="0">
                <a:solidFill>
                  <a:schemeClr val="bg1"/>
                </a:solidFill>
                <a:latin typeface="Times New Roman" pitchFamily="18" charset="0"/>
                <a:cs typeface="Times New Roman" pitchFamily="18" charset="0"/>
              </a:rPr>
              <a:t>),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*y la realidad creada,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*que es efecto de tal acción divina (la creación </a:t>
            </a:r>
            <a:r>
              <a:rPr lang="es-ES_tradnl" sz="3200" i="1" smtClean="0">
                <a:solidFill>
                  <a:schemeClr val="bg1"/>
                </a:solidFill>
                <a:latin typeface="Times New Roman" pitchFamily="18" charset="0"/>
                <a:cs typeface="Times New Roman" pitchFamily="18" charset="0"/>
              </a:rPr>
              <a:t>passive sumpta</a:t>
            </a:r>
            <a:r>
              <a:rPr lang="es-ES_tradnl" sz="3200" smtClean="0">
                <a:solidFill>
                  <a:schemeClr val="bg1"/>
                </a:solidFill>
                <a:latin typeface="Times New Roman" pitchFamily="18" charset="0"/>
                <a:cs typeface="Times New Roman" pitchFamily="18" charset="0"/>
              </a:rPr>
              <a:t>).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Siguiendo este esquema se exponen a continuación los principales aspectos dogmáticos de la creación.</a:t>
            </a:r>
            <a:endParaRPr lang="es-AR"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baseline="30000" smtClean="0">
                <a:solidFill>
                  <a:schemeClr val="bg1"/>
                </a:solidFill>
                <a:latin typeface="Times New Roman" pitchFamily="18" charset="0"/>
                <a:cs typeface="Times New Roman" pitchFamily="18" charset="0"/>
              </a:rPr>
              <a:t>	</a:t>
            </a:r>
            <a:endParaRPr lang="es-ES" sz="3200" smtClean="0">
              <a:solidFill>
                <a:schemeClr val="bg1"/>
              </a:solidFill>
              <a:latin typeface="Times New Roman" pitchFamily="18" charset="0"/>
              <a:cs typeface="Times New Roman" pitchFamily="18" charset="0"/>
            </a:endParaRPr>
          </a:p>
        </p:txBody>
      </p:sp>
      <p:sp>
        <p:nvSpPr>
          <p:cNvPr id="61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615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3054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Marcador de número de diapositiva"/>
          <p:cNvSpPr>
            <a:spLocks noGrp="1"/>
          </p:cNvSpPr>
          <p:nvPr>
            <p:ph type="sldNum" sz="quarter" idx="12"/>
          </p:nvPr>
        </p:nvSpPr>
        <p:spPr/>
        <p:txBody>
          <a:bodyPr/>
          <a:lstStyle/>
          <a:p>
            <a:pPr>
              <a:defRPr/>
            </a:pPr>
            <a:fld id="{7D569DFC-E8C0-46B3-A457-C088BF818E00}" type="slidenum">
              <a:rPr lang="es-ES" smtClean="0"/>
              <a:pPr>
                <a:defRPr/>
              </a:pPr>
              <a:t>5</a:t>
            </a:fld>
            <a:endParaRPr lang="es-ES"/>
          </a:p>
        </p:txBody>
      </p:sp>
      <p:pic>
        <p:nvPicPr>
          <p:cNvPr id="6155" name="Picture 14" descr="http://visualiseur.bnf.fr/ConsulterElementNum?O=IFN-8100022&amp;E=JPEG&amp;Deb=7&amp;Fin=7&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0300" y="984250"/>
            <a:ext cx="4249738"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6" descr="http://visualiseur.bnf.fr/ConsulterElementNum?O=IFN-8100022&amp;E=JPEG&amp;Deb=8&amp;Fin=8&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0300" y="4872038"/>
            <a:ext cx="424973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Marcador de contenido"/>
          <p:cNvSpPr>
            <a:spLocks noGrp="1"/>
          </p:cNvSpPr>
          <p:nvPr>
            <p:ph idx="1"/>
          </p:nvPr>
        </p:nvSpPr>
        <p:spPr>
          <a:xfrm>
            <a:off x="1288232" y="1055588"/>
            <a:ext cx="10658475" cy="6337300"/>
          </a:xfrm>
        </p:spPr>
        <p:txBody>
          <a:bodyPr/>
          <a:lstStyle/>
          <a:p>
            <a:pPr>
              <a:lnSpc>
                <a:spcPct val="75000"/>
              </a:lnSpc>
              <a:defRPr/>
            </a:pPr>
            <a:r>
              <a:rPr lang="es-ES_tradnl" sz="3200" cap="small" dirty="0" smtClean="0">
                <a:solidFill>
                  <a:schemeClr val="bg1"/>
                </a:solidFill>
                <a:latin typeface="Times New Roman" pitchFamily="18" charset="0"/>
                <a:cs typeface="Times New Roman" pitchFamily="18" charset="0"/>
              </a:rPr>
              <a:t>San </a:t>
            </a:r>
            <a:r>
              <a:rPr lang="es-ES_tradnl" sz="3200" cap="small" dirty="0" smtClean="0">
                <a:solidFill>
                  <a:schemeClr val="bg1"/>
                </a:solidFill>
                <a:latin typeface="Times New Roman" pitchFamily="18" charset="0"/>
                <a:cs typeface="Times New Roman" pitchFamily="18" charset="0"/>
              </a:rPr>
              <a:t>Josemaría, </a:t>
            </a:r>
            <a:r>
              <a:rPr lang="es-ES_tradnl" sz="3200" dirty="0" smtClean="0">
                <a:solidFill>
                  <a:schemeClr val="bg1"/>
                </a:solidFill>
                <a:latin typeface="Times New Roman" pitchFamily="18" charset="0"/>
                <a:cs typeface="Times New Roman" pitchFamily="18" charset="0"/>
              </a:rPr>
              <a:t>Homilía </a:t>
            </a:r>
            <a:r>
              <a:rPr lang="es-ES_tradnl" sz="3200" i="1" dirty="0" smtClean="0">
                <a:solidFill>
                  <a:schemeClr val="bg1"/>
                </a:solidFill>
                <a:latin typeface="Times New Roman" pitchFamily="18" charset="0"/>
                <a:cs typeface="Times New Roman" pitchFamily="18" charset="0"/>
              </a:rPr>
              <a:t>Amar al mundo apasionadamente</a:t>
            </a:r>
            <a:r>
              <a:rPr lang="es-ES_tradnl" sz="3200" dirty="0" smtClean="0">
                <a:solidFill>
                  <a:schemeClr val="bg1"/>
                </a:solidFill>
                <a:latin typeface="Times New Roman" pitchFamily="18" charset="0"/>
                <a:cs typeface="Times New Roman" pitchFamily="18" charset="0"/>
              </a:rPr>
              <a:t>, en </a:t>
            </a:r>
            <a:r>
              <a:rPr lang="es-ES_tradnl" sz="3200" i="1" dirty="0" smtClean="0">
                <a:solidFill>
                  <a:schemeClr val="bg1"/>
                </a:solidFill>
                <a:latin typeface="Times New Roman" pitchFamily="18" charset="0"/>
                <a:cs typeface="Times New Roman" pitchFamily="18" charset="0"/>
              </a:rPr>
              <a:t>Conversaciones con Mons. </a:t>
            </a:r>
            <a:r>
              <a:rPr lang="es-ES_tradnl" sz="3200" i="1" dirty="0" smtClean="0">
                <a:solidFill>
                  <a:schemeClr val="bg1"/>
                </a:solidFill>
                <a:latin typeface="Times New Roman" pitchFamily="18" charset="0"/>
                <a:cs typeface="Times New Roman" pitchFamily="18" charset="0"/>
              </a:rPr>
              <a:t>Escrivá de Balaguer</a:t>
            </a:r>
            <a:r>
              <a:rPr lang="es-ES_tradnl" sz="3200" dirty="0" smtClean="0">
                <a:solidFill>
                  <a:schemeClr val="bg1"/>
                </a:solidFill>
                <a:latin typeface="Times New Roman" pitchFamily="18" charset="0"/>
                <a:cs typeface="Times New Roman" pitchFamily="18" charset="0"/>
              </a:rPr>
              <a:t>, 113-123.</a:t>
            </a:r>
            <a:endParaRPr lang="es-AR" sz="3200" dirty="0" smtClean="0">
              <a:solidFill>
                <a:schemeClr val="bg1"/>
              </a:solidFill>
              <a:latin typeface="Times New Roman" pitchFamily="18" charset="0"/>
              <a:cs typeface="Times New Roman" pitchFamily="18" charset="0"/>
            </a:endParaRPr>
          </a:p>
          <a:p>
            <a:pPr>
              <a:lnSpc>
                <a:spcPct val="75000"/>
              </a:lnSpc>
              <a:defRPr/>
            </a:pPr>
            <a:r>
              <a:rPr lang="es-ES_tradnl" sz="3200" cap="small" dirty="0" smtClean="0">
                <a:solidFill>
                  <a:schemeClr val="bg1"/>
                </a:solidFill>
                <a:latin typeface="Times New Roman" pitchFamily="18" charset="0"/>
                <a:cs typeface="Times New Roman" pitchFamily="18" charset="0"/>
              </a:rPr>
              <a:t>Joseph Ratzinger</a:t>
            </a:r>
            <a:r>
              <a:rPr lang="es-ES_tradnl" sz="3200" dirty="0" smtClean="0">
                <a:solidFill>
                  <a:schemeClr val="bg1"/>
                </a:solidFill>
                <a:latin typeface="Times New Roman" pitchFamily="18" charset="0"/>
                <a:cs typeface="Times New Roman" pitchFamily="18" charset="0"/>
              </a:rPr>
              <a:t>, </a:t>
            </a:r>
            <a:r>
              <a:rPr lang="es-ES_tradnl" sz="3200" i="1" dirty="0" smtClean="0">
                <a:solidFill>
                  <a:schemeClr val="bg1"/>
                </a:solidFill>
                <a:latin typeface="Times New Roman" pitchFamily="18" charset="0"/>
                <a:cs typeface="Times New Roman" pitchFamily="18" charset="0"/>
              </a:rPr>
              <a:t>Creación y pecado</a:t>
            </a:r>
            <a:r>
              <a:rPr lang="es-ES_tradnl" sz="3200" dirty="0" smtClean="0">
                <a:solidFill>
                  <a:schemeClr val="bg1"/>
                </a:solidFill>
                <a:latin typeface="Times New Roman" pitchFamily="18" charset="0"/>
                <a:cs typeface="Times New Roman" pitchFamily="18" charset="0"/>
              </a:rPr>
              <a:t>, </a:t>
            </a:r>
            <a:r>
              <a:rPr lang="es-ES_tradnl" sz="3200" dirty="0" err="1" smtClean="0">
                <a:solidFill>
                  <a:schemeClr val="bg1"/>
                </a:solidFill>
                <a:latin typeface="Times New Roman" pitchFamily="18" charset="0"/>
                <a:cs typeface="Times New Roman" pitchFamily="18" charset="0"/>
              </a:rPr>
              <a:t>Eunsa</a:t>
            </a:r>
            <a:r>
              <a:rPr lang="es-ES_tradnl" sz="3200" dirty="0" smtClean="0">
                <a:solidFill>
                  <a:schemeClr val="bg1"/>
                </a:solidFill>
                <a:latin typeface="Times New Roman" pitchFamily="18" charset="0"/>
                <a:cs typeface="Times New Roman" pitchFamily="18" charset="0"/>
              </a:rPr>
              <a:t>, Pamplona 1992.</a:t>
            </a:r>
            <a:endParaRPr lang="es-AR" sz="3200" dirty="0" smtClean="0">
              <a:solidFill>
                <a:schemeClr val="bg1"/>
              </a:solidFill>
              <a:latin typeface="Times New Roman" pitchFamily="18" charset="0"/>
              <a:cs typeface="Times New Roman" pitchFamily="18" charset="0"/>
            </a:endParaRPr>
          </a:p>
          <a:p>
            <a:pPr>
              <a:lnSpc>
                <a:spcPct val="75000"/>
              </a:lnSpc>
              <a:defRPr/>
            </a:pPr>
            <a:r>
              <a:rPr lang="es-ES_tradnl" sz="3200" cap="small" dirty="0" smtClean="0">
                <a:solidFill>
                  <a:schemeClr val="bg1"/>
                </a:solidFill>
                <a:latin typeface="Times New Roman" pitchFamily="18" charset="0"/>
                <a:cs typeface="Times New Roman" pitchFamily="18" charset="0"/>
              </a:rPr>
              <a:t>Juan Pablo II,</a:t>
            </a:r>
            <a:r>
              <a:rPr lang="es-ES_tradnl" sz="3200" dirty="0" smtClean="0">
                <a:solidFill>
                  <a:schemeClr val="bg1"/>
                </a:solidFill>
                <a:latin typeface="Times New Roman" pitchFamily="18" charset="0"/>
                <a:cs typeface="Times New Roman" pitchFamily="18" charset="0"/>
              </a:rPr>
              <a:t> </a:t>
            </a:r>
            <a:r>
              <a:rPr lang="es-ES_tradnl" sz="3200" i="1" dirty="0" smtClean="0">
                <a:solidFill>
                  <a:schemeClr val="bg1"/>
                </a:solidFill>
                <a:latin typeface="Times New Roman" pitchFamily="18" charset="0"/>
                <a:cs typeface="Times New Roman" pitchFamily="18" charset="0"/>
              </a:rPr>
              <a:t>Memoria e identidad</a:t>
            </a:r>
            <a:r>
              <a:rPr lang="es-ES_tradnl" sz="3200" dirty="0" smtClean="0">
                <a:solidFill>
                  <a:schemeClr val="bg1"/>
                </a:solidFill>
                <a:latin typeface="Times New Roman" pitchFamily="18" charset="0"/>
                <a:cs typeface="Times New Roman" pitchFamily="18" charset="0"/>
              </a:rPr>
              <a:t>, La esfera de los libros, Madrid 2005</a:t>
            </a:r>
            <a:r>
              <a:rPr lang="es-ES_tradnl" sz="3200" dirty="0" smtClean="0">
                <a:solidFill>
                  <a:schemeClr val="bg1"/>
                </a:solidFill>
                <a:latin typeface="Times New Roman" pitchFamily="18" charset="0"/>
                <a:cs typeface="Times New Roman" pitchFamily="18" charset="0"/>
              </a:rPr>
              <a:t>.</a:t>
            </a:r>
          </a:p>
          <a:p>
            <a:pPr marL="0" indent="0">
              <a:lnSpc>
                <a:spcPct val="75000"/>
              </a:lnSpc>
              <a:buNone/>
              <a:defRPr/>
            </a:pPr>
            <a:endParaRPr lang="es-ES" sz="3200" dirty="0" smtClean="0">
              <a:solidFill>
                <a:srgbClr val="FFFF00"/>
              </a:solidFill>
              <a:latin typeface="Times New Roman" pitchFamily="18" charset="0"/>
              <a:cs typeface="Times New Roman" pitchFamily="18" charset="0"/>
            </a:endParaRPr>
          </a:p>
          <a:p>
            <a:pPr algn="ctr">
              <a:buFont typeface="Arial" charset="0"/>
              <a:buNone/>
              <a:defRPr/>
            </a:pPr>
            <a:r>
              <a:rPr lang="es-ES" sz="3200" dirty="0" smtClean="0">
                <a:solidFill>
                  <a:srgbClr val="FFFF00"/>
                </a:solidFill>
                <a:latin typeface="Times New Roman" pitchFamily="18" charset="0"/>
                <a:cs typeface="Times New Roman" pitchFamily="18" charset="0"/>
              </a:rPr>
              <a:t>---------------------------x---------------------------</a:t>
            </a:r>
          </a:p>
          <a:p>
            <a:pPr marL="0" indent="0" algn="ctr">
              <a:lnSpc>
                <a:spcPct val="90000"/>
              </a:lnSpc>
              <a:buNone/>
              <a:defRPr/>
            </a:pPr>
            <a:endParaRPr lang="es-AR" sz="3200" b="1" dirty="0" smtClean="0">
              <a:solidFill>
                <a:schemeClr val="bg1"/>
              </a:solidFill>
              <a:effectLst>
                <a:outerShdw blurRad="38100" dist="38100" dir="2700000" algn="tl">
                  <a:srgbClr val="000000">
                    <a:alpha val="43137"/>
                  </a:srgbClr>
                </a:outerShdw>
              </a:effectLst>
            </a:endParaRPr>
          </a:p>
          <a:p>
            <a:pPr marL="0" indent="0" algn="ctr">
              <a:lnSpc>
                <a:spcPct val="90000"/>
              </a:lnSpc>
              <a:buNone/>
              <a:defRPr/>
            </a:pPr>
            <a:r>
              <a:rPr lang="es-AR" sz="3200" b="1" dirty="0" smtClean="0">
                <a:solidFill>
                  <a:schemeClr val="bg1"/>
                </a:solidFill>
                <a:effectLst>
                  <a:outerShdw blurRad="38100" dist="38100" dir="2700000" algn="tl">
                    <a:srgbClr val="000000">
                      <a:alpha val="43137"/>
                    </a:srgbClr>
                  </a:outerShdw>
                </a:effectLst>
              </a:rPr>
              <a:t>Presentación </a:t>
            </a:r>
            <a:r>
              <a:rPr lang="es-AR" sz="3200" b="1" dirty="0">
                <a:solidFill>
                  <a:schemeClr val="bg1"/>
                </a:solidFill>
                <a:effectLst>
                  <a:outerShdw blurRad="38100" dist="38100" dir="2700000" algn="tl">
                    <a:srgbClr val="000000">
                      <a:alpha val="43137"/>
                    </a:srgbClr>
                  </a:outerShdw>
                </a:effectLst>
              </a:rPr>
              <a:t>de estudio</a:t>
            </a:r>
          </a:p>
          <a:p>
            <a:pPr marL="0" indent="0" algn="ctr">
              <a:lnSpc>
                <a:spcPct val="90000"/>
              </a:lnSpc>
              <a:buNone/>
              <a:defRPr/>
            </a:pPr>
            <a:r>
              <a:rPr lang="es-AR" sz="3200" b="1" dirty="0">
                <a:solidFill>
                  <a:schemeClr val="bg1"/>
                </a:solidFill>
                <a:effectLst>
                  <a:outerShdw blurRad="38100" dist="38100" dir="2700000" algn="tl">
                    <a:srgbClr val="000000">
                      <a:alpha val="43137"/>
                    </a:srgbClr>
                  </a:outerShdw>
                </a:effectLst>
              </a:rPr>
              <a:t>para que los asistentes puedan estudiar </a:t>
            </a:r>
          </a:p>
          <a:p>
            <a:pPr marL="0" indent="0" algn="ctr">
              <a:lnSpc>
                <a:spcPct val="90000"/>
              </a:lnSpc>
              <a:buNone/>
              <a:defRPr/>
            </a:pPr>
            <a:r>
              <a:rPr lang="es-AR" sz="3200" b="1" dirty="0">
                <a:solidFill>
                  <a:schemeClr val="bg1"/>
                </a:solidFill>
                <a:effectLst>
                  <a:outerShdw blurRad="38100" dist="38100" dir="2700000" algn="tl">
                    <a:srgbClr val="000000">
                      <a:alpha val="43137"/>
                    </a:srgbClr>
                  </a:outerShdw>
                </a:effectLst>
              </a:rPr>
              <a:t>los contenidos  de la clase y para que, </a:t>
            </a:r>
            <a:br>
              <a:rPr lang="es-AR" sz="3200" b="1" dirty="0">
                <a:solidFill>
                  <a:schemeClr val="bg1"/>
                </a:solidFill>
                <a:effectLst>
                  <a:outerShdw blurRad="38100" dist="38100" dir="2700000" algn="tl">
                    <a:srgbClr val="000000">
                      <a:alpha val="43137"/>
                    </a:srgbClr>
                  </a:outerShdw>
                </a:effectLst>
              </a:rPr>
            </a:br>
            <a:r>
              <a:rPr lang="es-AR" sz="3200" b="1" dirty="0">
                <a:solidFill>
                  <a:schemeClr val="bg1"/>
                </a:solidFill>
                <a:effectLst>
                  <a:outerShdw blurRad="38100" dist="38100" dir="2700000" algn="tl">
                    <a:srgbClr val="000000">
                      <a:alpha val="43137"/>
                    </a:srgbClr>
                  </a:outerShdw>
                </a:effectLst>
              </a:rPr>
              <a:t>quien quiera utilizarla, pueda  modificarla </a:t>
            </a:r>
          </a:p>
          <a:p>
            <a:pPr marL="0" indent="0" algn="ctr">
              <a:lnSpc>
                <a:spcPct val="90000"/>
              </a:lnSpc>
              <a:buNone/>
              <a:defRPr/>
            </a:pPr>
            <a:r>
              <a:rPr lang="es-AR" sz="3200" b="1" dirty="0">
                <a:solidFill>
                  <a:schemeClr val="bg1"/>
                </a:solidFill>
                <a:effectLst>
                  <a:outerShdw blurRad="38100" dist="38100" dir="2700000" algn="tl">
                    <a:srgbClr val="000000">
                      <a:alpha val="43137"/>
                    </a:srgbClr>
                  </a:outerShdw>
                </a:effectLst>
              </a:rPr>
              <a:t>según su propio estilo</a:t>
            </a:r>
          </a:p>
          <a:p>
            <a:pPr marL="0" indent="0" algn="ctr">
              <a:lnSpc>
                <a:spcPct val="90000"/>
              </a:lnSpc>
              <a:buNone/>
              <a:defRPr/>
            </a:pPr>
            <a:r>
              <a:rPr lang="es-AR" sz="3200" b="1" dirty="0">
                <a:solidFill>
                  <a:schemeClr val="bg1"/>
                </a:solidFill>
                <a:effectLst>
                  <a:outerShdw blurRad="38100" dist="38100" dir="2700000" algn="tl">
                    <a:srgbClr val="000000">
                      <a:alpha val="43137"/>
                    </a:srgbClr>
                  </a:outerShdw>
                </a:effectLst>
              </a:rPr>
              <a:t>P. </a:t>
            </a:r>
            <a:r>
              <a:rPr lang="es-AR" sz="3200" b="1" dirty="0" err="1" smtClean="0">
                <a:solidFill>
                  <a:schemeClr val="bg1"/>
                </a:solidFill>
                <a:effectLst>
                  <a:outerShdw blurRad="38100" dist="38100" dir="2700000" algn="tl">
                    <a:srgbClr val="000000">
                      <a:alpha val="43137"/>
                    </a:srgbClr>
                  </a:outerShdw>
                </a:effectLst>
              </a:rPr>
              <a:t>JMG</a:t>
            </a:r>
            <a:endParaRPr lang="es-AR" sz="3200" dirty="0" smtClean="0">
              <a:solidFill>
                <a:schemeClr val="bg1"/>
              </a:solidFill>
              <a:latin typeface="Times New Roman" pitchFamily="18" charset="0"/>
              <a:cs typeface="Times New Roman" pitchFamily="18" charset="0"/>
            </a:endParaRPr>
          </a:p>
        </p:txBody>
      </p:sp>
      <p:sp>
        <p:nvSpPr>
          <p:cNvPr id="8" name="7 Marcador de número de diapositiva"/>
          <p:cNvSpPr>
            <a:spLocks noGrp="1"/>
          </p:cNvSpPr>
          <p:nvPr>
            <p:ph type="sldNum" sz="quarter" idx="12"/>
          </p:nvPr>
        </p:nvSpPr>
        <p:spPr/>
        <p:txBody>
          <a:bodyPr/>
          <a:lstStyle/>
          <a:p>
            <a:pPr>
              <a:defRPr/>
            </a:pPr>
            <a:fld id="{D8FC8D19-B8D8-492F-B612-61A15AE5FDEB}" type="slidenum">
              <a:rPr lang="es-ES" smtClean="0"/>
              <a:pPr>
                <a:defRPr/>
              </a:pPr>
              <a:t>50</a:t>
            </a:fld>
            <a:endParaRPr lang="es-E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Marcador de contenido"/>
          <p:cNvSpPr>
            <a:spLocks noGrp="1"/>
          </p:cNvSpPr>
          <p:nvPr>
            <p:ph idx="1"/>
          </p:nvPr>
        </p:nvSpPr>
        <p:spPr>
          <a:xfrm>
            <a:off x="1360488" y="912168"/>
            <a:ext cx="10658475" cy="6337300"/>
          </a:xfrm>
        </p:spPr>
        <p:txBody>
          <a:bodyPr/>
          <a:lstStyle/>
          <a:p>
            <a:pPr marL="480060" indent="-480060" algn="ctr">
              <a:lnSpc>
                <a:spcPct val="75000"/>
              </a:lnSpc>
              <a:buFont typeface="Arial" charset="0"/>
              <a:buNone/>
              <a:defRPr/>
            </a:pPr>
            <a:endParaRPr lang="es-ES" sz="3200" dirty="0" smtClean="0">
              <a:solidFill>
                <a:schemeClr val="bg1"/>
              </a:solidFill>
              <a:latin typeface="Times New Roman" pitchFamily="18" charset="0"/>
              <a:cs typeface="Times New Roman" pitchFamily="18" charset="0"/>
            </a:endParaRPr>
          </a:p>
          <a:p>
            <a:pPr marL="480060" indent="-480060" algn="ctr">
              <a:lnSpc>
                <a:spcPct val="75000"/>
              </a:lnSpc>
              <a:buFont typeface="Arial" charset="0"/>
              <a:buNone/>
              <a:defRPr/>
            </a:pPr>
            <a:endParaRPr lang="es-ES" sz="3200" dirty="0" smtClean="0">
              <a:solidFill>
                <a:schemeClr val="bg1"/>
              </a:solidFill>
              <a:latin typeface="Times New Roman" pitchFamily="18" charset="0"/>
              <a:cs typeface="Times New Roman" pitchFamily="18" charset="0"/>
            </a:endParaRPr>
          </a:p>
          <a:p>
            <a:pPr marL="480060" indent="-480060" algn="ctr">
              <a:lnSpc>
                <a:spcPct val="75000"/>
              </a:lnSpc>
              <a:buFont typeface="Arial" charset="0"/>
              <a:buNone/>
              <a:defRPr/>
            </a:pPr>
            <a:endParaRPr lang="es-ES" sz="3200" dirty="0">
              <a:solidFill>
                <a:schemeClr val="bg1"/>
              </a:solidFill>
              <a:latin typeface="Times New Roman" pitchFamily="18" charset="0"/>
              <a:cs typeface="Times New Roman" pitchFamily="18" charset="0"/>
            </a:endParaRPr>
          </a:p>
          <a:p>
            <a:pPr marL="480060" indent="-480060" algn="ctr">
              <a:lnSpc>
                <a:spcPct val="75000"/>
              </a:lnSpc>
              <a:buFont typeface="Arial" charset="0"/>
              <a:buNone/>
              <a:defRPr/>
            </a:pPr>
            <a:endParaRPr lang="es-ES" sz="3200" dirty="0" smtClean="0">
              <a:solidFill>
                <a:schemeClr val="bg1"/>
              </a:solidFill>
              <a:latin typeface="Times New Roman" pitchFamily="18" charset="0"/>
              <a:cs typeface="Times New Roman" pitchFamily="18" charset="0"/>
            </a:endParaRPr>
          </a:p>
          <a:p>
            <a:pPr marL="480060" indent="-480060" algn="ctr">
              <a:lnSpc>
                <a:spcPct val="75000"/>
              </a:lnSpc>
              <a:buFont typeface="Arial" charset="0"/>
              <a:buNone/>
              <a:defRPr/>
            </a:pPr>
            <a:r>
              <a:rPr lang="es-ES" sz="3200" dirty="0" err="1" smtClean="0">
                <a:solidFill>
                  <a:schemeClr val="bg1"/>
                </a:solidFill>
                <a:latin typeface="Times New Roman" pitchFamily="18" charset="0"/>
                <a:cs typeface="Times New Roman" pitchFamily="18" charset="0"/>
              </a:rPr>
              <a:t>www.institutodeteologia.org</a:t>
            </a:r>
            <a:endParaRPr lang="es-ES" sz="3200" dirty="0" smtClean="0">
              <a:solidFill>
                <a:schemeClr val="bg1"/>
              </a:solidFill>
              <a:latin typeface="Times New Roman" pitchFamily="18" charset="0"/>
              <a:cs typeface="Times New Roman" pitchFamily="18" charset="0"/>
            </a:endParaRPr>
          </a:p>
          <a:p>
            <a:pPr marL="480060" indent="-480060" algn="ctr">
              <a:lnSpc>
                <a:spcPct val="75000"/>
              </a:lnSpc>
              <a:buFont typeface="Arial" charset="0"/>
              <a:buNone/>
              <a:defRPr/>
            </a:pPr>
            <a:r>
              <a:rPr lang="es-ES" sz="3200" dirty="0" smtClean="0">
                <a:solidFill>
                  <a:schemeClr val="bg1"/>
                </a:solidFill>
                <a:latin typeface="Times New Roman" pitchFamily="18" charset="0"/>
                <a:cs typeface="Times New Roman" pitchFamily="18" charset="0"/>
              </a:rPr>
              <a:t>	www.oracionesydevociones.info</a:t>
            </a:r>
          </a:p>
          <a:p>
            <a:pPr marL="480060" indent="-480060" algn="ctr">
              <a:lnSpc>
                <a:spcPct val="75000"/>
              </a:lnSpc>
              <a:buFont typeface="Arial" charset="0"/>
              <a:buNone/>
              <a:defRPr/>
            </a:pPr>
            <a:r>
              <a:rPr lang="es-ES" sz="3200" dirty="0" smtClean="0">
                <a:solidFill>
                  <a:schemeClr val="bg1"/>
                </a:solidFill>
                <a:latin typeface="Times New Roman" pitchFamily="18" charset="0"/>
                <a:cs typeface="Times New Roman" pitchFamily="18" charset="0"/>
              </a:rPr>
              <a:t>	www.encuentra.com</a:t>
            </a:r>
          </a:p>
          <a:p>
            <a:pPr marL="480060" indent="-480060" algn="ctr">
              <a:lnSpc>
                <a:spcPct val="75000"/>
              </a:lnSpc>
              <a:buFont typeface="Arial" charset="0"/>
              <a:buNone/>
              <a:defRPr/>
            </a:pPr>
            <a:r>
              <a:rPr lang="es-ES" sz="3200" dirty="0" smtClean="0">
                <a:solidFill>
                  <a:schemeClr val="bg1"/>
                </a:solidFill>
                <a:latin typeface="Times New Roman" pitchFamily="18" charset="0"/>
                <a:cs typeface="Times New Roman" pitchFamily="18" charset="0"/>
              </a:rPr>
              <a:t>	juanmariagallardo@gmail.com</a:t>
            </a:r>
          </a:p>
          <a:p>
            <a:pPr marL="480060" indent="-480060" algn="ctr">
              <a:lnSpc>
                <a:spcPct val="75000"/>
              </a:lnSpc>
              <a:buFont typeface="Arial" charset="0"/>
              <a:buNone/>
              <a:defRPr/>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secretariaifti@gmail.com</a:t>
            </a:r>
            <a:endParaRPr lang="es-ES" sz="3200" dirty="0" smtClean="0">
              <a:solidFill>
                <a:schemeClr val="bg1"/>
              </a:solidFill>
              <a:latin typeface="Times New Roman" pitchFamily="18" charset="0"/>
              <a:cs typeface="Times New Roman" pitchFamily="18" charset="0"/>
            </a:endParaRPr>
          </a:p>
          <a:p>
            <a:pPr marL="480060" indent="-480060" algn="ctr">
              <a:lnSpc>
                <a:spcPct val="75000"/>
              </a:lnSpc>
              <a:buFont typeface="Arial" charset="0"/>
              <a:buNone/>
              <a:defRPr/>
            </a:pPr>
            <a:endParaRPr lang="es-AR" sz="3200" dirty="0" smtClean="0">
              <a:solidFill>
                <a:schemeClr val="bg1"/>
              </a:solidFill>
              <a:latin typeface="Times New Roman" pitchFamily="18" charset="0"/>
              <a:cs typeface="Times New Roman" pitchFamily="18" charset="0"/>
            </a:endParaRPr>
          </a:p>
        </p:txBody>
      </p:sp>
      <p:sp>
        <p:nvSpPr>
          <p:cNvPr id="8" name="7 Marcador de número de diapositiva"/>
          <p:cNvSpPr>
            <a:spLocks noGrp="1"/>
          </p:cNvSpPr>
          <p:nvPr>
            <p:ph type="sldNum" sz="quarter" idx="12"/>
          </p:nvPr>
        </p:nvSpPr>
        <p:spPr/>
        <p:txBody>
          <a:bodyPr/>
          <a:lstStyle/>
          <a:p>
            <a:pPr>
              <a:defRPr/>
            </a:pPr>
            <a:fld id="{D8FC8D19-B8D8-492F-B612-61A15AE5FDEB}" type="slidenum">
              <a:rPr lang="es-ES" smtClean="0"/>
              <a:pPr>
                <a:defRPr/>
              </a:pPr>
              <a:t>51</a:t>
            </a:fld>
            <a:endParaRPr lang="es-ES"/>
          </a:p>
        </p:txBody>
      </p:sp>
    </p:spTree>
    <p:extLst>
      <p:ext uri="{BB962C8B-B14F-4D97-AF65-F5344CB8AC3E}">
        <p14:creationId xmlns:p14="http://schemas.microsoft.com/office/powerpoint/2010/main" val="2223221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9 Marcador de contenido"/>
          <p:cNvSpPr>
            <a:spLocks noGrp="1"/>
          </p:cNvSpPr>
          <p:nvPr>
            <p:ph idx="1"/>
          </p:nvPr>
        </p:nvSpPr>
        <p:spPr>
          <a:xfrm>
            <a:off x="1504950" y="1847850"/>
            <a:ext cx="6119813" cy="6335713"/>
          </a:xfrm>
        </p:spPr>
        <p:txBody>
          <a:bodyPr/>
          <a:lstStyle/>
          <a:p>
            <a:pPr>
              <a:lnSpc>
                <a:spcPct val="80000"/>
              </a:lnSpc>
              <a:buFont typeface="Arial" charset="0"/>
              <a:buNone/>
            </a:pPr>
            <a:r>
              <a:rPr lang="es-ES_tradnl" sz="4000" b="1" i="1" smtClean="0">
                <a:solidFill>
                  <a:srgbClr val="FFFF00"/>
                </a:solidFill>
                <a:latin typeface="Times New Roman" pitchFamily="18" charset="0"/>
                <a:cs typeface="Times New Roman" pitchFamily="18" charset="0"/>
              </a:rPr>
              <a:t>	</a:t>
            </a:r>
            <a:r>
              <a:rPr lang="es-ES_tradnl" sz="3200" b="1" i="1" smtClean="0">
                <a:solidFill>
                  <a:srgbClr val="FFFF00"/>
                </a:solidFill>
                <a:latin typeface="Times New Roman" pitchFamily="18" charset="0"/>
                <a:cs typeface="Times New Roman" pitchFamily="18" charset="0"/>
              </a:rPr>
              <a:t>1.1. «La creación es obra común de la Santísima Trinidad» (Catecismo, 292)</a:t>
            </a:r>
            <a:endParaRPr lang="es-AR" sz="3200" b="1" i="1" smtClean="0">
              <a:solidFill>
                <a:srgbClr val="FFFF00"/>
              </a:solidFill>
              <a:latin typeface="Times New Roman" pitchFamily="18" charset="0"/>
              <a:cs typeface="Times New Roman" pitchFamily="18" charset="0"/>
            </a:endParaRPr>
          </a:p>
        </p:txBody>
      </p:sp>
      <p:sp>
        <p:nvSpPr>
          <p:cNvPr id="717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D73B3B9B-FAD7-4AA3-9FFC-617632EF4822}" type="slidenum">
              <a:rPr lang="es-ES" smtClean="0"/>
              <a:pPr>
                <a:defRPr/>
              </a:pPr>
              <a:t>6</a:t>
            </a:fld>
            <a:endParaRPr lang="es-ES"/>
          </a:p>
        </p:txBody>
      </p:sp>
      <p:sp>
        <p:nvSpPr>
          <p:cNvPr id="17" name="8 Título"/>
          <p:cNvSpPr>
            <a:spLocks noGrp="1"/>
          </p:cNvSpPr>
          <p:nvPr>
            <p:ph type="title"/>
          </p:nvPr>
        </p:nvSpPr>
        <p:spPr>
          <a:xfrm>
            <a:off x="1287463" y="623888"/>
            <a:ext cx="10729912" cy="1600200"/>
          </a:xfrm>
        </p:spPr>
        <p:txBody>
          <a:bodyPr/>
          <a:lstStyle/>
          <a:p>
            <a:pPr algn="l">
              <a:defRPr/>
            </a:pPr>
            <a:r>
              <a:rPr lang="es-ES" sz="5000" b="1" i="1" cap="small" dirty="0" smtClean="0">
                <a:solidFill>
                  <a:srgbClr val="FFFF00"/>
                </a:solidFill>
                <a:latin typeface="Times New Roman" pitchFamily="18" charset="0"/>
                <a:cs typeface="Times New Roman" pitchFamily="18" charset="0"/>
              </a:rPr>
              <a:t>1. El acto creador</a:t>
            </a:r>
            <a:endParaRPr lang="es-AR" sz="5000" dirty="0">
              <a:solidFill>
                <a:srgbClr val="FFFF00"/>
              </a:solidFill>
              <a:latin typeface="Times New Roman" pitchFamily="18" charset="0"/>
              <a:cs typeface="Times New Roman" pitchFamily="18" charset="0"/>
            </a:endParaRPr>
          </a:p>
        </p:txBody>
      </p:sp>
      <p:sp>
        <p:nvSpPr>
          <p:cNvPr id="7178" name="9 Marcador de contenido"/>
          <p:cNvSpPr txBox="1">
            <a:spLocks/>
          </p:cNvSpPr>
          <p:nvPr/>
        </p:nvSpPr>
        <p:spPr bwMode="auto">
          <a:xfrm>
            <a:off x="1576388" y="3505200"/>
            <a:ext cx="4608512"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La Revelación presenta la acción creadora de Dios como fruto de su omnipotencia, de su sabiduría y de su amor. </a:t>
            </a:r>
          </a:p>
          <a:p>
            <a:pPr>
              <a:lnSpc>
                <a:spcPct val="85000"/>
              </a:lnSpc>
              <a:spcBef>
                <a:spcPct val="20000"/>
              </a:spcBef>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Se suele atribuir especialmente la creación al Padre, así como la redención al Hijo y la santificación al Espíritu Santo. </a:t>
            </a:r>
            <a:endParaRPr lang="es-ES" sz="3200">
              <a:solidFill>
                <a:schemeClr val="bg1"/>
              </a:solidFill>
              <a:latin typeface="Times New Roman" pitchFamily="18" charset="0"/>
              <a:cs typeface="Times New Roman" pitchFamily="18" charset="0"/>
            </a:endParaRPr>
          </a:p>
        </p:txBody>
      </p:sp>
      <p:pic>
        <p:nvPicPr>
          <p:cNvPr id="717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34321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61690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4" descr="http://visualiseur.bnf.fr/ConsulterElementNum?O=IFN-8100022&amp;E=JPEG&amp;Deb=9&amp;Fin=9&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388" y="3721100"/>
            <a:ext cx="5526087"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4B738351-99F2-4AD8-B3BC-01DD4048BAB4}" type="slidenum">
              <a:rPr lang="es-ES" smtClean="0"/>
              <a:pPr>
                <a:defRPr/>
              </a:pPr>
              <a:t>7</a:t>
            </a:fld>
            <a:endParaRPr lang="es-ES"/>
          </a:p>
        </p:txBody>
      </p:sp>
      <p:sp>
        <p:nvSpPr>
          <p:cNvPr id="8200" name="9 Marcador de contenido"/>
          <p:cNvSpPr txBox="1">
            <a:spLocks/>
          </p:cNvSpPr>
          <p:nvPr/>
        </p:nvSpPr>
        <p:spPr bwMode="auto">
          <a:xfrm>
            <a:off x="5680075" y="912813"/>
            <a:ext cx="6192838"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Al mismo tiempo, las obras </a:t>
            </a:r>
            <a:r>
              <a:rPr lang="es-ES_tradnl" sz="3200" i="1">
                <a:solidFill>
                  <a:schemeClr val="bg1"/>
                </a:solidFill>
                <a:latin typeface="Times New Roman" pitchFamily="18" charset="0"/>
                <a:cs typeface="Times New Roman" pitchFamily="18" charset="0"/>
              </a:rPr>
              <a:t>ad extra</a:t>
            </a:r>
            <a:r>
              <a:rPr lang="es-ES_tradnl" sz="3200">
                <a:solidFill>
                  <a:schemeClr val="bg1"/>
                </a:solidFill>
                <a:latin typeface="Times New Roman" pitchFamily="18" charset="0"/>
                <a:cs typeface="Times New Roman" pitchFamily="18" charset="0"/>
              </a:rPr>
              <a:t> de la Trinidad (la primera de ellas, la creación) son comunes a todas las Personas, y por eso cabe preguntarse por el papel específico de cada Persona en la creación, pues «cada persona divina realiza la obra común según su propiedad personal» </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Este es el sentido de la igualmente tradicional apropiación de los atributos esenciales (omnipotencia, sabiduría, amor) respectivamente al obrar creador del Padre, del Hijo y del Espíritu Santo.</a:t>
            </a:r>
            <a:endParaRPr lang="es-AR" sz="3200">
              <a:solidFill>
                <a:schemeClr val="bg1"/>
              </a:solidFill>
              <a:latin typeface="Times New Roman" pitchFamily="18" charset="0"/>
              <a:cs typeface="Times New Roman" pitchFamily="18" charset="0"/>
            </a:endParaRPr>
          </a:p>
        </p:txBody>
      </p:sp>
      <p:pic>
        <p:nvPicPr>
          <p:cNvPr id="820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1963"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8638" y="55927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6" descr="http://visualiseur.bnf.fr/ConsulterElementNum?O=IFN-8100022&amp;E=JPEG&amp;Deb=10&amp;Fin=10&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984250"/>
            <a:ext cx="386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descr="http://visualiseur.bnf.fr/ConsulterElementNum?O=IFN-8100022&amp;E=JPEG&amp;Deb=11&amp;Fin=11&amp;Param=C">
            <a:hlinkClick r:id="rId4"/>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04950" y="5016500"/>
            <a:ext cx="39211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537BF4E9-2AAC-49F4-A4FD-2C2199D296A2}" type="slidenum">
              <a:rPr lang="es-ES" smtClean="0"/>
              <a:pPr>
                <a:defRPr/>
              </a:pPr>
              <a:t>8</a:t>
            </a:fld>
            <a:endParaRPr lang="es-ES"/>
          </a:p>
        </p:txBody>
      </p:sp>
      <p:sp>
        <p:nvSpPr>
          <p:cNvPr id="9224" name="9 Marcador de contenido"/>
          <p:cNvSpPr txBox="1">
            <a:spLocks/>
          </p:cNvSpPr>
          <p:nvPr/>
        </p:nvSpPr>
        <p:spPr bwMode="auto">
          <a:xfrm>
            <a:off x="1504950" y="912813"/>
            <a:ext cx="4967288"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En el Símbolo nicenoconstantinopolitano confesamos nuestra fe «en un solo Dios, Padre omnipotente, creador del cielo y de la tierra»; «en un solo Señor Jesucristo [...] por quien todo fue hecho»; y en el Espíritu Santo «Señor y dador de vida». </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La fe cristiana habla, por tanto, no solamente de una creación </a:t>
            </a:r>
            <a:r>
              <a:rPr lang="es-ES_tradnl" sz="3200" i="1">
                <a:solidFill>
                  <a:schemeClr val="bg1"/>
                </a:solidFill>
                <a:latin typeface="Times New Roman" pitchFamily="18" charset="0"/>
                <a:cs typeface="Times New Roman" pitchFamily="18" charset="0"/>
              </a:rPr>
              <a:t>ex nihilo</a:t>
            </a:r>
            <a:r>
              <a:rPr lang="es-ES_tradnl" sz="3200">
                <a:solidFill>
                  <a:schemeClr val="bg1"/>
                </a:solidFill>
                <a:latin typeface="Times New Roman" pitchFamily="18" charset="0"/>
                <a:cs typeface="Times New Roman" pitchFamily="18" charset="0"/>
              </a:rPr>
              <a:t>, de la nada, que indica la omnipotencia de Dios Padre; (…)</a:t>
            </a:r>
            <a:endParaRPr lang="es-ES" sz="3200">
              <a:solidFill>
                <a:schemeClr val="bg1"/>
              </a:solidFill>
              <a:latin typeface="Times New Roman" pitchFamily="18" charset="0"/>
              <a:cs typeface="Times New Roman" pitchFamily="18" charset="0"/>
            </a:endParaRPr>
          </a:p>
        </p:txBody>
      </p:sp>
      <p:pic>
        <p:nvPicPr>
          <p:cNvPr id="922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61007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5" descr="http://visualiseur.bnf.fr/ConsulterElementNum?O=IFN-8100022&amp;E=JPEG&amp;Deb=4&amp;Fin=4&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0163" y="984250"/>
            <a:ext cx="40894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3" descr="http://visualiseur.bnf.fr/ConsulterElementNum?O=IFN-8100028&amp;E=JPEG&amp;Deb=6&amp;Fin=6&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9225" y="4875213"/>
            <a:ext cx="3960813"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6" name="15 Marcador de número de diapositiva"/>
          <p:cNvSpPr>
            <a:spLocks noGrp="1"/>
          </p:cNvSpPr>
          <p:nvPr>
            <p:ph type="sldNum" sz="quarter" idx="12"/>
          </p:nvPr>
        </p:nvSpPr>
        <p:spPr/>
        <p:txBody>
          <a:bodyPr/>
          <a:lstStyle/>
          <a:p>
            <a:pPr>
              <a:defRPr/>
            </a:pPr>
            <a:fld id="{3314AD63-F230-498C-8882-2273626EBA85}" type="slidenum">
              <a:rPr lang="es-ES" smtClean="0"/>
              <a:pPr>
                <a:defRPr/>
              </a:pPr>
              <a:t>9</a:t>
            </a:fld>
            <a:endParaRPr lang="es-ES"/>
          </a:p>
        </p:txBody>
      </p:sp>
      <p:sp>
        <p:nvSpPr>
          <p:cNvPr id="10248" name="9 Marcador de contenido"/>
          <p:cNvSpPr txBox="1">
            <a:spLocks/>
          </p:cNvSpPr>
          <p:nvPr/>
        </p:nvSpPr>
        <p:spPr bwMode="auto">
          <a:xfrm>
            <a:off x="6977063" y="985838"/>
            <a:ext cx="4968875"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 sino también de una creación hecha con </a:t>
            </a:r>
            <a:r>
              <a:rPr lang="es-ES_tradnl" sz="3200" b="1">
                <a:solidFill>
                  <a:srgbClr val="FFFF00"/>
                </a:solidFill>
                <a:latin typeface="Times New Roman" pitchFamily="18" charset="0"/>
                <a:cs typeface="Times New Roman" pitchFamily="18" charset="0"/>
              </a:rPr>
              <a:t>inteligencia</a:t>
            </a:r>
            <a:r>
              <a:rPr lang="es-ES_tradnl" sz="3200">
                <a:solidFill>
                  <a:schemeClr val="bg1"/>
                </a:solidFill>
                <a:latin typeface="Times New Roman" pitchFamily="18" charset="0"/>
                <a:cs typeface="Times New Roman" pitchFamily="18" charset="0"/>
              </a:rPr>
              <a:t>, </a:t>
            </a:r>
            <a:br>
              <a:rPr lang="es-ES_tradnl" sz="3200">
                <a:solidFill>
                  <a:schemeClr val="bg1"/>
                </a:solidFill>
                <a:latin typeface="Times New Roman" pitchFamily="18" charset="0"/>
                <a:cs typeface="Times New Roman" pitchFamily="18" charset="0"/>
              </a:rPr>
            </a:br>
            <a:r>
              <a:rPr lang="es-ES_tradnl" sz="3200">
                <a:solidFill>
                  <a:schemeClr val="bg1"/>
                </a:solidFill>
                <a:latin typeface="Times New Roman" pitchFamily="18" charset="0"/>
                <a:cs typeface="Times New Roman" pitchFamily="18" charset="0"/>
              </a:rPr>
              <a:t>*con la sabiduría de Dios –el </a:t>
            </a:r>
            <a:r>
              <a:rPr lang="es-ES_tradnl" sz="3200" b="1" i="1">
                <a:solidFill>
                  <a:srgbClr val="FFFF00"/>
                </a:solidFill>
                <a:latin typeface="Times New Roman" pitchFamily="18" charset="0"/>
                <a:cs typeface="Times New Roman" pitchFamily="18" charset="0"/>
              </a:rPr>
              <a:t>Logos</a:t>
            </a:r>
            <a:r>
              <a:rPr lang="es-ES_tradnl" sz="3200">
                <a:solidFill>
                  <a:schemeClr val="bg1"/>
                </a:solidFill>
                <a:latin typeface="Times New Roman" pitchFamily="18" charset="0"/>
                <a:cs typeface="Times New Roman" pitchFamily="18" charset="0"/>
              </a:rPr>
              <a:t> por medio del cual todo fue hecho (</a:t>
            </a:r>
            <a:r>
              <a:rPr lang="es-ES_tradnl" sz="3200" i="1">
                <a:solidFill>
                  <a:schemeClr val="bg1"/>
                </a:solidFill>
                <a:latin typeface="Times New Roman" pitchFamily="18" charset="0"/>
                <a:cs typeface="Times New Roman" pitchFamily="18" charset="0"/>
              </a:rPr>
              <a:t>Jn</a:t>
            </a:r>
            <a:r>
              <a:rPr lang="es-ES_tradnl" sz="3200">
                <a:solidFill>
                  <a:schemeClr val="bg1"/>
                </a:solidFill>
                <a:latin typeface="Times New Roman" pitchFamily="18" charset="0"/>
                <a:cs typeface="Times New Roman" pitchFamily="18" charset="0"/>
              </a:rPr>
              <a:t> 1,3)–; </a:t>
            </a:r>
            <a:br>
              <a:rPr lang="es-ES_tradnl" sz="3200">
                <a:solidFill>
                  <a:schemeClr val="bg1"/>
                </a:solidFill>
                <a:latin typeface="Times New Roman" pitchFamily="18" charset="0"/>
                <a:cs typeface="Times New Roman" pitchFamily="18" charset="0"/>
              </a:rPr>
            </a:br>
            <a:r>
              <a:rPr lang="es-ES_tradnl" sz="3200">
                <a:solidFill>
                  <a:schemeClr val="bg1"/>
                </a:solidFill>
                <a:latin typeface="Times New Roman" pitchFamily="18" charset="0"/>
                <a:cs typeface="Times New Roman" pitchFamily="18" charset="0"/>
              </a:rPr>
              <a:t>*y de una creación </a:t>
            </a:r>
            <a:r>
              <a:rPr lang="es-ES_tradnl" sz="3200" b="1" i="1">
                <a:solidFill>
                  <a:srgbClr val="FFFF00"/>
                </a:solidFill>
                <a:latin typeface="Times New Roman" pitchFamily="18" charset="0"/>
                <a:cs typeface="Times New Roman" pitchFamily="18" charset="0"/>
              </a:rPr>
              <a:t>ex amore</a:t>
            </a:r>
            <a:r>
              <a:rPr lang="es-ES_tradnl" sz="3200" b="1">
                <a:solidFill>
                  <a:srgbClr val="FFFF00"/>
                </a:solidFill>
                <a:latin typeface="Times New Roman" pitchFamily="18" charset="0"/>
                <a:cs typeface="Times New Roman" pitchFamily="18" charset="0"/>
              </a:rPr>
              <a:t> </a:t>
            </a:r>
            <a:r>
              <a:rPr lang="es-ES_tradnl" sz="3200">
                <a:solidFill>
                  <a:schemeClr val="bg1"/>
                </a:solidFill>
                <a:latin typeface="Times New Roman" pitchFamily="18" charset="0"/>
                <a:cs typeface="Times New Roman" pitchFamily="18" charset="0"/>
              </a:rPr>
              <a:t>(GS 19), fruto de la libertad y del amor que es Dios mismo, </a:t>
            </a:r>
            <a:r>
              <a:rPr lang="es-ES_tradnl" sz="3200" b="1">
                <a:solidFill>
                  <a:srgbClr val="FFFF00"/>
                </a:solidFill>
                <a:latin typeface="Times New Roman" pitchFamily="18" charset="0"/>
                <a:cs typeface="Times New Roman" pitchFamily="18" charset="0"/>
              </a:rPr>
              <a:t>el Espíritu </a:t>
            </a:r>
            <a:r>
              <a:rPr lang="es-ES_tradnl" sz="3200">
                <a:solidFill>
                  <a:schemeClr val="bg1"/>
                </a:solidFill>
                <a:latin typeface="Times New Roman" pitchFamily="18" charset="0"/>
                <a:cs typeface="Times New Roman" pitchFamily="18" charset="0"/>
              </a:rPr>
              <a:t>que procede del Padre y del Hijo. </a:t>
            </a:r>
          </a:p>
          <a:p>
            <a:pPr>
              <a:lnSpc>
                <a:spcPct val="85000"/>
              </a:lnSpc>
              <a:spcBef>
                <a:spcPct val="20000"/>
              </a:spcBef>
              <a:buFont typeface="Arial" charset="0"/>
              <a:buChar char="•"/>
            </a:pPr>
            <a:endParaRPr lang="es-ES_tradnl" sz="3200">
              <a:solidFill>
                <a:schemeClr val="bg1"/>
              </a:solidFill>
              <a:latin typeface="Times New Roman" pitchFamily="18" charset="0"/>
              <a:cs typeface="Times New Roman" pitchFamily="18" charset="0"/>
            </a:endParaRPr>
          </a:p>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En consecuencia, las procesiones eternas de las Personas están en la base de su obrar creador.</a:t>
            </a:r>
            <a:endParaRPr lang="es-ES" sz="3200">
              <a:solidFill>
                <a:schemeClr val="bg1"/>
              </a:solidFill>
              <a:latin typeface="Times New Roman" pitchFamily="18" charset="0"/>
              <a:cs typeface="Times New Roman" pitchFamily="18" charset="0"/>
            </a:endParaRPr>
          </a:p>
        </p:txBody>
      </p:sp>
      <p:pic>
        <p:nvPicPr>
          <p:cNvPr id="1024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69611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2" descr="http://visualiseur.bnf.fr/ConsulterElementNum?O=IFN-8100027&amp;E=JPEG&amp;Deb=5&amp;Fin=5&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650" y="912813"/>
            <a:ext cx="396081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2" descr="http://visualiseur.bnf.fr/ConsulterElementNum?O=IFN-8100028&amp;E=JPEG&amp;Deb=5&amp;Fin=5&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650" y="5153025"/>
            <a:ext cx="3960813"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7322</TotalTime>
  <Words>2851</Words>
  <Application>Microsoft Office PowerPoint</Application>
  <PresentationFormat>Papel A3 (297 x 420 mm)</PresentationFormat>
  <Paragraphs>289</Paragraphs>
  <Slides>51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51</vt:i4>
      </vt:variant>
    </vt:vector>
  </HeadingPairs>
  <TitlesOfParts>
    <vt:vector size="57" baseType="lpstr">
      <vt:lpstr>Arial</vt:lpstr>
      <vt:lpstr>Calibri</vt:lpstr>
      <vt:lpstr>Bernard MT Condensed</vt:lpstr>
      <vt:lpstr>Times New Roman</vt:lpstr>
      <vt:lpstr>Elephant</vt:lpstr>
      <vt:lpstr>Tema de Office</vt:lpstr>
      <vt:lpstr>La FE cristiana</vt:lpstr>
      <vt:lpstr>Presentación de PowerPoint</vt:lpstr>
      <vt:lpstr>Introducción</vt:lpstr>
      <vt:lpstr>Presentación de PowerPoint</vt:lpstr>
      <vt:lpstr>Presentación de PowerPoint</vt:lpstr>
      <vt:lpstr>1. El acto creador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 básica</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jmgallardo</dc:creator>
  <cp:lastModifiedBy>jmgallardo</cp:lastModifiedBy>
  <cp:revision>48</cp:revision>
  <dcterms:created xsi:type="dcterms:W3CDTF">2010-08-10T14:04:34Z</dcterms:created>
  <dcterms:modified xsi:type="dcterms:W3CDTF">2011-09-16T14:43:07Z</dcterms:modified>
</cp:coreProperties>
</file>