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95" r:id="rId3"/>
    <p:sldId id="296" r:id="rId4"/>
    <p:sldId id="304" r:id="rId5"/>
    <p:sldId id="305" r:id="rId6"/>
    <p:sldId id="306" r:id="rId7"/>
    <p:sldId id="307" r:id="rId8"/>
    <p:sldId id="308" r:id="rId9"/>
    <p:sldId id="302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03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01" r:id="rId35"/>
    <p:sldId id="332" r:id="rId36"/>
  </p:sldIdLst>
  <p:sldSz cx="12801600" cy="9601200" type="A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79525" indent="-3651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19288" indent="-5476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559050" indent="-7302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3" autoAdjust="0"/>
    <p:restoredTop sz="94760" autoAdjust="0"/>
  </p:normalViewPr>
  <p:slideViewPr>
    <p:cSldViewPr>
      <p:cViewPr>
        <p:scale>
          <a:sx n="50" d="100"/>
          <a:sy n="50" d="100"/>
        </p:scale>
        <p:origin x="-1380" y="-174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1D27073-C096-4551-A9FF-0D22E6CAE734}" type="datetimeFigureOut">
              <a:rPr lang="es-AR"/>
              <a:pPr>
                <a:defRPr/>
              </a:pPr>
              <a:t>16/09/2011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C8EDF0B-EC27-4A52-A9A4-A613ACD5E35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098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A66AB-99A9-4CD5-BDC6-4F336CF52AE9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B86D7-36A7-4D64-AC5D-D3D9C58DC6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31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6AAB4-183F-49A9-AF4C-E35B0AA08C30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2E4E1-5E4E-493D-8B6A-EC8B1CC118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83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BF922-B6C8-4C7A-9EDB-ABA184C0D13B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34A39-559D-4A2B-AD4C-E9FBDDF9B7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801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2D9C5-C480-4821-9BD6-D9038175688C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D88A4-2DEF-48AC-8C70-8A457E1070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71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01434-66EA-44B5-8CD2-EC5B6306E566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30421-6A05-49F7-8CEB-043C15FF83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96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A4787-827E-4BBB-B2B4-EE2A10BCA159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FF1AA-1D56-4C44-BA7A-5382836DFB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49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5B5FE-94A6-46F8-A2CE-D6434F02D63E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27933-A66D-49B4-B15E-0EE184B301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11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9F5AE-E72E-4D55-8C94-5574DD68BA22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B79F1-54F5-42D0-9BB4-2F19405E93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638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D9409-CA43-4A1B-987B-CFF96908EFEA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442B7-DF27-4CDD-BF34-15CF82578F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06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8CE34-D484-476C-A17F-B8ED3B426429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51A50-2F1B-437C-B9DF-2FFF97E95C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076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C3A8-3A51-4063-9B91-02C10826FDB4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F682E-434C-4EF3-965E-1171681C26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38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08839E-7912-4B6C-A482-D74ACC12FAAD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3563" y="8899525"/>
            <a:ext cx="40544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174163" y="8899525"/>
            <a:ext cx="29876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2E7C32-F06B-4AEC-AC34-9E2565AC39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5pPr>
      <a:lvl6pPr marL="64008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128016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92024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256032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79425" indent="-479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>
          <a:xfrm>
            <a:off x="1071563" y="1071563"/>
            <a:ext cx="11161712" cy="2057400"/>
          </a:xfrm>
        </p:spPr>
        <p:txBody>
          <a:bodyPr/>
          <a:lstStyle/>
          <a:p>
            <a:pPr eaLnBrk="1" hangingPunct="1">
              <a:defRPr/>
            </a:pPr>
            <a:r>
              <a:rPr lang="es-AR" sz="150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AR" sz="150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FE</a:t>
            </a:r>
            <a:r>
              <a:rPr lang="es-AR" sz="150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cristiana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040438" y="3211513"/>
            <a:ext cx="5545137" cy="562133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curso del</a:t>
            </a:r>
            <a:endParaRPr lang="es-AR" sz="3600" dirty="0" smtClean="0">
              <a:solidFill>
                <a:srgbClr val="FFFF00"/>
              </a:solidFill>
              <a:latin typeface="Elephant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I</a:t>
            </a: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NSTITUTO de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F</a:t>
            </a: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ORMACIÓN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T</a:t>
            </a: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EOLÓGICA por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I</a:t>
            </a: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NTERNET</a:t>
            </a:r>
            <a:endParaRPr lang="es-AR" sz="5500" b="1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5500" b="1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688388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9 Marcador de contenido" descr="esc-ift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287713"/>
            <a:ext cx="4306888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860095-045C-4B8B-B89D-85FC589AA780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9 Marcador de contenido"/>
          <p:cNvSpPr>
            <a:spLocks noGrp="1"/>
          </p:cNvSpPr>
          <p:nvPr>
            <p:ph idx="1"/>
          </p:nvPr>
        </p:nvSpPr>
        <p:spPr>
          <a:xfrm>
            <a:off x="5753100" y="985838"/>
            <a:ext cx="6264275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Revelación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*nos habla de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dos procesiones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Dios: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*1)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generación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del Verbo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*2)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procesión (espiración)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del Espíritu Santo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Ambas son relaciones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inmanentes: están en Dios.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más: son Dios mismo.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mejor analogía con las procesiones está en el espíritu humano: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conocimiento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tenemos de nosotros mismos no sale hacia afuera.</a:t>
            </a: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5B157-D343-4FB0-A865-5F42D03E54C4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pic>
        <p:nvPicPr>
          <p:cNvPr id="11273" name="Picture 14" descr="The Holy Trinity. La Santa Trini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84250"/>
            <a:ext cx="4059238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6" descr="Trinity with St GeorgeSt Demetrios Greek, 1700d 31 x 22 cm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6456363"/>
            <a:ext cx="24177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8" descr="ТРОИЦА НОВОЗАВЕТНАЯ Greek, Ionian Islands School 17в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6456363"/>
            <a:ext cx="15414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40798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55927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66722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9 Marcador de contenido"/>
          <p:cNvSpPr>
            <a:spLocks noGrp="1"/>
          </p:cNvSpPr>
          <p:nvPr>
            <p:ph idx="1"/>
          </p:nvPr>
        </p:nvSpPr>
        <p:spPr>
          <a:xfrm>
            <a:off x="1647825" y="985838"/>
            <a:ext cx="5113338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concepto que nos hacemos de nosotros es distinto de nosotros mismos, pero no está fuera de nosotros.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 mismo puede decirse del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amor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que tenemos para con nosotros.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forma parecida,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*en Dios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Hijo procede del Padre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*y es Imagen suya,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*análogamente a como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concepto es imagen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 la realidad conocida. </a:t>
            </a: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006C4-6986-4686-B707-CAE91633A220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pic>
        <p:nvPicPr>
          <p:cNvPr id="12297" name="Picture 13" descr="The Holy Trinity. La Santa Trini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1128713"/>
            <a:ext cx="5051425" cy="734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6480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55927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9 Marcador de contenido"/>
          <p:cNvSpPr>
            <a:spLocks noGrp="1"/>
          </p:cNvSpPr>
          <p:nvPr>
            <p:ph idx="1"/>
          </p:nvPr>
        </p:nvSpPr>
        <p:spPr>
          <a:xfrm>
            <a:off x="1576388" y="984250"/>
            <a:ext cx="5113337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Sólo que esta Imagen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Dios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es tan perfecta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es Dios mismo,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toda su infinitud,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eternidad,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omnipotencia: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Hijo es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sola cosa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el Padre,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mismo Algo,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esa es la única e indivisa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naturaleza divina,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aunque sea otro Alguien.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Símbolo de Nicea-Constantinopla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 expresa con la formula:</a:t>
            </a: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01829-B036-40A7-8E04-CA1A069E38F4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pic>
        <p:nvPicPr>
          <p:cNvPr id="13321" name="Picture 13" descr="The Holy Trinity. La Santa Trini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1055688"/>
            <a:ext cx="5208588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73929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9 Marcador de contenido"/>
          <p:cNvSpPr>
            <a:spLocks noGrp="1"/>
          </p:cNvSpPr>
          <p:nvPr>
            <p:ph idx="1"/>
          </p:nvPr>
        </p:nvSpPr>
        <p:spPr>
          <a:xfrm>
            <a:off x="6975475" y="1273175"/>
            <a:ext cx="5113338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«Dios de Dios,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Luz de Luz,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verdadero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Dios verdadero».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hecho es que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Padre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engendra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Hijo donándose a Él,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entregándole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substancia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naturaleza;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en parte,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acontece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la generación humana,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sino perfecta e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infinitamente. 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23505-4F7E-49E9-973C-F628466D142B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pic>
        <p:nvPicPr>
          <p:cNvPr id="14345" name="Picture 2" descr="http://days.pravoslavie.ru/Images/ib12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314450"/>
            <a:ext cx="5111750" cy="701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12763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5083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9 Marcador de contenido"/>
          <p:cNvSpPr>
            <a:spLocks noGrp="1"/>
          </p:cNvSpPr>
          <p:nvPr>
            <p:ph idx="1"/>
          </p:nvPr>
        </p:nvSpPr>
        <p:spPr>
          <a:xfrm>
            <a:off x="1504950" y="912813"/>
            <a:ext cx="4535488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 mismo puede decirse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Espíritu Santo,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procede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como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Amor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Padre y del Hijo.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Procede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ambos,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porque es el Don eterno e increado que el Padre entrega al Hijo engendrándole y que el Hijo devuelve al Padre como respuesta a Su Amor.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Este Don es Don de sí, porque…</a:t>
            </a: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85538-52E5-4727-BF5F-71D5DEE6B800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pic>
        <p:nvPicPr>
          <p:cNvPr id="15369" name="Picture 4" descr="http://t2.gstatic.com/images?q=tbn:4dWi2gNpS1cKMM:http://i265.photobucket.com/albums/ii201/expertmus/48d911f3.jpg&amp;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984250"/>
            <a:ext cx="5715000" cy="748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912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0084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78247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9 Marcador de contenido"/>
          <p:cNvSpPr>
            <a:spLocks noGrp="1"/>
          </p:cNvSpPr>
          <p:nvPr>
            <p:ph idx="1"/>
          </p:nvPr>
        </p:nvSpPr>
        <p:spPr>
          <a:xfrm>
            <a:off x="7121525" y="1057275"/>
            <a:ext cx="4679950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Padre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engendra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Hijo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comunicándole total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perfectamente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mismo Ser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mediante su Espíritu.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tercera Persona es, por tanto,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Amor mutuo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entre el Padre y el Hijo.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nombre técnico de esta segunda procesión es </a:t>
            </a:r>
            <a:r>
              <a:rPr lang="es-ES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espiración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639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A1CF2-B9D2-439C-B22B-40B197B71D98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pic>
        <p:nvPicPr>
          <p:cNvPr id="16393" name="Picture 4" descr="Триипостасное Божество (Отечество со Ангелы, Росия, Урал, середина 19 в, частное собр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984250"/>
            <a:ext cx="5357813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45847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68167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9 Marcador de contenido"/>
          <p:cNvSpPr>
            <a:spLocks noGrp="1"/>
          </p:cNvSpPr>
          <p:nvPr>
            <p:ph idx="1"/>
          </p:nvPr>
        </p:nvSpPr>
        <p:spPr>
          <a:xfrm>
            <a:off x="1576388" y="984250"/>
            <a:ext cx="4537075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Siguiendo la analogía del conocimiento y del amor, se puede decir que el Espíritu procede como la voluntad que se mueve hacia el Bien conocido. 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Estas dos procesiones se llaman </a:t>
            </a:r>
            <a:r>
              <a:rPr lang="es-ES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inmanentes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y se diferencian radicalmente de la creación, que es </a:t>
            </a:r>
            <a:r>
              <a:rPr lang="es-ES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transeúnte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en el sentido de que es algo que Dios obra hacia fuera de sí. </a:t>
            </a: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5E728-0736-48CB-8CF0-48A57FEE8304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pic>
        <p:nvPicPr>
          <p:cNvPr id="17417" name="Picture 2" descr="http://img-fotki.yandex.ru/get/3607/simvolveri2007.7/0_70717_583b9ede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1128713"/>
            <a:ext cx="542925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4402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9 Marcador de contenido"/>
          <p:cNvSpPr>
            <a:spLocks noGrp="1"/>
          </p:cNvSpPr>
          <p:nvPr>
            <p:ph idx="1"/>
          </p:nvPr>
        </p:nvSpPr>
        <p:spPr>
          <a:xfrm>
            <a:off x="6113463" y="912813"/>
            <a:ext cx="5759450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Las dos procesiones </a:t>
            </a:r>
            <a:b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*son el fundamento </a:t>
            </a:r>
            <a:b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*de las distintas relaciones </a:t>
            </a:r>
            <a:r>
              <a:rPr lang="es-E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en Dios se identifican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*con las Personas divinas: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ser Padre,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ser Hijo y el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*ser espirado por Ellos.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no es posible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*ser padre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*ser hijo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 la misma persona,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*no es posible ser a la vez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*la Persona que procede por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*la espiración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*las dos Personas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 las que procede. </a:t>
            </a: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35456-50C1-41B4-9A20-90219E13BE36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pic>
        <p:nvPicPr>
          <p:cNvPr id="44034" name="Picture 2" descr="http://www.cirota.ru/forum/images/23/23203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36304" y="1040674"/>
            <a:ext cx="3672408" cy="36159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036" name="Picture 4" descr="Святая Троица (ветхозаветная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36304" y="4973434"/>
            <a:ext cx="3672408" cy="3706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443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912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48006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9 Marcador de contenido"/>
          <p:cNvSpPr>
            <a:spLocks noGrp="1"/>
          </p:cNvSpPr>
          <p:nvPr>
            <p:ph idx="1"/>
          </p:nvPr>
        </p:nvSpPr>
        <p:spPr>
          <a:xfrm>
            <a:off x="1936750" y="1128713"/>
            <a:ext cx="5759450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 el mundo creado </a:t>
            </a:r>
            <a:b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las relaciones </a:t>
            </a:r>
            <a:b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son accidentes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(sus relaciones no se identifican con su ser),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aunque lo caractericen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lo más hondo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en el caso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 filiación.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Dios,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puesto que en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procesiones es donada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toda la substancia divina,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relaciones son eternas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se identifican con la substancia misma.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30629-F256-41EB-8689-3B6AC686E4E7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pic>
        <p:nvPicPr>
          <p:cNvPr id="43012" name="Picture 4" descr="http://www.cirota.ru/forum/images/94/94196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74877" y="946669"/>
            <a:ext cx="4010499" cy="39979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3016" name="Picture 8" descr="http://img1.liveinternet.ru/images/attach/c/1/59/379/59379174_Soprestolie_Novozavetnaya_Troica_14_v_Novgoro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56984" y="5088632"/>
            <a:ext cx="3168352" cy="36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67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11287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55213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9 Marcador de contenido"/>
          <p:cNvSpPr>
            <a:spLocks noGrp="1"/>
          </p:cNvSpPr>
          <p:nvPr>
            <p:ph idx="1"/>
          </p:nvPr>
        </p:nvSpPr>
        <p:spPr>
          <a:xfrm>
            <a:off x="6761163" y="985838"/>
            <a:ext cx="5327650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Estas tres relaciones eternas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*no sólo caracterizan,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*sino que se identifican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*con las tres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*Personas divinas,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*puesto que pensar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*al Padre quiere decir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*pensar en el Hijo;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*y pensar en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Espíritu Santo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*quiere decir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*pensar en aquellos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*respecto de los cuales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*Él es Espíritu.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Así, las Personas son tres Alguien, pero un único Dios. </a:t>
            </a: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4DFC8-D8A6-4065-9148-5530690E60C6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pic>
        <p:nvPicPr>
          <p:cNvPr id="20489" name="Picture 2" descr="http://img0.liveinternet.ru/images/attach/c/1/59/372/59372048_0Ikona_TroicaNovozavetSPredTU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055688"/>
            <a:ext cx="521652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73929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79625" y="1847850"/>
            <a:ext cx="10298113" cy="705643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50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Tema 5: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5000" b="1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5000" b="1" cap="all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LA santísima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5000" b="1" cap="all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trinidad</a:t>
            </a:r>
            <a:endParaRPr lang="es-E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trabajo de: Giulio </a:t>
            </a:r>
            <a:r>
              <a:rPr lang="es-E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Maspero</a:t>
            </a: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Extracto y presentación: Juan María Gallardo</a:t>
            </a:r>
          </a:p>
        </p:txBody>
      </p:sp>
      <p:pic>
        <p:nvPicPr>
          <p:cNvPr id="307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5F454-5AD5-4D2C-A6EB-A3AB1A29CB7D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9 Marcador de contenido"/>
          <p:cNvSpPr>
            <a:spLocks noGrp="1"/>
          </p:cNvSpPr>
          <p:nvPr>
            <p:ph idx="1"/>
          </p:nvPr>
        </p:nvSpPr>
        <p:spPr>
          <a:xfrm>
            <a:off x="1576388" y="839788"/>
            <a:ext cx="4895850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como se da entre tres hombres, que participan de la misma naturaleza humana sin agotarla.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tres Personas son cada una toda la Divinidad, identificándose con la única Naturaleza de Dios: las Personas son la Una en la Otra.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eso, Jesús dice a Felipe que quien le ha visto a Él ha visto al Padre, en cuanto Él y el Padre son una cosa sola. </a:t>
            </a:r>
          </a:p>
        </p:txBody>
      </p:sp>
      <p:sp>
        <p:nvSpPr>
          <p:cNvPr id="2151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A2D03-D123-4632-ABAE-59E072B43E19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pic>
        <p:nvPicPr>
          <p:cNvPr id="21513" name="Picture 2" descr=" (539x699, 230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1055688"/>
            <a:ext cx="5330825" cy="756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071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912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6008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9 Marcador de contenido"/>
          <p:cNvSpPr>
            <a:spLocks noGrp="1"/>
          </p:cNvSpPr>
          <p:nvPr>
            <p:ph idx="1"/>
          </p:nvPr>
        </p:nvSpPr>
        <p:spPr>
          <a:xfrm>
            <a:off x="6759575" y="912813"/>
            <a:ext cx="5257800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221: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 dinámica, que técnicamente se llama </a:t>
            </a:r>
            <a:r>
              <a:rPr lang="es-ES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pericóresis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s-ES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circumincesio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(dos términos que hacen referencia a un movimiento dinámico en que el uno se intercambia con el otro como en una danza en círculo) ayuda a darse cuenta de que el misterio del Dios Uno y Trino es el misterio del Amor: «Él mismo es una eterna comunicación de amor: Padre, Hijo y Espíritu Santo, y nos ha destinado a participar en Él»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AC80A-7A4B-42BB-A9F4-9FC199C74D2A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  <p:pic>
        <p:nvPicPr>
          <p:cNvPr id="22537" name="Picture 2" descr=" (585x699, 229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911225"/>
            <a:ext cx="5184775" cy="763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9 Marcador de contenido"/>
          <p:cNvSpPr>
            <a:spLocks noGrp="1"/>
          </p:cNvSpPr>
          <p:nvPr>
            <p:ph idx="1"/>
          </p:nvPr>
        </p:nvSpPr>
        <p:spPr>
          <a:xfrm>
            <a:off x="1431925" y="912813"/>
            <a:ext cx="6697663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Compendio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47: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«El Espíritu Santo es la tercera Persona de la Santísima Trinidad.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Es Dios, uno e igual al Padre y al Hijo; “procede del Padre” (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Jn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15, 26), que es principio sin principio y origen de toda la vida trinitaria.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Y procede también del Hijo (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Filioque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por el don eterno que el Padre hace al Hijo.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El Espíritu Santo, enviado por el Padre y por el Hijo encarnado, guía a la Iglesia hasta el conocimiento de la “verdad plena” (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Jn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16, 13)»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baseline="30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B47B3-64D4-4F6F-8E19-7A8FCC605B35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  <p:pic>
        <p:nvPicPr>
          <p:cNvPr id="38916" name="Picture 4" descr="ТРОИЦА НОВОЗАВЕТНАЯ ВСИЛАХ Россия, XIХ в. Дерево, темпера. www.russianicons.net 31 x 26 см. фрагмен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19148" y="912168"/>
            <a:ext cx="3682252" cy="37444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918" name="Picture 6" descr="ТРОИЦА НОВОЗАВЕТНАЯ В СИЛАХ, СО СТРАСТЯМИ Дерево, темпера. CHEL www.belygorod.ru Челябинский музей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56984" y="4872608"/>
            <a:ext cx="3816424" cy="3816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563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9890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9 Marcador de contenido"/>
          <p:cNvSpPr>
            <a:spLocks noGrp="1"/>
          </p:cNvSpPr>
          <p:nvPr>
            <p:ph idx="1"/>
          </p:nvPr>
        </p:nvSpPr>
        <p:spPr>
          <a:xfrm>
            <a:off x="6616700" y="1057275"/>
            <a:ext cx="5256213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Compendio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48: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«La Iglesia expresa su fe trinitaria confesando un solo Dios en tres Personas: Padre, Hijo y Espíritu Santo. Las tres divinas Personas son un solo Dios porque cada una de ellas es idéntica a la plenitud de la única e indivisible naturaleza divina. Las tres son realmente distintas entre sí, por sus relaciones recíprocas: el Padre engendra al Hijo, el Hijo es engendrado por el Padre, el Espíritu Santo procede del Padre y del Hijo»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D19A2-DFDB-4AFF-8590-252C494EFCAF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  <p:pic>
        <p:nvPicPr>
          <p:cNvPr id="24585" name="Picture 2" descr=" (596x699, 242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920875"/>
            <a:ext cx="5400675" cy="6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287463" y="623888"/>
            <a:ext cx="10729912" cy="1600200"/>
          </a:xfrm>
        </p:spPr>
        <p:txBody>
          <a:bodyPr/>
          <a:lstStyle/>
          <a:p>
            <a:pPr algn="l">
              <a:defRPr/>
            </a:pPr>
            <a:r>
              <a:rPr lang="es-ES" sz="5000" b="1" i="1" cap="small" dirty="0" smtClean="0">
                <a:solidFill>
                  <a:srgbClr val="FFFF00"/>
                </a:solidFill>
                <a:cs typeface="Times New Roman" pitchFamily="18" charset="0"/>
              </a:rPr>
              <a:t>3. </a:t>
            </a:r>
            <a:r>
              <a:rPr lang="es-ES" sz="5400" b="1" i="1" cap="small" dirty="0" smtClean="0">
                <a:solidFill>
                  <a:srgbClr val="FFFF00"/>
                </a:solidFill>
              </a:rPr>
              <a:t>Nuestra vida en Dios</a:t>
            </a:r>
            <a:endParaRPr lang="es-AR" sz="5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25607" name="9 Marcador de contenido"/>
          <p:cNvSpPr>
            <a:spLocks noGrp="1"/>
          </p:cNvSpPr>
          <p:nvPr>
            <p:ph idx="1"/>
          </p:nvPr>
        </p:nvSpPr>
        <p:spPr>
          <a:xfrm>
            <a:off x="1503363" y="2281238"/>
            <a:ext cx="4392612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Siendo Dios eterna comunicación de Amor es comprensible que ese Amor se desborde fuera de Él en Su obrar.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Todo el actuar de Dios en la historia es obra conjunta de la tres Personas, puesto que se distinguen sólo en el interior de Dios.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8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1296F-C11D-40C9-B7B6-98495A725EE7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  <p:pic>
        <p:nvPicPr>
          <p:cNvPr id="25610" name="Picture 14" descr=" (542x699, 188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20875"/>
            <a:ext cx="516255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22796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57372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9 Marcador de contenido"/>
          <p:cNvSpPr>
            <a:spLocks noGrp="1"/>
          </p:cNvSpPr>
          <p:nvPr>
            <p:ph idx="1"/>
          </p:nvPr>
        </p:nvSpPr>
        <p:spPr>
          <a:xfrm>
            <a:off x="6688138" y="912813"/>
            <a:ext cx="5041900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obstante, cada una imprime en las acciones divinas </a:t>
            </a:r>
            <a:r>
              <a:rPr lang="es-ES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 extra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su característica personal.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Una imagen: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La acción divina es siempre única, como el regalo de una familia amiga, que es fruto de un sólo acto; pero, para quien conoce a las personas que forman esa familia, es posible reconocer la mano o la intervención de cada una, por la huella personal dejada por ellas en el único regalo.</a:t>
            </a: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8CEB2-4BB5-4BB8-873F-0AD6DCE9CCFD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  <p:pic>
        <p:nvPicPr>
          <p:cNvPr id="26633" name="Picture 2" descr=" (522x699, 174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603375"/>
            <a:ext cx="4968875" cy="665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31448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9 Marcador de contenido"/>
          <p:cNvSpPr>
            <a:spLocks noGrp="1"/>
          </p:cNvSpPr>
          <p:nvPr>
            <p:ph idx="1"/>
          </p:nvPr>
        </p:nvSpPr>
        <p:spPr>
          <a:xfrm>
            <a:off x="1504950" y="839788"/>
            <a:ext cx="5400675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Este reconocimiento es posible, porque hemos conocido a las Personas divinas en su distinción personal mediante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las misiones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cuando Dios Padre ha enviado juntamente al Hijo y al Espíritu Santo en la historia, para que se hiciesen presentes entre los hombres: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258: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«son, sobre todo, las misiones divinas de la Encarnación del Hijo y del don del Espíritu Santo las que manifiestan las propiedades de las personas divinas»</a:t>
            </a: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43671-7797-481F-AB34-6A0BAC6040E1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  <p:pic>
        <p:nvPicPr>
          <p:cNvPr id="27657" name="Picture 4" descr="Троица Новозаветная, 1700 г.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984250"/>
            <a:ext cx="449103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6" descr="Бог Оте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51563"/>
            <a:ext cx="388937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912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58086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9 Marcador de contenido"/>
          <p:cNvSpPr>
            <a:spLocks noGrp="1"/>
          </p:cNvSpPr>
          <p:nvPr>
            <p:ph idx="1"/>
          </p:nvPr>
        </p:nvSpPr>
        <p:spPr>
          <a:xfrm>
            <a:off x="6400800" y="912813"/>
            <a:ext cx="5545138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Ellos son como las dos manos del Padre que abrazan a los hombres de todos los tiempos, para llevarlos al seno del Padre.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 Dios está presente en todos los seres en cuanto principio de lo que existe, con las misiones el Hijo y el Espíritu se hacen presentes de forma nueva.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misma Cruz de Cristo manifiesta al hombre de todos los tiempos el eterno Don que Dios hace de Sí mismo, (…)</a:t>
            </a: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A16EA-F678-4D67-9B08-3509EA9431A0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  <p:pic>
        <p:nvPicPr>
          <p:cNvPr id="28681" name="Picture 2" descr="Святая Троица (ветхозаветная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6961188"/>
            <a:ext cx="12890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4" descr="Отечество, Россия, частное собра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84250"/>
            <a:ext cx="45720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6" descr="Отечество (Троица Новозаветная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6961188"/>
            <a:ext cx="28797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35766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66722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912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9 Marcador de contenido"/>
          <p:cNvSpPr>
            <a:spLocks noGrp="1"/>
          </p:cNvSpPr>
          <p:nvPr>
            <p:ph idx="1"/>
          </p:nvPr>
        </p:nvSpPr>
        <p:spPr>
          <a:xfrm>
            <a:off x="1649413" y="1057275"/>
            <a:ext cx="4895850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(…) revelando en su muerte la íntima dinámica del Amor que une a las tres Personas.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Esto significa que el sentido último de la realidad, lo que todo hombre desea, lo que ha sido buscado por los filósofos y por las religiones de todos los tiempos es el misterio del Padre que eternamente engendra al Hijo en el Amor que es el Espíritu Santo. </a:t>
            </a:r>
          </a:p>
        </p:txBody>
      </p:sp>
      <p:sp>
        <p:nvSpPr>
          <p:cNvPr id="2970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15EA72-AFAB-4890-9087-0AF164259B73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  <p:pic>
        <p:nvPicPr>
          <p:cNvPr id="29705" name="Picture 2" descr="http://artnow.ru/img/278000/2787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912813"/>
            <a:ext cx="35115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2" descr="http://www.divinum.ru/images/troitsa-1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4795838"/>
            <a:ext cx="3455988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3607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9 Marcador de contenido"/>
          <p:cNvSpPr>
            <a:spLocks noGrp="1"/>
          </p:cNvSpPr>
          <p:nvPr>
            <p:ph idx="1"/>
          </p:nvPr>
        </p:nvSpPr>
        <p:spPr>
          <a:xfrm>
            <a:off x="7624763" y="984250"/>
            <a:ext cx="4321175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la Trinidad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encuentra, así,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modelo originario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 familia humana.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quiere que todos los hombres sean una sola familia, es decir una cosa sola con Él mismo, siendo hijos en el Hijo.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Cada persona ha sido creado a imagen y semejanza de la Trinidad y (…)</a:t>
            </a: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99C9C-E410-4418-BE87-E85CE2F31EDC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  <p:pic>
        <p:nvPicPr>
          <p:cNvPr id="30729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402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12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1040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2" descr="http://www.cirota.ru/forum/images/49/4984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912813"/>
            <a:ext cx="5991225" cy="763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9890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32162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63134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287463" y="623888"/>
            <a:ext cx="10729912" cy="1600200"/>
          </a:xfrm>
        </p:spPr>
        <p:txBody>
          <a:bodyPr/>
          <a:lstStyle/>
          <a:p>
            <a:pPr algn="l">
              <a:defRPr/>
            </a:pPr>
            <a:r>
              <a:rPr lang="es-ES" sz="5000" b="1" i="1" cap="small" dirty="0" smtClean="0">
                <a:solidFill>
                  <a:srgbClr val="FFFF00"/>
                </a:solidFill>
                <a:cs typeface="Times New Roman" pitchFamily="18" charset="0"/>
              </a:rPr>
              <a:t>1. La revelación del Dios uno y trino</a:t>
            </a:r>
            <a:endParaRPr lang="es-AR" sz="5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103" name="9 Marcador de contenido"/>
          <p:cNvSpPr>
            <a:spLocks noGrp="1"/>
          </p:cNvSpPr>
          <p:nvPr>
            <p:ph idx="1"/>
          </p:nvPr>
        </p:nvSpPr>
        <p:spPr>
          <a:xfrm>
            <a:off x="1503363" y="2281238"/>
            <a:ext cx="5113337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Compendio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44: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«El misterio central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 fe y de la vida cristiana es el misterio de la Santísima Trinidad.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Los cristianos son bautizados en el nombre del Padre y del Hijo y del Espíritu Santo».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Toda la vida de Jesús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revelación del Dios Uno y Trino:</a:t>
            </a: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8627E-2D3C-4A66-95CB-DD5A949F49C3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sp>
        <p:nvSpPr>
          <p:cNvPr id="4106" name="Rectangle 13"/>
          <p:cNvSpPr>
            <a:spLocks noChangeArrowheads="1"/>
          </p:cNvSpPr>
          <p:nvPr/>
        </p:nvSpPr>
        <p:spPr bwMode="auto">
          <a:xfrm>
            <a:off x="0" y="0"/>
            <a:ext cx="1280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San Josemaría, Homilía </a:t>
            </a:r>
            <a:r>
              <a:rPr lang="es-ES" altLang="ja-JP" sz="1100" i="1">
                <a:ea typeface="MS Mincho" pitchFamily="49" charset="-128"/>
              </a:rPr>
              <a:t>Humildad</a:t>
            </a:r>
            <a:r>
              <a:rPr lang="es-ES" altLang="ja-JP" sz="1100">
                <a:ea typeface="MS Mincho" pitchFamily="49" charset="-128"/>
              </a:rPr>
              <a:t>, </a:t>
            </a:r>
            <a:r>
              <a:rPr lang="es-ES" altLang="ja-JP" sz="1100" i="1">
                <a:ea typeface="MS Mincho" pitchFamily="49" charset="-128"/>
              </a:rPr>
              <a:t>Amigos de Dios</a:t>
            </a:r>
            <a:r>
              <a:rPr lang="es-ES" altLang="ja-JP" sz="1100">
                <a:ea typeface="MS Mincho" pitchFamily="49" charset="-128"/>
              </a:rPr>
              <a:t>, 104-109.</a:t>
            </a:r>
            <a:endParaRPr lang="es-AR" altLang="ja-JP" sz="1100"/>
          </a:p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J. Ratzinger, </a:t>
            </a:r>
            <a:r>
              <a:rPr lang="es-ES" altLang="ja-JP" sz="1100" i="1">
                <a:ea typeface="MS Mincho" pitchFamily="49" charset="-128"/>
              </a:rPr>
              <a:t>El Dios de los cristianos. Meditaciones</a:t>
            </a:r>
            <a:r>
              <a:rPr lang="es-ES" altLang="ja-JP" sz="1100">
                <a:ea typeface="MS Mincho" pitchFamily="49" charset="-128"/>
              </a:rPr>
              <a:t>, Ed. Sígueme, Salamanca 2005.</a:t>
            </a:r>
            <a:endParaRPr lang="es-ES" altLang="ja-JP"/>
          </a:p>
        </p:txBody>
      </p:sp>
      <p:sp>
        <p:nvSpPr>
          <p:cNvPr id="4107" name="Rectangle 14"/>
          <p:cNvSpPr>
            <a:spLocks noChangeArrowheads="1"/>
          </p:cNvSpPr>
          <p:nvPr/>
        </p:nvSpPr>
        <p:spPr bwMode="auto">
          <a:xfrm>
            <a:off x="0" y="0"/>
            <a:ext cx="1280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San Josemaría, Homilía </a:t>
            </a:r>
            <a:r>
              <a:rPr lang="es-ES" altLang="ja-JP" sz="1100" i="1">
                <a:ea typeface="MS Mincho" pitchFamily="49" charset="-128"/>
              </a:rPr>
              <a:t>Humildad</a:t>
            </a:r>
            <a:r>
              <a:rPr lang="es-ES" altLang="ja-JP" sz="1100">
                <a:ea typeface="MS Mincho" pitchFamily="49" charset="-128"/>
              </a:rPr>
              <a:t>, </a:t>
            </a:r>
            <a:r>
              <a:rPr lang="es-ES" altLang="ja-JP" sz="1100" i="1">
                <a:ea typeface="MS Mincho" pitchFamily="49" charset="-128"/>
              </a:rPr>
              <a:t>Amigos de Dios</a:t>
            </a:r>
            <a:r>
              <a:rPr lang="es-ES" altLang="ja-JP" sz="1100">
                <a:ea typeface="MS Mincho" pitchFamily="49" charset="-128"/>
              </a:rPr>
              <a:t>, 104-109.</a:t>
            </a:r>
            <a:endParaRPr lang="es-AR" altLang="ja-JP" sz="1100"/>
          </a:p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J. Ratzinger, </a:t>
            </a:r>
            <a:r>
              <a:rPr lang="es-ES" altLang="ja-JP" sz="1100" i="1">
                <a:ea typeface="MS Mincho" pitchFamily="49" charset="-128"/>
              </a:rPr>
              <a:t>El Dios de los cristianos. Meditaciones</a:t>
            </a:r>
            <a:r>
              <a:rPr lang="es-ES" altLang="ja-JP" sz="1100">
                <a:ea typeface="MS Mincho" pitchFamily="49" charset="-128"/>
              </a:rPr>
              <a:t>, Ed. Sígueme, Salamanca 2005.</a:t>
            </a:r>
            <a:endParaRPr lang="es-ES" altLang="ja-JP"/>
          </a:p>
        </p:txBody>
      </p:sp>
      <p:pic>
        <p:nvPicPr>
          <p:cNvPr id="4108" name="Picture 15" descr="http://www.sedmitza.ru/data/676/087/1235/%D0%92%D0%B5%D1%82%D1%85%D0%BE%D0%B7%D0%B0%D0%B2%D0%B5%D1%82%D0%BD%D0%B0%D1%8F%20%D0%A2%D1%80%D0%BE%D0%B8%D1%86%D0%B0.%20%D0%98%D0%BA%D0%BE%D0%BD%D0%BE%D0%BF%D0%B8%D1%81%D0%B5%D1%86%20%D0%9D%D0%B5%D0%B4%D1%8F%D0%BB%D0%BA%D0%BE%20%D0%B8%D0%B7%20%D0%9B%D0%BE%D0%B2%D0%B5%D1%87%D0%B0,%201598%20%D0%B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1992313"/>
            <a:ext cx="480536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23526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8720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71770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9 Marcador de contenido"/>
          <p:cNvSpPr>
            <a:spLocks noGrp="1"/>
          </p:cNvSpPr>
          <p:nvPr>
            <p:ph idx="1"/>
          </p:nvPr>
        </p:nvSpPr>
        <p:spPr>
          <a:xfrm>
            <a:off x="1576388" y="1128713"/>
            <a:ext cx="3744912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(…) está hecho para vivir en comunión con los demás hombres y, sobre todo, con el Padre Celestial.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Aquí se encuentra el fundamento último del valor de la vida de cada persona humana, independientemente de sus capacidades o de sus riquezas. 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2AE16-B809-4BFD-A3AD-58850ED40224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  <p:pic>
        <p:nvPicPr>
          <p:cNvPr id="31753" name="Picture 4" descr="http://www.cirota.ru/forum/images/112/11259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1055688"/>
            <a:ext cx="6338887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1287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2243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9 Marcador de contenido"/>
          <p:cNvSpPr>
            <a:spLocks noGrp="1"/>
          </p:cNvSpPr>
          <p:nvPr>
            <p:ph idx="1"/>
          </p:nvPr>
        </p:nvSpPr>
        <p:spPr>
          <a:xfrm>
            <a:off x="4960938" y="1057275"/>
            <a:ext cx="6840537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Pero el acceso al Padre se puede encontrar sólo en Cristo, Camino, Verdad y Vida: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mediante la gracia los hombres pueden llegar a ser un solo Cuerpo místico en la comunión de la Iglesia.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través de la contemplación de la vida de Cristo y a través de los sacramentos, tenemos acceso a la misma vida íntima de Dios.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el Bautismo somos insertados en la dinámica de Amor de la Familia de las tres Personas divinas. </a:t>
            </a: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2D9F1-9E61-4854-9CB3-039D506CFDF2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  <p:pic>
        <p:nvPicPr>
          <p:cNvPr id="32777" name="Picture 2" descr="ОТЕЧЕСТВО Псков, XVII в. 83,5 x 69 см. www.zeller.d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984250"/>
            <a:ext cx="31400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2" descr="Отечество Третья четверть XVII в. Дерево, левкас, темпера artmuseum.yar.ru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016500"/>
            <a:ext cx="31797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29289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48006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70326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9 Marcador de contenido"/>
          <p:cNvSpPr>
            <a:spLocks noGrp="1"/>
          </p:cNvSpPr>
          <p:nvPr>
            <p:ph idx="1"/>
          </p:nvPr>
        </p:nvSpPr>
        <p:spPr>
          <a:xfrm>
            <a:off x="1431925" y="912813"/>
            <a:ext cx="5184775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eso, en la vida cristiana, se trata de descubrir que a partir de la existencia ordinaria, podemos llegar a Dios.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Consejo: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Tratar a las tres Personas, a Dios Padre, a Dios Hijo, a Dios Espíritu Santo. Y para llegar a la Trinidad Beatísima, pasar por María.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Aprender de la “trinidad de la tierra” –Jesús, María y José– a levantar la mirada hacia la Trinidad del Cielo.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245CB-2A4D-4A1E-B36F-AE82C3324548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  <p:pic>
        <p:nvPicPr>
          <p:cNvPr id="33801" name="Picture 2" descr="течество (Троица Новозаветная), Россия, 1700 г., частная коллекция, Герма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984250"/>
            <a:ext cx="472440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6" descr="ОБРАЗ ВСЕХ СВЯТЫХ Россия, 1890. Дерево, левкас, темпера, золото,масло. 44x38 см. Частное собрание Galerie von Külm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50" y="7104063"/>
            <a:ext cx="2447925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8397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35766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66722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9 Marcador de contenido"/>
          <p:cNvSpPr>
            <a:spLocks noGrp="1"/>
          </p:cNvSpPr>
          <p:nvPr>
            <p:ph idx="1"/>
          </p:nvPr>
        </p:nvSpPr>
        <p:spPr>
          <a:xfrm>
            <a:off x="8129588" y="1055688"/>
            <a:ext cx="3600450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Compendio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49: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«Inseparables en su única sustancia, las divinas Personas son también inseparables en su obrar: la Trinidad tiene una sola y misma operación. Pero en el único obrar divino, cada Persona se hace presente según el modo que le es propio en la Trinidad»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186A9-2157-4371-8981-3A607D15EDB7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  <p:pic>
        <p:nvPicPr>
          <p:cNvPr id="34825" name="Picture 4" descr="Отечество, икона из частного собра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984250"/>
            <a:ext cx="6192837" cy="772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11287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8 Título"/>
          <p:cNvSpPr>
            <a:spLocks noGrp="1"/>
          </p:cNvSpPr>
          <p:nvPr>
            <p:ph type="title"/>
          </p:nvPr>
        </p:nvSpPr>
        <p:spPr>
          <a:xfrm>
            <a:off x="1503363" y="1560513"/>
            <a:ext cx="10729912" cy="1600200"/>
          </a:xfrm>
        </p:spPr>
        <p:txBody>
          <a:bodyPr/>
          <a:lstStyle/>
          <a:p>
            <a:pPr algn="l"/>
            <a:r>
              <a:rPr lang="es-AR" sz="5000" b="1" i="1" smtClean="0">
                <a:solidFill>
                  <a:schemeClr val="bg1"/>
                </a:solidFill>
              </a:rPr>
              <a:t/>
            </a:r>
            <a:br>
              <a:rPr lang="es-AR" sz="5000" b="1" i="1" smtClean="0">
                <a:solidFill>
                  <a:schemeClr val="bg1"/>
                </a:solidFill>
              </a:rPr>
            </a:br>
            <a:endParaRPr lang="es-AR" sz="5000" b="1" smtClean="0">
              <a:solidFill>
                <a:srgbClr val="FFFF00"/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1430338" y="1055688"/>
            <a:ext cx="10658475" cy="6337300"/>
          </a:xfrm>
        </p:spPr>
        <p:txBody>
          <a:bodyPr/>
          <a:lstStyle/>
          <a:p>
            <a:pPr marL="480060" indent="-480060">
              <a:lnSpc>
                <a:spcPct val="85000"/>
              </a:lnSpc>
              <a:buFont typeface="Arial" charset="0"/>
              <a:buNone/>
              <a:defRPr/>
            </a:pPr>
            <a:r>
              <a:rPr lang="es-ES" sz="5000" b="1" i="1" dirty="0" smtClean="0">
                <a:solidFill>
                  <a:srgbClr val="FFFF00"/>
                </a:solidFill>
              </a:rPr>
              <a:t>Bibliografía básica</a:t>
            </a:r>
          </a:p>
          <a:p>
            <a:pPr>
              <a:defRPr/>
            </a:pPr>
            <a:r>
              <a:rPr lang="es-E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Catecismo de la Iglesia Católica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232-267.</a:t>
            </a: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s-E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Compendio del Catecismo de la Iglesia Católica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44-49.</a:t>
            </a:r>
            <a:endParaRPr lang="es-ES_tradnl" sz="5000" b="1" i="1" dirty="0" smtClean="0">
              <a:solidFill>
                <a:srgbClr val="FFFF00"/>
              </a:solidFill>
            </a:endParaRPr>
          </a:p>
          <a:p>
            <a:pPr>
              <a:lnSpc>
                <a:spcPct val="85000"/>
              </a:lnSpc>
              <a:buFont typeface="Arial" charset="0"/>
              <a:buNone/>
              <a:defRPr/>
            </a:pPr>
            <a:r>
              <a:rPr lang="es-ES_tradnl" sz="5000" b="1" i="1" dirty="0" smtClean="0">
                <a:solidFill>
                  <a:srgbClr val="FFFF00"/>
                </a:solidFill>
              </a:rPr>
              <a:t>Lecturas recomendadas</a:t>
            </a:r>
            <a:endParaRPr lang="es-ES" sz="5000" i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_tradnl" sz="3200" cap="small" dirty="0" smtClean="0">
                <a:solidFill>
                  <a:schemeClr val="bg1"/>
                </a:solidFill>
              </a:rPr>
              <a:t>San </a:t>
            </a:r>
            <a:r>
              <a:rPr lang="es-ES_tradnl" sz="3200" cap="small" dirty="0" err="1" smtClean="0">
                <a:solidFill>
                  <a:schemeClr val="bg1"/>
                </a:solidFill>
              </a:rPr>
              <a:t>Josemaría</a:t>
            </a:r>
            <a:r>
              <a:rPr lang="es-ES_tradnl" sz="3200" dirty="0" smtClean="0">
                <a:solidFill>
                  <a:schemeClr val="bg1"/>
                </a:solidFill>
              </a:rPr>
              <a:t>, Homilía H</a:t>
            </a:r>
            <a:r>
              <a:rPr lang="es-ES_tradnl" sz="3200" i="1" dirty="0" smtClean="0">
                <a:solidFill>
                  <a:schemeClr val="bg1"/>
                </a:solidFill>
              </a:rPr>
              <a:t>umildad</a:t>
            </a:r>
            <a:r>
              <a:rPr lang="es-ES_tradnl" sz="3200" dirty="0" smtClean="0">
                <a:solidFill>
                  <a:schemeClr val="bg1"/>
                </a:solidFill>
              </a:rPr>
              <a:t>, </a:t>
            </a:r>
            <a:r>
              <a:rPr lang="es-ES_tradnl" sz="3200" i="1" dirty="0" smtClean="0">
                <a:solidFill>
                  <a:schemeClr val="bg1"/>
                </a:solidFill>
              </a:rPr>
              <a:t>Amigos de Dios</a:t>
            </a:r>
            <a:r>
              <a:rPr lang="es-ES_tradnl" sz="3200" dirty="0" smtClean="0">
                <a:solidFill>
                  <a:schemeClr val="bg1"/>
                </a:solidFill>
              </a:rPr>
              <a:t>, 104-109.</a:t>
            </a:r>
            <a:endParaRPr lang="es-AR" sz="3200" dirty="0" smtClean="0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  <a:defRPr/>
            </a:pPr>
            <a:r>
              <a:rPr lang="es-ES_tradnl" sz="3200" cap="small" dirty="0" smtClean="0">
                <a:solidFill>
                  <a:schemeClr val="bg1"/>
                </a:solidFill>
              </a:rPr>
              <a:t>J. Ratzinger</a:t>
            </a:r>
            <a:r>
              <a:rPr lang="es-ES_tradnl" sz="3200" dirty="0" smtClean="0">
                <a:solidFill>
                  <a:schemeClr val="bg1"/>
                </a:solidFill>
              </a:rPr>
              <a:t>, </a:t>
            </a:r>
            <a:r>
              <a:rPr lang="es-ES_tradnl" sz="3200" i="1" dirty="0" smtClean="0">
                <a:solidFill>
                  <a:schemeClr val="bg1"/>
                </a:solidFill>
              </a:rPr>
              <a:t>El Dios de los cristianos. Meditaciones</a:t>
            </a:r>
            <a:r>
              <a:rPr lang="es-ES_tradnl" sz="3200" dirty="0" smtClean="0">
                <a:solidFill>
                  <a:schemeClr val="bg1"/>
                </a:solidFill>
              </a:rPr>
              <a:t>, Ed. Sígueme, Salamanca 2005.</a:t>
            </a:r>
            <a:endParaRPr lang="es-AR" sz="3200" dirty="0" smtClean="0">
              <a:solidFill>
                <a:schemeClr val="bg1"/>
              </a:solidFill>
            </a:endParaRPr>
          </a:p>
          <a:p>
            <a:pPr marL="480060" indent="-480060" algn="ctr">
              <a:lnSpc>
                <a:spcPct val="8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---------------------------x---------------------------</a:t>
            </a: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90000"/>
              </a:lnSpc>
              <a:buFont typeface="Arial" charset="0"/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de estudio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que los asistentes puedan estudiar 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contenidos  de la clase y para que, </a:t>
            </a:r>
            <a:b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quien quiera utilizarla, pueda  modificarla 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su propio estilo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 </a:t>
            </a:r>
            <a:r>
              <a:rPr lang="es-A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JMG</a:t>
            </a:r>
            <a:endParaRPr lang="es-AR" sz="3200" dirty="0"/>
          </a:p>
          <a:p>
            <a:pPr marL="480060" indent="-480060" algn="ctr">
              <a:lnSpc>
                <a:spcPct val="8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A2BC2-F46E-42C0-9AFD-E4014851810A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8 Título"/>
          <p:cNvSpPr>
            <a:spLocks noGrp="1"/>
          </p:cNvSpPr>
          <p:nvPr>
            <p:ph type="title"/>
          </p:nvPr>
        </p:nvSpPr>
        <p:spPr>
          <a:xfrm>
            <a:off x="1503363" y="1560513"/>
            <a:ext cx="10729912" cy="1600200"/>
          </a:xfrm>
        </p:spPr>
        <p:txBody>
          <a:bodyPr/>
          <a:lstStyle/>
          <a:p>
            <a:pPr algn="l"/>
            <a:r>
              <a:rPr lang="es-AR" sz="5000" b="1" i="1" smtClean="0">
                <a:solidFill>
                  <a:schemeClr val="bg1"/>
                </a:solidFill>
              </a:rPr>
              <a:t/>
            </a:r>
            <a:br>
              <a:rPr lang="es-AR" sz="5000" b="1" i="1" smtClean="0">
                <a:solidFill>
                  <a:schemeClr val="bg1"/>
                </a:solidFill>
              </a:rPr>
            </a:br>
            <a:endParaRPr lang="es-AR" sz="5000" b="1" smtClean="0">
              <a:solidFill>
                <a:srgbClr val="FFFF00"/>
              </a:solidFill>
            </a:endParaRPr>
          </a:p>
        </p:txBody>
      </p:sp>
      <p:sp>
        <p:nvSpPr>
          <p:cNvPr id="36871" name="9 Marcador de contenido"/>
          <p:cNvSpPr>
            <a:spLocks noGrp="1"/>
          </p:cNvSpPr>
          <p:nvPr>
            <p:ph idx="1"/>
          </p:nvPr>
        </p:nvSpPr>
        <p:spPr>
          <a:xfrm>
            <a:off x="1430338" y="1055688"/>
            <a:ext cx="10658475" cy="6337300"/>
          </a:xfrm>
        </p:spPr>
        <p:txBody>
          <a:bodyPr/>
          <a:lstStyle/>
          <a:p>
            <a:pPr algn="ctr">
              <a:lnSpc>
                <a:spcPct val="85000"/>
              </a:lnSpc>
              <a:buFont typeface="Arial" charset="0"/>
              <a:buNone/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5000"/>
              </a:lnSpc>
              <a:buFont typeface="Arial" charset="0"/>
              <a:buNone/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>
              <a:lnSpc>
                <a:spcPct val="85000"/>
              </a:lnSpc>
              <a:buFont typeface="Arial" charset="0"/>
              <a:buNone/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www.institutodeteologia.org</a:t>
            </a:r>
          </a:p>
          <a:p>
            <a:pPr algn="ctr">
              <a:lnSpc>
                <a:spcPct val="8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www.oracionesydevociones.info</a:t>
            </a:r>
          </a:p>
          <a:p>
            <a:pPr algn="ctr">
              <a:lnSpc>
                <a:spcPct val="8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www.encuentra.com</a:t>
            </a:r>
          </a:p>
          <a:p>
            <a:pPr algn="ctr">
              <a:lnSpc>
                <a:spcPct val="85000"/>
              </a:lnSpc>
              <a:buFont typeface="Arial" charset="0"/>
              <a:buNone/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juanmariagallardo@gmail.com</a:t>
            </a:r>
          </a:p>
          <a:p>
            <a:pPr algn="ctr">
              <a:lnSpc>
                <a:spcPct val="8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secretariaifti@gmail.com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AR" smtClean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2C3DB-3F57-49DA-8E2A-A3836C0F184D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9 Marcador de contenido"/>
          <p:cNvSpPr>
            <a:spLocks noGrp="1"/>
          </p:cNvSpPr>
          <p:nvPr>
            <p:ph idx="1"/>
          </p:nvPr>
        </p:nvSpPr>
        <p:spPr>
          <a:xfrm>
            <a:off x="6184900" y="985838"/>
            <a:ext cx="5834063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*en la anunciación,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*en el nacimiento,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*en el episodio de su pérdida y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*hallazgo en el Templo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*cuando tenía doce años,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*en su muerte y resurrección,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*Jesús se revela como Hijo de Dios de una forma nueva con respecto a la filiación conocida por Israel.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momento de su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bautismo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el mismo Padre atestigua al mundo que Cristo es el Hijo Amado y el Espíritu desciende sobre Él en forma de paloma. </a:t>
            </a: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C6DC7-F063-488F-B3DA-FC2E5DCDD86D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sp>
        <p:nvSpPr>
          <p:cNvPr id="5129" name="Rectangle 13"/>
          <p:cNvSpPr>
            <a:spLocks noChangeArrowheads="1"/>
          </p:cNvSpPr>
          <p:nvPr/>
        </p:nvSpPr>
        <p:spPr bwMode="auto">
          <a:xfrm>
            <a:off x="0" y="0"/>
            <a:ext cx="1280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San Josemaría, Homilía </a:t>
            </a:r>
            <a:r>
              <a:rPr lang="es-ES" altLang="ja-JP" sz="1100" i="1">
                <a:ea typeface="MS Mincho" pitchFamily="49" charset="-128"/>
              </a:rPr>
              <a:t>Humildad</a:t>
            </a:r>
            <a:r>
              <a:rPr lang="es-ES" altLang="ja-JP" sz="1100">
                <a:ea typeface="MS Mincho" pitchFamily="49" charset="-128"/>
              </a:rPr>
              <a:t>, </a:t>
            </a:r>
            <a:r>
              <a:rPr lang="es-ES" altLang="ja-JP" sz="1100" i="1">
                <a:ea typeface="MS Mincho" pitchFamily="49" charset="-128"/>
              </a:rPr>
              <a:t>Amigos de Dios</a:t>
            </a:r>
            <a:r>
              <a:rPr lang="es-ES" altLang="ja-JP" sz="1100">
                <a:ea typeface="MS Mincho" pitchFamily="49" charset="-128"/>
              </a:rPr>
              <a:t>, 104-109.</a:t>
            </a:r>
            <a:endParaRPr lang="es-AR" altLang="ja-JP" sz="1100"/>
          </a:p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J. Ratzinger, </a:t>
            </a:r>
            <a:r>
              <a:rPr lang="es-ES" altLang="ja-JP" sz="1100" i="1">
                <a:ea typeface="MS Mincho" pitchFamily="49" charset="-128"/>
              </a:rPr>
              <a:t>El Dios de los cristianos. Meditaciones</a:t>
            </a:r>
            <a:r>
              <a:rPr lang="es-ES" altLang="ja-JP" sz="1100">
                <a:ea typeface="MS Mincho" pitchFamily="49" charset="-128"/>
              </a:rPr>
              <a:t>, Ed. Sígueme, Salamanca 2005.</a:t>
            </a:r>
            <a:endParaRPr lang="es-ES" altLang="ja-JP"/>
          </a:p>
        </p:txBody>
      </p:sp>
      <p:sp>
        <p:nvSpPr>
          <p:cNvPr id="5130" name="Rectangle 14"/>
          <p:cNvSpPr>
            <a:spLocks noChangeArrowheads="1"/>
          </p:cNvSpPr>
          <p:nvPr/>
        </p:nvSpPr>
        <p:spPr bwMode="auto">
          <a:xfrm>
            <a:off x="0" y="0"/>
            <a:ext cx="1280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San Josemaría, Homilía </a:t>
            </a:r>
            <a:r>
              <a:rPr lang="es-ES" altLang="ja-JP" sz="1100" i="1">
                <a:ea typeface="MS Mincho" pitchFamily="49" charset="-128"/>
              </a:rPr>
              <a:t>Humildad</a:t>
            </a:r>
            <a:r>
              <a:rPr lang="es-ES" altLang="ja-JP" sz="1100">
                <a:ea typeface="MS Mincho" pitchFamily="49" charset="-128"/>
              </a:rPr>
              <a:t>, </a:t>
            </a:r>
            <a:r>
              <a:rPr lang="es-ES" altLang="ja-JP" sz="1100" i="1">
                <a:ea typeface="MS Mincho" pitchFamily="49" charset="-128"/>
              </a:rPr>
              <a:t>Amigos de Dios</a:t>
            </a:r>
            <a:r>
              <a:rPr lang="es-ES" altLang="ja-JP" sz="1100">
                <a:ea typeface="MS Mincho" pitchFamily="49" charset="-128"/>
              </a:rPr>
              <a:t>, 104-109.</a:t>
            </a:r>
            <a:endParaRPr lang="es-AR" altLang="ja-JP" sz="1100"/>
          </a:p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J. Ratzinger, </a:t>
            </a:r>
            <a:r>
              <a:rPr lang="es-ES" altLang="ja-JP" sz="1100" i="1">
                <a:ea typeface="MS Mincho" pitchFamily="49" charset="-128"/>
              </a:rPr>
              <a:t>El Dios de los cristianos. Meditaciones</a:t>
            </a:r>
            <a:r>
              <a:rPr lang="es-ES" altLang="ja-JP" sz="1100">
                <a:ea typeface="MS Mincho" pitchFamily="49" charset="-128"/>
              </a:rPr>
              <a:t>, Ed. Sígueme, Salamanca 2005.</a:t>
            </a:r>
            <a:endParaRPr lang="es-ES" altLang="ja-JP"/>
          </a:p>
        </p:txBody>
      </p:sp>
      <p:pic>
        <p:nvPicPr>
          <p:cNvPr id="5131" name="Picture 14" descr="http://www.ipckatakomb.ru/UserFiles/image/Image-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912813"/>
            <a:ext cx="4422775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6" descr="Фрески Благовещенского собор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7104063"/>
            <a:ext cx="4392612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912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60960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9 Marcador de contenido"/>
          <p:cNvSpPr>
            <a:spLocks noGrp="1"/>
          </p:cNvSpPr>
          <p:nvPr>
            <p:ph idx="1"/>
          </p:nvPr>
        </p:nvSpPr>
        <p:spPr>
          <a:xfrm>
            <a:off x="1574800" y="1057275"/>
            <a:ext cx="4970463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esta primera revelación explicita de la Trinidad corresponde la manifestación paralela en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Transfiguración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que introduce al misterio Pascual.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Finalmente, al despedirse de sus discípulos, Jesús les envía a bautizar en el nombre de las tres Personas divinas, para que sea comunicada a todo el mundo la vida eterna del Padre, del Hijo y del Espíritu Santo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(cfr. </a:t>
            </a:r>
            <a:r>
              <a:rPr lang="es-ES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Mt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28, 19).</a:t>
            </a:r>
            <a:endParaRPr lang="es-ES_tradnl" sz="32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8D533-9BD4-4797-8B5F-E10E3BD88A68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sp>
        <p:nvSpPr>
          <p:cNvPr id="6153" name="Rectangle 13"/>
          <p:cNvSpPr>
            <a:spLocks noChangeArrowheads="1"/>
          </p:cNvSpPr>
          <p:nvPr/>
        </p:nvSpPr>
        <p:spPr bwMode="auto">
          <a:xfrm>
            <a:off x="0" y="0"/>
            <a:ext cx="1280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San Josemaría, Homilía </a:t>
            </a:r>
            <a:r>
              <a:rPr lang="es-ES" altLang="ja-JP" sz="1100" i="1">
                <a:ea typeface="MS Mincho" pitchFamily="49" charset="-128"/>
              </a:rPr>
              <a:t>Humildad</a:t>
            </a:r>
            <a:r>
              <a:rPr lang="es-ES" altLang="ja-JP" sz="1100">
                <a:ea typeface="MS Mincho" pitchFamily="49" charset="-128"/>
              </a:rPr>
              <a:t>, </a:t>
            </a:r>
            <a:r>
              <a:rPr lang="es-ES" altLang="ja-JP" sz="1100" i="1">
                <a:ea typeface="MS Mincho" pitchFamily="49" charset="-128"/>
              </a:rPr>
              <a:t>Amigos de Dios</a:t>
            </a:r>
            <a:r>
              <a:rPr lang="es-ES" altLang="ja-JP" sz="1100">
                <a:ea typeface="MS Mincho" pitchFamily="49" charset="-128"/>
              </a:rPr>
              <a:t>, 104-109.</a:t>
            </a:r>
            <a:endParaRPr lang="es-AR" altLang="ja-JP" sz="1100"/>
          </a:p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J. Ratzinger, </a:t>
            </a:r>
            <a:r>
              <a:rPr lang="es-ES" altLang="ja-JP" sz="1100" i="1">
                <a:ea typeface="MS Mincho" pitchFamily="49" charset="-128"/>
              </a:rPr>
              <a:t>El Dios de los cristianos. Meditaciones</a:t>
            </a:r>
            <a:r>
              <a:rPr lang="es-ES" altLang="ja-JP" sz="1100">
                <a:ea typeface="MS Mincho" pitchFamily="49" charset="-128"/>
              </a:rPr>
              <a:t>, Ed. Sígueme, Salamanca 2005.</a:t>
            </a:r>
            <a:endParaRPr lang="es-ES" altLang="ja-JP"/>
          </a:p>
        </p:txBody>
      </p:sp>
      <p:sp>
        <p:nvSpPr>
          <p:cNvPr id="6154" name="Rectangle 14"/>
          <p:cNvSpPr>
            <a:spLocks noChangeArrowheads="1"/>
          </p:cNvSpPr>
          <p:nvPr/>
        </p:nvSpPr>
        <p:spPr bwMode="auto">
          <a:xfrm>
            <a:off x="0" y="0"/>
            <a:ext cx="1280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San Josemaría, Homilía </a:t>
            </a:r>
            <a:r>
              <a:rPr lang="es-ES" altLang="ja-JP" sz="1100" i="1">
                <a:ea typeface="MS Mincho" pitchFamily="49" charset="-128"/>
              </a:rPr>
              <a:t>Humildad</a:t>
            </a:r>
            <a:r>
              <a:rPr lang="es-ES" altLang="ja-JP" sz="1100">
                <a:ea typeface="MS Mincho" pitchFamily="49" charset="-128"/>
              </a:rPr>
              <a:t>, </a:t>
            </a:r>
            <a:r>
              <a:rPr lang="es-ES" altLang="ja-JP" sz="1100" i="1">
                <a:ea typeface="MS Mincho" pitchFamily="49" charset="-128"/>
              </a:rPr>
              <a:t>Amigos de Dios</a:t>
            </a:r>
            <a:r>
              <a:rPr lang="es-ES" altLang="ja-JP" sz="1100">
                <a:ea typeface="MS Mincho" pitchFamily="49" charset="-128"/>
              </a:rPr>
              <a:t>, 104-109.</a:t>
            </a:r>
            <a:endParaRPr lang="es-AR" altLang="ja-JP" sz="1100"/>
          </a:p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J. Ratzinger, </a:t>
            </a:r>
            <a:r>
              <a:rPr lang="es-ES" altLang="ja-JP" sz="1100" i="1">
                <a:ea typeface="MS Mincho" pitchFamily="49" charset="-128"/>
              </a:rPr>
              <a:t>El Dios de los cristianos. Meditaciones</a:t>
            </a:r>
            <a:r>
              <a:rPr lang="es-ES" altLang="ja-JP" sz="1100">
                <a:ea typeface="MS Mincho" pitchFamily="49" charset="-128"/>
              </a:rPr>
              <a:t>, Ed. Sígueme, Salamanca 2005.</a:t>
            </a:r>
            <a:endParaRPr lang="es-ES" altLang="ja-JP"/>
          </a:p>
        </p:txBody>
      </p:sp>
      <p:pic>
        <p:nvPicPr>
          <p:cNvPr id="6155" name="Picture 16" descr="Святая Троица со сценами бытия 17 в. Моск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1128713"/>
            <a:ext cx="5041900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5132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9 Marcador de contenido"/>
          <p:cNvSpPr>
            <a:spLocks noGrp="1"/>
          </p:cNvSpPr>
          <p:nvPr>
            <p:ph idx="1"/>
          </p:nvPr>
        </p:nvSpPr>
        <p:spPr>
          <a:xfrm>
            <a:off x="6399213" y="984250"/>
            <a:ext cx="5473700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 el Antiguo Testamento,</a:t>
            </a:r>
            <a:b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Dios reveló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*su unidad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*su amor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*hacia el pueblo elegido: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Yahwé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era como un Padre.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Después de haber hablado muchas veces por medio de los profetas, Dios habló por medio del Hijo, revelando que </a:t>
            </a:r>
            <a:r>
              <a:rPr lang="es-ES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Yahwé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no sólo es</a:t>
            </a:r>
            <a:r>
              <a:rPr lang="es-ES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como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un Padre, sino que </a:t>
            </a:r>
            <a:r>
              <a:rPr lang="es-ES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Padre.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Jesús se dirige a Él con el término arameo </a:t>
            </a:r>
            <a:r>
              <a:rPr lang="es-ES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Abbá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D1386-6712-473A-8C02-3A1A51A4394A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sp>
        <p:nvSpPr>
          <p:cNvPr id="7177" name="Rectangle 13"/>
          <p:cNvSpPr>
            <a:spLocks noChangeArrowheads="1"/>
          </p:cNvSpPr>
          <p:nvPr/>
        </p:nvSpPr>
        <p:spPr bwMode="auto">
          <a:xfrm>
            <a:off x="0" y="0"/>
            <a:ext cx="1280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San Josemaría, Homilía </a:t>
            </a:r>
            <a:r>
              <a:rPr lang="es-ES" altLang="ja-JP" sz="1100" i="1">
                <a:ea typeface="MS Mincho" pitchFamily="49" charset="-128"/>
              </a:rPr>
              <a:t>Humildad</a:t>
            </a:r>
            <a:r>
              <a:rPr lang="es-ES" altLang="ja-JP" sz="1100">
                <a:ea typeface="MS Mincho" pitchFamily="49" charset="-128"/>
              </a:rPr>
              <a:t>, </a:t>
            </a:r>
            <a:r>
              <a:rPr lang="es-ES" altLang="ja-JP" sz="1100" i="1">
                <a:ea typeface="MS Mincho" pitchFamily="49" charset="-128"/>
              </a:rPr>
              <a:t>Amigos de Dios</a:t>
            </a:r>
            <a:r>
              <a:rPr lang="es-ES" altLang="ja-JP" sz="1100">
                <a:ea typeface="MS Mincho" pitchFamily="49" charset="-128"/>
              </a:rPr>
              <a:t>, 104-109.</a:t>
            </a:r>
            <a:endParaRPr lang="es-AR" altLang="ja-JP" sz="1100"/>
          </a:p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J. Ratzinger, </a:t>
            </a:r>
            <a:r>
              <a:rPr lang="es-ES" altLang="ja-JP" sz="1100" i="1">
                <a:ea typeface="MS Mincho" pitchFamily="49" charset="-128"/>
              </a:rPr>
              <a:t>El Dios de los cristianos. Meditaciones</a:t>
            </a:r>
            <a:r>
              <a:rPr lang="es-ES" altLang="ja-JP" sz="1100">
                <a:ea typeface="MS Mincho" pitchFamily="49" charset="-128"/>
              </a:rPr>
              <a:t>, Ed. Sígueme, Salamanca 2005.</a:t>
            </a:r>
            <a:endParaRPr lang="es-ES" altLang="ja-JP"/>
          </a:p>
        </p:txBody>
      </p:sp>
      <p:sp>
        <p:nvSpPr>
          <p:cNvPr id="7178" name="Rectangle 14"/>
          <p:cNvSpPr>
            <a:spLocks noChangeArrowheads="1"/>
          </p:cNvSpPr>
          <p:nvPr/>
        </p:nvSpPr>
        <p:spPr bwMode="auto">
          <a:xfrm>
            <a:off x="0" y="0"/>
            <a:ext cx="1280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San Josemaría, Homilía </a:t>
            </a:r>
            <a:r>
              <a:rPr lang="es-ES" altLang="ja-JP" sz="1100" i="1">
                <a:ea typeface="MS Mincho" pitchFamily="49" charset="-128"/>
              </a:rPr>
              <a:t>Humildad</a:t>
            </a:r>
            <a:r>
              <a:rPr lang="es-ES" altLang="ja-JP" sz="1100">
                <a:ea typeface="MS Mincho" pitchFamily="49" charset="-128"/>
              </a:rPr>
              <a:t>, </a:t>
            </a:r>
            <a:r>
              <a:rPr lang="es-ES" altLang="ja-JP" sz="1100" i="1">
                <a:ea typeface="MS Mincho" pitchFamily="49" charset="-128"/>
              </a:rPr>
              <a:t>Amigos de Dios</a:t>
            </a:r>
            <a:r>
              <a:rPr lang="es-ES" altLang="ja-JP" sz="1100">
                <a:ea typeface="MS Mincho" pitchFamily="49" charset="-128"/>
              </a:rPr>
              <a:t>, 104-109.</a:t>
            </a:r>
            <a:endParaRPr lang="es-AR" altLang="ja-JP" sz="1100"/>
          </a:p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J. Ratzinger, </a:t>
            </a:r>
            <a:r>
              <a:rPr lang="es-ES" altLang="ja-JP" sz="1100" i="1">
                <a:ea typeface="MS Mincho" pitchFamily="49" charset="-128"/>
              </a:rPr>
              <a:t>El Dios de los cristianos. Meditaciones</a:t>
            </a:r>
            <a:r>
              <a:rPr lang="es-ES" altLang="ja-JP" sz="1100">
                <a:ea typeface="MS Mincho" pitchFamily="49" charset="-128"/>
              </a:rPr>
              <a:t>, Ed. Sígueme, Salamanca 2005.</a:t>
            </a:r>
            <a:endParaRPr lang="es-ES" altLang="ja-JP"/>
          </a:p>
        </p:txBody>
      </p:sp>
      <p:pic>
        <p:nvPicPr>
          <p:cNvPr id="7179" name="Picture 19" descr="Троица новозаветная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055688"/>
            <a:ext cx="46863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40798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71770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9 Marcador de contenido"/>
          <p:cNvSpPr>
            <a:spLocks noGrp="1"/>
          </p:cNvSpPr>
          <p:nvPr>
            <p:ph idx="1"/>
          </p:nvPr>
        </p:nvSpPr>
        <p:spPr>
          <a:xfrm>
            <a:off x="1647825" y="1055688"/>
            <a:ext cx="4321175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término arameo </a:t>
            </a:r>
            <a:r>
              <a:rPr lang="es-ES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Abbá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era usado por los niños israelitas para dirigirse a su propio padre.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Jesús distingue siempre su filiación de la de los discípulos.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Llamarse a sí mismo Hijo de Dios en sentido único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fue </a:t>
            </a:r>
            <a:b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motivo de su condena a padecer la cruz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19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BBC94-2FB8-41E7-950D-F871CBAEEE7C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sp>
        <p:nvSpPr>
          <p:cNvPr id="8201" name="Rectangle 13"/>
          <p:cNvSpPr>
            <a:spLocks noChangeArrowheads="1"/>
          </p:cNvSpPr>
          <p:nvPr/>
        </p:nvSpPr>
        <p:spPr bwMode="auto">
          <a:xfrm>
            <a:off x="0" y="0"/>
            <a:ext cx="1280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San Josemaría, Homilía </a:t>
            </a:r>
            <a:r>
              <a:rPr lang="es-ES" altLang="ja-JP" sz="1100" i="1">
                <a:ea typeface="MS Mincho" pitchFamily="49" charset="-128"/>
              </a:rPr>
              <a:t>Humildad</a:t>
            </a:r>
            <a:r>
              <a:rPr lang="es-ES" altLang="ja-JP" sz="1100">
                <a:ea typeface="MS Mincho" pitchFamily="49" charset="-128"/>
              </a:rPr>
              <a:t>, </a:t>
            </a:r>
            <a:r>
              <a:rPr lang="es-ES" altLang="ja-JP" sz="1100" i="1">
                <a:ea typeface="MS Mincho" pitchFamily="49" charset="-128"/>
              </a:rPr>
              <a:t>Amigos de Dios</a:t>
            </a:r>
            <a:r>
              <a:rPr lang="es-ES" altLang="ja-JP" sz="1100">
                <a:ea typeface="MS Mincho" pitchFamily="49" charset="-128"/>
              </a:rPr>
              <a:t>, 104-109.</a:t>
            </a:r>
            <a:endParaRPr lang="es-AR" altLang="ja-JP" sz="1100"/>
          </a:p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J. Ratzinger, </a:t>
            </a:r>
            <a:r>
              <a:rPr lang="es-ES" altLang="ja-JP" sz="1100" i="1">
                <a:ea typeface="MS Mincho" pitchFamily="49" charset="-128"/>
              </a:rPr>
              <a:t>El Dios de los cristianos. Meditaciones</a:t>
            </a:r>
            <a:r>
              <a:rPr lang="es-ES" altLang="ja-JP" sz="1100">
                <a:ea typeface="MS Mincho" pitchFamily="49" charset="-128"/>
              </a:rPr>
              <a:t>, Ed. Sígueme, Salamanca 2005.</a:t>
            </a:r>
            <a:endParaRPr lang="es-ES" altLang="ja-JP"/>
          </a:p>
        </p:txBody>
      </p:sp>
      <p:sp>
        <p:nvSpPr>
          <p:cNvPr id="8202" name="Rectangle 14"/>
          <p:cNvSpPr>
            <a:spLocks noChangeArrowheads="1"/>
          </p:cNvSpPr>
          <p:nvPr/>
        </p:nvSpPr>
        <p:spPr bwMode="auto">
          <a:xfrm>
            <a:off x="0" y="0"/>
            <a:ext cx="1280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San Josemaría, Homilía </a:t>
            </a:r>
            <a:r>
              <a:rPr lang="es-ES" altLang="ja-JP" sz="1100" i="1">
                <a:ea typeface="MS Mincho" pitchFamily="49" charset="-128"/>
              </a:rPr>
              <a:t>Humildad</a:t>
            </a:r>
            <a:r>
              <a:rPr lang="es-ES" altLang="ja-JP" sz="1100">
                <a:ea typeface="MS Mincho" pitchFamily="49" charset="-128"/>
              </a:rPr>
              <a:t>, </a:t>
            </a:r>
            <a:r>
              <a:rPr lang="es-ES" altLang="ja-JP" sz="1100" i="1">
                <a:ea typeface="MS Mincho" pitchFamily="49" charset="-128"/>
              </a:rPr>
              <a:t>Amigos de Dios</a:t>
            </a:r>
            <a:r>
              <a:rPr lang="es-ES" altLang="ja-JP" sz="1100">
                <a:ea typeface="MS Mincho" pitchFamily="49" charset="-128"/>
              </a:rPr>
              <a:t>, 104-109.</a:t>
            </a:r>
            <a:endParaRPr lang="es-AR" altLang="ja-JP" sz="1100"/>
          </a:p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J. Ratzinger, </a:t>
            </a:r>
            <a:r>
              <a:rPr lang="es-ES" altLang="ja-JP" sz="1100" i="1">
                <a:ea typeface="MS Mincho" pitchFamily="49" charset="-128"/>
              </a:rPr>
              <a:t>El Dios de los cristianos. Meditaciones</a:t>
            </a:r>
            <a:r>
              <a:rPr lang="es-ES" altLang="ja-JP" sz="1100">
                <a:ea typeface="MS Mincho" pitchFamily="49" charset="-128"/>
              </a:rPr>
              <a:t>, Ed. Sígueme, Salamanca 2005.</a:t>
            </a:r>
            <a:endParaRPr lang="es-ES" altLang="ja-JP"/>
          </a:p>
        </p:txBody>
      </p:sp>
      <p:pic>
        <p:nvPicPr>
          <p:cNvPr id="8203" name="Picture 15" descr="Святая Троица 17 ве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1128713"/>
            <a:ext cx="6022975" cy="734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7211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60245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9 Marcador de contenido"/>
          <p:cNvSpPr>
            <a:spLocks noGrp="1"/>
          </p:cNvSpPr>
          <p:nvPr>
            <p:ph idx="1"/>
          </p:nvPr>
        </p:nvSpPr>
        <p:spPr>
          <a:xfrm>
            <a:off x="6977063" y="1704975"/>
            <a:ext cx="4968875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Cristo,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*Dios abre y entrega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*su intimidad,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*inaccesible al hombre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*por medio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 sus fuerzas.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Esta revelación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*es un acto de amor.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Este misterio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*revelado por Jesucristo,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*es la fuente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 todos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*los demás misterios.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AFC8F-44CA-455A-81D0-75409FE639CB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sp>
        <p:nvSpPr>
          <p:cNvPr id="9225" name="Rectangle 13"/>
          <p:cNvSpPr>
            <a:spLocks noChangeArrowheads="1"/>
          </p:cNvSpPr>
          <p:nvPr/>
        </p:nvSpPr>
        <p:spPr bwMode="auto">
          <a:xfrm>
            <a:off x="0" y="0"/>
            <a:ext cx="1280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San Josemaría, Homilía </a:t>
            </a:r>
            <a:r>
              <a:rPr lang="es-ES" altLang="ja-JP" sz="1100" i="1">
                <a:ea typeface="MS Mincho" pitchFamily="49" charset="-128"/>
              </a:rPr>
              <a:t>Humildad</a:t>
            </a:r>
            <a:r>
              <a:rPr lang="es-ES" altLang="ja-JP" sz="1100">
                <a:ea typeface="MS Mincho" pitchFamily="49" charset="-128"/>
              </a:rPr>
              <a:t>, </a:t>
            </a:r>
            <a:r>
              <a:rPr lang="es-ES" altLang="ja-JP" sz="1100" i="1">
                <a:ea typeface="MS Mincho" pitchFamily="49" charset="-128"/>
              </a:rPr>
              <a:t>Amigos de Dios</a:t>
            </a:r>
            <a:r>
              <a:rPr lang="es-ES" altLang="ja-JP" sz="1100">
                <a:ea typeface="MS Mincho" pitchFamily="49" charset="-128"/>
              </a:rPr>
              <a:t>, 104-109.</a:t>
            </a:r>
            <a:endParaRPr lang="es-AR" altLang="ja-JP" sz="1100"/>
          </a:p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J. Ratzinger, </a:t>
            </a:r>
            <a:r>
              <a:rPr lang="es-ES" altLang="ja-JP" sz="1100" i="1">
                <a:ea typeface="MS Mincho" pitchFamily="49" charset="-128"/>
              </a:rPr>
              <a:t>El Dios de los cristianos. Meditaciones</a:t>
            </a:r>
            <a:r>
              <a:rPr lang="es-ES" altLang="ja-JP" sz="1100">
                <a:ea typeface="MS Mincho" pitchFamily="49" charset="-128"/>
              </a:rPr>
              <a:t>, Ed. Sígueme, Salamanca 2005.</a:t>
            </a:r>
            <a:endParaRPr lang="es-ES" altLang="ja-JP"/>
          </a:p>
        </p:txBody>
      </p:sp>
      <p:sp>
        <p:nvSpPr>
          <p:cNvPr id="9226" name="Rectangle 14"/>
          <p:cNvSpPr>
            <a:spLocks noChangeArrowheads="1"/>
          </p:cNvSpPr>
          <p:nvPr/>
        </p:nvSpPr>
        <p:spPr bwMode="auto">
          <a:xfrm>
            <a:off x="0" y="0"/>
            <a:ext cx="1280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San Josemaría, Homilía </a:t>
            </a:r>
            <a:r>
              <a:rPr lang="es-ES" altLang="ja-JP" sz="1100" i="1">
                <a:ea typeface="MS Mincho" pitchFamily="49" charset="-128"/>
              </a:rPr>
              <a:t>Humildad</a:t>
            </a:r>
            <a:r>
              <a:rPr lang="es-ES" altLang="ja-JP" sz="1100">
                <a:ea typeface="MS Mincho" pitchFamily="49" charset="-128"/>
              </a:rPr>
              <a:t>, </a:t>
            </a:r>
            <a:r>
              <a:rPr lang="es-ES" altLang="ja-JP" sz="1100" i="1">
                <a:ea typeface="MS Mincho" pitchFamily="49" charset="-128"/>
              </a:rPr>
              <a:t>Amigos de Dios</a:t>
            </a:r>
            <a:r>
              <a:rPr lang="es-ES" altLang="ja-JP" sz="1100">
                <a:ea typeface="MS Mincho" pitchFamily="49" charset="-128"/>
              </a:rPr>
              <a:t>, 104-109.</a:t>
            </a:r>
            <a:endParaRPr lang="es-AR" altLang="ja-JP" sz="1100"/>
          </a:p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J. Ratzinger, </a:t>
            </a:r>
            <a:r>
              <a:rPr lang="es-ES" altLang="ja-JP" sz="1100" i="1">
                <a:ea typeface="MS Mincho" pitchFamily="49" charset="-128"/>
              </a:rPr>
              <a:t>El Dios de los cristianos. Meditaciones</a:t>
            </a:r>
            <a:r>
              <a:rPr lang="es-ES" altLang="ja-JP" sz="1100">
                <a:ea typeface="MS Mincho" pitchFamily="49" charset="-128"/>
              </a:rPr>
              <a:t>, Ed. Sígueme, Salamanca 2005.</a:t>
            </a:r>
            <a:endParaRPr lang="es-ES" altLang="ja-JP"/>
          </a:p>
        </p:txBody>
      </p:sp>
      <p:pic>
        <p:nvPicPr>
          <p:cNvPr id="9227" name="Picture 17" descr="Святая троица. Андрей Рублев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614488"/>
            <a:ext cx="5256213" cy="657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6367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47339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61737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287463" y="623888"/>
            <a:ext cx="10729912" cy="1600200"/>
          </a:xfrm>
        </p:spPr>
        <p:txBody>
          <a:bodyPr/>
          <a:lstStyle/>
          <a:p>
            <a:pPr algn="l">
              <a:defRPr/>
            </a:pPr>
            <a:r>
              <a:rPr lang="es-ES" sz="5000" b="1" i="1" cap="small" dirty="0" smtClean="0">
                <a:solidFill>
                  <a:srgbClr val="FFFF00"/>
                </a:solidFill>
                <a:cs typeface="Times New Roman" pitchFamily="18" charset="0"/>
              </a:rPr>
              <a:t>2. </a:t>
            </a:r>
            <a:r>
              <a:rPr lang="es-ES" sz="5400" b="1" i="1" cap="small" dirty="0" smtClean="0">
                <a:solidFill>
                  <a:srgbClr val="FFFF00"/>
                </a:solidFill>
              </a:rPr>
              <a:t>Dios en su vida íntima</a:t>
            </a:r>
            <a:endParaRPr lang="es-AR" sz="5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0247" name="9 Marcador de contenido"/>
          <p:cNvSpPr>
            <a:spLocks noGrp="1"/>
          </p:cNvSpPr>
          <p:nvPr>
            <p:ph idx="1"/>
          </p:nvPr>
        </p:nvSpPr>
        <p:spPr>
          <a:xfrm>
            <a:off x="1503363" y="2281238"/>
            <a:ext cx="4897437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*no sólo posee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*una vida íntima;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*Dios es su vida íntima.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vida caracterizada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*por eternas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*relaciones vitales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 conocimiento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 amor,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*que llevan a expresar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misterio de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*la divinidad en términos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 </a:t>
            </a:r>
            <a:r>
              <a:rPr lang="es-ES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procesiones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107B5-9AD1-4C8D-A5C8-64507288F7A8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pic>
        <p:nvPicPr>
          <p:cNvPr id="10250" name="Picture 14" descr="http://www.cirota.ru/forum/images/11/1124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47850"/>
            <a:ext cx="5456238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22796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5132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7583</TotalTime>
  <Words>1452</Words>
  <Application>Microsoft Office PowerPoint</Application>
  <PresentationFormat>Papel A3 (297 x 420 mm)</PresentationFormat>
  <Paragraphs>232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La FE cristiana</vt:lpstr>
      <vt:lpstr>Presentación de PowerPoint</vt:lpstr>
      <vt:lpstr>1. La revelación del Dios uno y trino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2. Dios en su vida íntima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Nuestra vida en Dios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jmgallardo</dc:creator>
  <cp:lastModifiedBy>jmgallardo</cp:lastModifiedBy>
  <cp:revision>49</cp:revision>
  <dcterms:created xsi:type="dcterms:W3CDTF">2010-08-10T14:04:34Z</dcterms:created>
  <dcterms:modified xsi:type="dcterms:W3CDTF">2011-09-16T14:32:49Z</dcterms:modified>
</cp:coreProperties>
</file>