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96" r:id="rId4"/>
    <p:sldId id="303" r:id="rId5"/>
    <p:sldId id="304" r:id="rId6"/>
    <p:sldId id="297" r:id="rId7"/>
    <p:sldId id="305" r:id="rId8"/>
    <p:sldId id="306" r:id="rId9"/>
    <p:sldId id="307" r:id="rId10"/>
    <p:sldId id="308" r:id="rId11"/>
    <p:sldId id="309" r:id="rId12"/>
    <p:sldId id="310" r:id="rId13"/>
    <p:sldId id="298" r:id="rId14"/>
    <p:sldId id="311" r:id="rId15"/>
    <p:sldId id="312" r:id="rId16"/>
    <p:sldId id="313" r:id="rId17"/>
    <p:sldId id="300" r:id="rId18"/>
    <p:sldId id="314" r:id="rId19"/>
    <p:sldId id="315" r:id="rId20"/>
    <p:sldId id="316" r:id="rId21"/>
    <p:sldId id="302" r:id="rId22"/>
    <p:sldId id="317" r:id="rId23"/>
    <p:sldId id="318" r:id="rId24"/>
    <p:sldId id="301" r:id="rId25"/>
    <p:sldId id="319" r:id="rId26"/>
  </p:sldIdLst>
  <p:sldSz cx="12801600" cy="9601200" type="A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4760" autoAdjust="0"/>
  </p:normalViewPr>
  <p:slideViewPr>
    <p:cSldViewPr>
      <p:cViewPr>
        <p:scale>
          <a:sx n="50" d="100"/>
          <a:sy n="50" d="100"/>
        </p:scale>
        <p:origin x="-1380" y="-17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341CFE-D15C-4DFB-880A-47BCCCA7BE07}" type="datetimeFigureOut">
              <a:rPr lang="es-AR"/>
              <a:pPr>
                <a:defRPr/>
              </a:pPr>
              <a:t>16/09/2011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9ECEB6-79C7-402E-B958-AEAAB96278C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2912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8A25-9F6A-42CD-990F-D88C7EBE99BE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3EB5-8E42-4EBA-ADCB-EE44186487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05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20DC-3ED1-44A3-91CB-43F1D6DCAFA0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AE02-4B45-47CB-ACBE-24712A3AFD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70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526E-9D2D-441D-8A64-7D38330E84E4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3736-25D5-48F9-BBC2-D2E0F43EA7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10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6BF-8521-49C8-BDCF-42C2921B2B57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365C-FBC3-438F-9AAD-DBC66B2BDF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87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6346-605A-40E3-AF03-0A38F63BE83F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6950-AE64-437E-9594-88998FBE57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02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92F6-CAAB-4599-8CD7-FDBCE937DAB0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DEBB-7550-44C5-92B0-56F6D621B0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74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B79A-E4CD-46F3-AC5F-CEF8981BD072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A1E1-032B-4AED-9371-0BDAF792FE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39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D5D7-E20F-4AF6-9375-84F9208BFBCA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2558-0CF7-4261-85ED-7015F62F99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29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C1E50-4EA9-4A85-B109-639F2B1BEF5A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5D158-45A0-4940-B0D3-1D1BC4925D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64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95CD-98D5-41D5-8333-687587882483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39BC-4396-40A7-B0A8-49D141AF2C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81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E7EF-9756-408A-99B1-CE917EE51E51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E03B-4515-4C6A-9C97-69EA18129B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85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5C4D6-1795-4E88-9950-C41D2195B44D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CFB32-B9B9-495C-87BD-FE478161EF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www.iconos-mjfloren.com/images/RET-El-libro-sellado-y-el-cordero-46x31.jpg" TargetMode="External"/><Relationship Id="rId7" Type="http://schemas.openxmlformats.org/officeDocument/2006/relationships/hyperlink" Target="http://www.iconos-mjfloren.com/images/RET-Escenas-de-la-vida-de-San-Juan-42x36.jpg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.gif"/><Relationship Id="rId5" Type="http://schemas.openxmlformats.org/officeDocument/2006/relationships/hyperlink" Target="http://www.iconos-mjfloren.com/images/RET-La-vision-del-cielo-49x31.jpg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4.jpeg"/><Relationship Id="rId9" Type="http://schemas.openxmlformats.org/officeDocument/2006/relationships/hyperlink" Target="http://www.iconos-mjfloren.com/images/RET-San-Juan-escribiendo-32x39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os-mjfloren.com/images/RET-Los-cuatro-Angeles-42x31.jpg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http://www.iconos-mjfloren.com/images/RET-Los-cuatro-jinetes-51x40.jpg" TargetMode="Externa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os-mjfloren.com/images/RET-Cirio-Pascual.jpg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hyperlink" Target="http://www.iconos-mjfloren.com/images/RET-Pantocrator-con-libro.jpg" TargetMode="Externa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1071563" y="1071563"/>
            <a:ext cx="11161712" cy="2057400"/>
          </a:xfrm>
        </p:spPr>
        <p:txBody>
          <a:bodyPr/>
          <a:lstStyle/>
          <a:p>
            <a:pPr eaLnBrk="1" hangingPunct="1">
              <a:defRPr/>
            </a:pP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40438" y="3211513"/>
            <a:ext cx="5545137" cy="5621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curso del</a:t>
            </a:r>
            <a:endParaRPr lang="es-AR" sz="3600" dirty="0" smtClean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NSTITUTO de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F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ORMACIÓN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T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EOLÓGICA por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endParaRPr lang="es-AR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688388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9 Marcador de contenido" descr="esc-ift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287713"/>
            <a:ext cx="43068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70DCF-68F5-4521-B0C2-49221FD16CD3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9 Marcador de contenido"/>
          <p:cNvSpPr>
            <a:spLocks noGrp="1"/>
          </p:cNvSpPr>
          <p:nvPr>
            <p:ph idx="1"/>
          </p:nvPr>
        </p:nvSpPr>
        <p:spPr>
          <a:xfrm>
            <a:off x="6113463" y="912813"/>
            <a:ext cx="5688012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Eclesialidad de la fe</a:t>
            </a:r>
            <a:endParaRPr lang="es-ES_tradnl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“Creer” es un acto propio del fiel en cuanto fiel, es decir, en cuanto miembro de la Iglesia.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El que cree, asiente a la verdad enseñada por la Iglesia, que custodia el depósito de la Revelación.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1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181: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«La fe de la Iglesia precede, engendra, conduce y alimenta nuestra fe. La Iglesia es la madre de todos los creyentes» «Nadie puede tener a Dios por Padre si no tiene a la Iglesia por madre».</a:t>
            </a:r>
            <a:endParaRPr lang="es-AR" smtClean="0"/>
          </a:p>
        </p:txBody>
      </p:sp>
      <p:sp>
        <p:nvSpPr>
          <p:cNvPr id="11271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1272" name="Picture 17" descr="http://t2.gstatic.com/images?q=tbn:ANd9GcSfKqWeF-Cijr3GSAWVAEamggOzSm9J9fNkqOmZoePcoXsLlgE&amp;t=1&amp;usg=__L2eQv-pj0tLJZ2E11UGfNqx6AyI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271588"/>
            <a:ext cx="42259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http://www.adoremusbooks.com/productimageslarge/92/9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232400"/>
            <a:ext cx="2376487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 descr="http://www.jvccr.com/imagenes/desc_catecism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6456363"/>
            <a:ext cx="16557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D393-30B5-4DC2-93B9-64CA1B22509C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11276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9159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9208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3054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9 Marcador de contenido"/>
          <p:cNvSpPr>
            <a:spLocks noGrp="1"/>
          </p:cNvSpPr>
          <p:nvPr>
            <p:ph idx="1"/>
          </p:nvPr>
        </p:nvSpPr>
        <p:spPr>
          <a:xfrm>
            <a:off x="1576388" y="912813"/>
            <a:ext cx="5688012" cy="63373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fe es necesaria </a:t>
            </a:r>
            <a:br>
              <a:rPr lang="es-ES_tradn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 la salvación</a:t>
            </a: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  <a:defRPr/>
            </a:pPr>
            <a:endParaRPr lang="es-ES_tradnl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16, 16: </a:t>
            </a:r>
            <a:r>
              <a:rPr lang="es-A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que creyere y fuere bautizado, será salvo; mas el que no creyere, será condenado. </a:t>
            </a:r>
          </a:p>
          <a:p>
            <a:pPr>
              <a:lnSpc>
                <a:spcPct val="85000"/>
              </a:lnSpc>
              <a:defRPr/>
            </a:pPr>
            <a:endParaRPr lang="es-ES_tradnl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11, 6: 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«Sin la fe es imposible agradar a Dios» </a:t>
            </a:r>
          </a:p>
          <a:p>
            <a:pPr>
              <a:lnSpc>
                <a:spcPct val="85000"/>
              </a:lnSpc>
              <a:defRPr/>
            </a:pPr>
            <a:endParaRPr lang="es-ES_tradnl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3200" b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Concilio Vaticano II</a:t>
            </a: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Const. </a:t>
            </a:r>
            <a:r>
              <a:rPr lang="es-ES_tradn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Lumen </a:t>
            </a:r>
            <a:r>
              <a:rPr lang="es-ES_tradnl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gentium</a:t>
            </a: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16: 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«Los que sin culpa suya no conocen el Evangelio de Cristo y su Iglesia, pero buscan a Dios (…)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2296" name="Picture 13" descr="http://t0.gstatic.com/images?q=tbn:ANd9GcSxIjSEsRdgS4FXgD89LuaxPWdCO0l8caNcWgH14lTByucGk8k&amp;t=1&amp;usg=__3dE3eXqHTCqyqXMZm-uJYUp0X4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4552" r="5914" b="4414"/>
          <a:stretch>
            <a:fillRect/>
          </a:stretch>
        </p:blipFill>
        <p:spPr bwMode="auto">
          <a:xfrm>
            <a:off x="7048500" y="2424113"/>
            <a:ext cx="24003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http://www.iglesia.cl/cursilloscristiandadvalparaiso/Paginas%20Temporales/SanPabloApostol/SanPablo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0" y="2424113"/>
            <a:ext cx="22796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7" descr="http://www.vidayespiritualidad.com/folletos/images/eclesiolog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737225"/>
            <a:ext cx="2303463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9" descr="http://www.iglesia.cl/cursilloscristiandadvalparaiso/Biblioteca/CVII-LumenGenti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0" y="5737225"/>
            <a:ext cx="22320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CBFCB-332F-4A5E-BEC7-DAA7F7AB7429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12301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4241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291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0245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9 Marcador de contenido"/>
          <p:cNvSpPr>
            <a:spLocks noGrp="1"/>
          </p:cNvSpPr>
          <p:nvPr>
            <p:ph idx="1"/>
          </p:nvPr>
        </p:nvSpPr>
        <p:spPr>
          <a:xfrm>
            <a:off x="1431925" y="912813"/>
            <a:ext cx="5689600" cy="6337300"/>
          </a:xfrm>
        </p:spPr>
        <p:txBody>
          <a:bodyPr/>
          <a:lstStyle/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con sincero corazón e intentan en su vida, con la ayuda de la gracia, hacer la voluntad de Dios, conocida a través de lo que les dice su conciencia, pueden conseguir la salvación eterna»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" name="8 Título"/>
          <p:cNvSpPr>
            <a:spLocks noGrp="1"/>
          </p:cNvSpPr>
          <p:nvPr>
            <p:ph type="title"/>
          </p:nvPr>
        </p:nvSpPr>
        <p:spPr>
          <a:xfrm>
            <a:off x="1360488" y="3848100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3. </a:t>
            </a:r>
            <a:r>
              <a:rPr lang="es-ES_tradnl" sz="5000" b="1" i="1" cap="small" dirty="0" smtClean="0">
                <a:solidFill>
                  <a:srgbClr val="FFFF00"/>
                </a:solidFill>
              </a:rPr>
              <a:t>Los motivos de credibilidad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13321" name="9 Marcador de contenido"/>
          <p:cNvSpPr txBox="1">
            <a:spLocks/>
          </p:cNvSpPr>
          <p:nvPr/>
        </p:nvSpPr>
        <p:spPr bwMode="auto">
          <a:xfrm>
            <a:off x="1863725" y="5376863"/>
            <a:ext cx="56896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/>
          <a:lstStyle>
            <a:lvl1pPr marL="479425" indent="-479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motivo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creer no radica en el hecho de que las verdades reveladas aparezcan como verdaderas e inteligibles a la luz de nuestra razón natural. </a:t>
            </a:r>
            <a:endParaRPr lang="es-E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2" name="Picture 16" descr="http://2.bp.blogspot.com/_N9F1R7DhrbA/S4137uZYmMI/AAAAAAAAAQ4/8-O7i7EfoRI/s400/Lumen+Gent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912813"/>
            <a:ext cx="35052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 descr="http://4.bp.blogspot.com/_C0kvfoUqdXY/TEsO26WLLzI/AAAAAAAAAGQ/KWBaeLO1IQs/s1600/MindBOdysiz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087938"/>
            <a:ext cx="35274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AAF20-AA60-42CF-960C-C57F1D3872F7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13325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54483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9 Marcador de contenido"/>
          <p:cNvSpPr>
            <a:spLocks noGrp="1"/>
          </p:cNvSpPr>
          <p:nvPr>
            <p:ph idx="1"/>
          </p:nvPr>
        </p:nvSpPr>
        <p:spPr>
          <a:xfrm>
            <a:off x="5680075" y="1057275"/>
            <a:ext cx="6192838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Creemos “a causa de la autoridad de Dios mismo que revela y que no puede engañarse ni engañarnos”.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 embargo, para que el acto de fe fuese conforme a la razón,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*Dios ha querido darnos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motivos de credibilidad</a:t>
            </a:r>
            <a:b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muestran que el asentimiento de la fe no es en modo alguno un movimiento ciego del espíritu.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motivos de credibilidad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señales ciertas de que la Revelación es palabra de Dios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12" descr="http://t2.gstatic.com/images?q=tbn:ANd9GcStSNi5BN3fasM8QNNy-EKr8eykKHZX_BgQfU-yFCYXemk9dqw&amp;t=1&amp;usg=__CL-ee1_Q8kvlA3keDCXhoLXFv9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912813"/>
            <a:ext cx="3455987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 descr="http://t2.gstatic.com/images?q=tbn:ANd9GcRuHJ7o57Q9pWTL-QMD4XmayZviB99IgTKvGoSnaknTokh5OYo&amp;t=1&amp;usg=__PSncE28l_PCGRKFcaShEMJrD0ZQ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5737225"/>
            <a:ext cx="3455987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0F90A-4942-41CC-AD1F-218E9893D0A7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14346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287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72485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9 Marcador de contenido"/>
          <p:cNvSpPr>
            <a:spLocks noGrp="1"/>
          </p:cNvSpPr>
          <p:nvPr>
            <p:ph idx="1"/>
          </p:nvPr>
        </p:nvSpPr>
        <p:spPr>
          <a:xfrm>
            <a:off x="1576388" y="912813"/>
            <a:ext cx="576103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Estos motivos de credibilidad son, entre otros:</a:t>
            </a: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la gloriosa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Resurrección de Nuestro Señor Jesucristo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signo definitivo de su Divinidad y prueba ciertísima de la verdad de sus palabras;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«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milagros de Cristo y de los santos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(cfr.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16, 20;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Hch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 4)»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cumplimiento de las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profecías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hechas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*sobre Cristo o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¨*por Cristo mismo.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12" descr="http://t0.gstatic.com/images?q=tbn:ANd9GcRjJqbJMNJdpwA0U93drsAp6MChLYI1PvX_irOVvz_l9HvAZEg&amp;t=1&amp;h=169&amp;w=165&amp;usg=__7eTTi9gjg2pLSN4LKVKFFYRVUDg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984250"/>
            <a:ext cx="37306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4" descr="http://t3.gstatic.com/images?q=tbn:ANd9GcQ118JVTyv7JxKQAhyIBPJCDpDfrlx1e3xjxa06g9GDgNAnBh8&amp;t=1&amp;usg=__KdrLrq3SpN1_w9hcION10E2gNI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016500"/>
            <a:ext cx="37433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7AE1-8EE4-451C-9ECC-19C779115691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15370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3526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0165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8881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9 Marcador de contenido"/>
          <p:cNvSpPr>
            <a:spLocks noGrp="1"/>
          </p:cNvSpPr>
          <p:nvPr>
            <p:ph idx="1"/>
          </p:nvPr>
        </p:nvSpPr>
        <p:spPr>
          <a:xfrm>
            <a:off x="6184900" y="985838"/>
            <a:ext cx="576103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son prueba de la veracidad de la S. Escritura;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sublimidad de la doctrina cristiana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también prueba de su origen divino.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Quien medita atentamente las enseñanzas de Cristo, puede descubrir en su profunda verdad, en su belleza y en su coherencia; una sabiduría que excede la capacidad humana de comprender y explicar lo que es Dios, lo que es el mundo, los que es el hombre, su historia y su sentido trascendente.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Picture 11" descr="http://www.awbunge.com.ar/predicaciones/Pantocrato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984250"/>
            <a:ext cx="3743325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http://t2.gstatic.com/images?q=tbn:ANd9GcT7YVAWttaeXI87QOxZ9ichRsP-3dBG3ah4Xpy7JEn22WxrbGg&amp;t=1&amp;usg=__Ak7DW1gw14x9ZM2t69nGLsC-CTs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4945063"/>
            <a:ext cx="374332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CDB55-8A18-4BC1-B64C-F05BCA068AA7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16394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24241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40798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9 Marcador de contenido"/>
          <p:cNvSpPr>
            <a:spLocks noGrp="1"/>
          </p:cNvSpPr>
          <p:nvPr>
            <p:ph idx="1"/>
          </p:nvPr>
        </p:nvSpPr>
        <p:spPr>
          <a:xfrm>
            <a:off x="1504950" y="1201738"/>
            <a:ext cx="518318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propagación y la santidad de la Iglesia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su fecundidad y su estabilidad son signos ciertos de la Revelación, adaptados a la inteligencia de todos.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motivos de credibilidad no sólo ayudan a quien no tiene fe para superar prejuicios que obstaculizan el recibirla, sino también a quien tiene fe, confirmándole que es razonable creer y alejándole del fideísmo.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10" descr="http://t2.gstatic.com/images?q=tbn:ANd9GcRl1ltmZt-tPThTh19U8iZ4OSJPrQO_nci07_fbw9duEOf-ljs&amp;t=1&amp;usg=__fCC9ea34ygf2TG879DSxFFV8Tyk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055688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http://t2.gstatic.com/images?q=tbn:ANd9GcQmLUgSb60dM4Zcn-lBncMOhlbDxXCLg-shfW1axWLRYAQ6UZI&amp;t=1&amp;usg=__7hBpbYbCaBK346jq1YCbKbNA_-4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5376863"/>
            <a:ext cx="38512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6681B-E284-49CA-8A40-2E8B6C0B8329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17418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2001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2243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8397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4. </a:t>
            </a:r>
            <a:r>
              <a:rPr lang="es-ES_tradnl" sz="5000" b="1" i="1" cap="small" dirty="0" smtClean="0">
                <a:solidFill>
                  <a:srgbClr val="FFFF00"/>
                </a:solidFill>
              </a:rPr>
              <a:t>El conocimiento de fe</a:t>
            </a:r>
            <a:r>
              <a:rPr lang="es-AR" sz="5000" b="1" i="1" cap="small" dirty="0" smtClean="0">
                <a:solidFill>
                  <a:srgbClr val="FFFF00"/>
                </a:solidFill>
              </a:rPr>
              <a:t/>
            </a:r>
            <a:br>
              <a:rPr lang="es-AR" sz="5000" b="1" i="1" cap="small" dirty="0" smtClean="0">
                <a:solidFill>
                  <a:srgbClr val="FFFF00"/>
                </a:solidFill>
              </a:rPr>
            </a:b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18439" name="9 Marcador de contenido"/>
          <p:cNvSpPr>
            <a:spLocks noGrp="1"/>
          </p:cNvSpPr>
          <p:nvPr>
            <p:ph idx="1"/>
          </p:nvPr>
        </p:nvSpPr>
        <p:spPr>
          <a:xfrm>
            <a:off x="1574800" y="2136775"/>
            <a:ext cx="525780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fe es un conocimiento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*nos hace conocer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*verdades naturales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*sobrenaturales.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aparente oscuridad que experimenta el creyente, es fruto de la limitación de la inteligencia humana ante el exceso de luz de la verdad divina. </a:t>
            </a: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fe es un anticipo de la visión de Dios “cara a cara” en el Cielo (1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13, 12; cfr. 1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Jn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 2).</a:t>
            </a:r>
            <a:endParaRPr lang="es-AR" smtClean="0"/>
          </a:p>
        </p:txBody>
      </p:sp>
      <p:pic>
        <p:nvPicPr>
          <p:cNvPr id="18440" name="Picture 12" descr="http://www.statveritas.com.ar/Imagenes/CristoPantocrator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631950"/>
            <a:ext cx="29797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 descr="http://t3.gstatic.com/images?q=tbn:ANd9GcSKW40cLp4Pu8EtJwSeUipJ3jd9Oz1SKjwyIAyWZ9VJPCjrQlY&amp;t=1&amp;usg=__Xt-_HdtqC-p22_HZdAu6Lu483IA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6"/>
          <a:stretch>
            <a:fillRect/>
          </a:stretch>
        </p:blipFill>
        <p:spPr bwMode="auto">
          <a:xfrm>
            <a:off x="8129588" y="5232400"/>
            <a:ext cx="29511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32DC2-8B26-46F7-AF83-1AA0D5BFBE21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pic>
        <p:nvPicPr>
          <p:cNvPr id="1844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2082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368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70326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9 Marcador de contenido"/>
          <p:cNvSpPr>
            <a:spLocks noGrp="1"/>
          </p:cNvSpPr>
          <p:nvPr>
            <p:ph idx="1"/>
          </p:nvPr>
        </p:nvSpPr>
        <p:spPr>
          <a:xfrm>
            <a:off x="6111875" y="1055688"/>
            <a:ext cx="5761038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certeza de la fe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5000"/>
              </a:lnSpc>
            </a:pPr>
            <a:endParaRPr lang="es-ES_tradnl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fe es más cierta que todo conocimiento humano, porque se funda en la Palabra misma de Dios, que no puede mentir.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certeza que da la luz divina es mayor que la que da la luz de la razón natural.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inteligencia ayuda a profundizar en la fe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158: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«Es</a:t>
            </a:r>
            <a:endParaRPr lang="es-AR" smtClean="0"/>
          </a:p>
        </p:txBody>
      </p:sp>
      <p:pic>
        <p:nvPicPr>
          <p:cNvPr id="19463" name="Picture 13" descr="http://www.iconos-mjfloren.com/images/RET-Frontal-%20Pantocrator-%2060x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38242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 descr="http://www.iconos-mjfloren.com/images/RET-Frontal-de-la-Virgen-54x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259513"/>
            <a:ext cx="37433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7" descr="http://www.iconos-mjfloren.com/images/RET-Reyes-Magos-36x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648075"/>
            <a:ext cx="37433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85B73-B52A-4917-999B-231367E19AD4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19467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2957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62404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75374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20637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9 Marcador de contenido"/>
          <p:cNvSpPr>
            <a:spLocks noGrp="1"/>
          </p:cNvSpPr>
          <p:nvPr>
            <p:ph idx="1"/>
          </p:nvPr>
        </p:nvSpPr>
        <p:spPr>
          <a:xfrm>
            <a:off x="6040438" y="912813"/>
            <a:ext cx="5762625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inherente a la fe que el creyente desee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conocer mejor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Aquel en quien ha puesto su fe, y comprender mejor lo que le ha sido revelado; un conocimiento más penetrante suscitará a su vez una fe mayor, cada vez más encendida de amor»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teología es la ciencia de la fe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esfuerza, con la ayuda de la razón, por conocer mejor las verdades que se poseen por la fe; no para hacerlas más luminosas en sí mismas —que es imposible—, sino más inteligibles para el creyente</a:t>
            </a:r>
            <a:endParaRPr lang="es-AR" smtClean="0"/>
          </a:p>
        </p:txBody>
      </p:sp>
      <p:pic>
        <p:nvPicPr>
          <p:cNvPr id="20487" name="Picture 10" descr="RET-El-libro-sellado-y-el-cordero-46x31">
            <a:hlinkClick r:id="rId3" tooltip="RET-El-libro-sellado-y-el-cordero-46x3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487488"/>
            <a:ext cx="2173288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2" descr="RET-La-vision-del-cielo-49x31">
            <a:hlinkClick r:id="rId5" tooltip="RET-La-vision-del-cielo-49x3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560513"/>
            <a:ext cx="2022475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RET-Escenas-de-la-vida-de-San-Juan-42x36">
            <a:hlinkClick r:id="rId7" tooltip="RET-Escenas-de-la-vida-de-San-Juan-42x3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448300"/>
            <a:ext cx="22320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6" descr="RET-San-Juan-escribiendo-32x39">
            <a:hlinkClick r:id="rId9" tooltip="RET-San-Juan-escribiendo-32x3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6623050"/>
            <a:ext cx="237648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34A00-9A4F-476D-94B1-FA840808AFF3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20492" name="11 Imagen" descr="3fondos_animados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11 Imagen" descr="3fondos_animados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51609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9625" y="1847850"/>
            <a:ext cx="10298113" cy="70564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3: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0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LA FE </a:t>
            </a:r>
            <a:b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</a:b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sobrenatural</a:t>
            </a: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trabajo de: Francisco Díaz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Extracto y presentación: Juan María Gallardo</a:t>
            </a:r>
          </a:p>
        </p:txBody>
      </p:sp>
      <p:pic>
        <p:nvPicPr>
          <p:cNvPr id="30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2548E-8582-4ED6-9588-EA38791E3180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9 Marcador de contenido"/>
          <p:cNvSpPr>
            <a:spLocks noGrp="1"/>
          </p:cNvSpPr>
          <p:nvPr>
            <p:ph idx="1"/>
          </p:nvPr>
        </p:nvSpPr>
        <p:spPr>
          <a:xfrm>
            <a:off x="1574800" y="984250"/>
            <a:ext cx="5762625" cy="30241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afán, cuando es auténtico, procede del amor a Dios y va acompañado por el esfuerzo de acercarse más a Él. Los mejores teólogos han sido y serán siempre santos.</a:t>
            </a:r>
            <a:endParaRPr lang="es-AR" smtClean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360488" y="3921125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5. </a:t>
            </a:r>
            <a:r>
              <a:rPr lang="es-ES_tradnl" sz="5000" b="1" i="1" cap="small" dirty="0" smtClean="0">
                <a:solidFill>
                  <a:srgbClr val="FFFF00"/>
                </a:solidFill>
              </a:rPr>
              <a:t>Coherencia entre fe y vida</a:t>
            </a:r>
            <a:r>
              <a:rPr lang="es-AR" sz="5000" b="1" i="1" cap="small" dirty="0" smtClean="0">
                <a:solidFill>
                  <a:srgbClr val="FFFF00"/>
                </a:solidFill>
              </a:rPr>
              <a:t/>
            </a:r>
            <a:br>
              <a:rPr lang="es-AR" sz="5000" b="1" i="1" cap="small" dirty="0" smtClean="0">
                <a:solidFill>
                  <a:srgbClr val="FFFF00"/>
                </a:solidFill>
              </a:rPr>
            </a:b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 txBox="1">
            <a:spLocks/>
          </p:cNvSpPr>
          <p:nvPr/>
        </p:nvSpPr>
        <p:spPr bwMode="auto">
          <a:xfrm>
            <a:off x="1504950" y="4945063"/>
            <a:ext cx="53308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marL="479425" indent="-479425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_tradnl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 la vida del cristiano debe ser manifestación de su fe. </a:t>
            </a:r>
          </a:p>
          <a:p>
            <a:pPr marL="479425" indent="-479425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s-ES_tradnl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9425" indent="-479425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_tradnl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hay ningún aspecto que no pueda ser iluminado por la fe. «El justo vive de la fe» (</a:t>
            </a:r>
            <a:r>
              <a:rPr lang="es-ES_tradnl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es-ES_tradnl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 17). </a:t>
            </a:r>
            <a:endParaRPr lang="es-AR" sz="4500" dirty="0">
              <a:latin typeface="+mn-lt"/>
              <a:cs typeface="+mn-cs"/>
            </a:endParaRPr>
          </a:p>
        </p:txBody>
      </p:sp>
      <p:pic>
        <p:nvPicPr>
          <p:cNvPr id="21513" name="Picture 13" descr="RET-Los-cuatro-Angeles-42x31">
            <a:hlinkClick r:id="rId3" tooltip="RET-Los-cuatro-Angeles-42x3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984250"/>
            <a:ext cx="2582863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5" descr="RET-Los-cuatro-jinetes-51x40">
            <a:hlinkClick r:id="rId5" tooltip="RET-Los-cuatro-jinetes-51x40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88" y="5018088"/>
            <a:ext cx="2511425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B0818-B5D5-4502-B82E-DDD22E0EE4C7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21516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9450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8167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9 Marcador de contenido"/>
          <p:cNvSpPr>
            <a:spLocks noGrp="1"/>
          </p:cNvSpPr>
          <p:nvPr>
            <p:ph idx="1"/>
          </p:nvPr>
        </p:nvSpPr>
        <p:spPr>
          <a:xfrm>
            <a:off x="6616700" y="984250"/>
            <a:ext cx="5330825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fe obra por la caridad (cfr.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5, 6).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 las obras, la fe está muerta (cfr.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 20-26).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Cuando falta esta unidad de vida, y se transige con una conducta que no está de acuerdo con la fe, entonces la fe necesariamente se debilita, y corre el peligro de perderse.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Perseverancia en la fe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fe es un don que podemos perder.</a:t>
            </a:r>
            <a:endParaRPr lang="es-AR" smtClean="0"/>
          </a:p>
        </p:txBody>
      </p:sp>
      <p:pic>
        <p:nvPicPr>
          <p:cNvPr id="22535" name="Picture 12" descr="RET-Cirio-Pascual">
            <a:hlinkClick r:id="rId3" tooltip="RET-Cirio-Pascual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4332288"/>
            <a:ext cx="43195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RET-Pantocrator-con-libro">
            <a:hlinkClick r:id="rId5" tooltip="RET-Pantocrator-con-libro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984250"/>
            <a:ext cx="2951162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2BB7A-786A-4AD0-854A-D12B5549ABAA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pic>
        <p:nvPicPr>
          <p:cNvPr id="22538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23526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7925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73215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9 Marcador de contenido"/>
          <p:cNvSpPr>
            <a:spLocks noGrp="1"/>
          </p:cNvSpPr>
          <p:nvPr>
            <p:ph idx="1"/>
          </p:nvPr>
        </p:nvSpPr>
        <p:spPr>
          <a:xfrm>
            <a:off x="1646238" y="912813"/>
            <a:ext cx="5330825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162; 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«Para vivir, crecer y perseverar hasta el fin en la fe debemos alimentarla».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Debemos pedir a Dios que nos aumente la fe (cfr.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Lc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17,5) y que nos haga «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fortes in fide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(1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5, 9).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Todos los fieles católicos están obligados a evitar los peligros para la fe.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ejemplo: Leer publicaciones contrarias a la fe o a la moral.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9" name="Picture 12" descr="http://www.iconos-mjfloren.com/images/RET-Cristo-San-Damiano-58x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1200150"/>
            <a:ext cx="5221288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FDDAA-9121-4041-804F-01B4403EA362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2356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2162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4483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3215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9 Marcador de contenido"/>
          <p:cNvSpPr>
            <a:spLocks noGrp="1"/>
          </p:cNvSpPr>
          <p:nvPr>
            <p:ph idx="1"/>
          </p:nvPr>
        </p:nvSpPr>
        <p:spPr>
          <a:xfrm>
            <a:off x="6470650" y="1127125"/>
            <a:ext cx="5330825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Difundir la fe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5, 15-16):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«No se enciende una luz para ponerla debajo de un celemín, sino sobre un candelero... Alumbre así vuestra luz ante los hombres»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166: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Hemos recibido el don de la fe para propagarlo, no para ocultarlo.</a:t>
            </a:r>
            <a:endParaRPr lang="es-AR" smtClean="0"/>
          </a:p>
        </p:txBody>
      </p:sp>
      <p:pic>
        <p:nvPicPr>
          <p:cNvPr id="24583" name="Picture 11" descr="http://www.iconos-mjfloren.com/images/img00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8"/>
          <a:stretch>
            <a:fillRect/>
          </a:stretch>
        </p:blipFill>
        <p:spPr bwMode="auto">
          <a:xfrm>
            <a:off x="1720850" y="984250"/>
            <a:ext cx="4608513" cy="770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4E76C-CE9A-4967-9695-B900127E3664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pic>
        <p:nvPicPr>
          <p:cNvPr id="2458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9208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55213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8 Título"/>
          <p:cNvSpPr>
            <a:spLocks noGrp="1"/>
          </p:cNvSpPr>
          <p:nvPr>
            <p:ph type="title"/>
          </p:nvPr>
        </p:nvSpPr>
        <p:spPr>
          <a:xfrm>
            <a:off x="1503363" y="1560513"/>
            <a:ext cx="10729912" cy="1600200"/>
          </a:xfrm>
        </p:spPr>
        <p:txBody>
          <a:bodyPr/>
          <a:lstStyle/>
          <a:p>
            <a:pPr algn="l"/>
            <a:r>
              <a:rPr lang="es-AR" sz="5000" b="1" i="1" smtClean="0">
                <a:solidFill>
                  <a:schemeClr val="bg1"/>
                </a:solidFill>
              </a:rPr>
              <a:t/>
            </a:r>
            <a:br>
              <a:rPr lang="es-AR" sz="5000" b="1" i="1" smtClean="0">
                <a:solidFill>
                  <a:schemeClr val="bg1"/>
                </a:solidFill>
              </a:rPr>
            </a:br>
            <a:endParaRPr lang="es-AR" sz="5000" b="1" smtClean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430338" y="1055688"/>
            <a:ext cx="10658475" cy="6337300"/>
          </a:xfrm>
        </p:spPr>
        <p:txBody>
          <a:bodyPr/>
          <a:lstStyle/>
          <a:p>
            <a:pPr marL="480060" indent="-480060">
              <a:buFont typeface="Arial" charset="0"/>
              <a:buNone/>
              <a:defRPr/>
            </a:pPr>
            <a:r>
              <a:rPr lang="es-ES" sz="5000" b="1" i="1" dirty="0" smtClean="0">
                <a:solidFill>
                  <a:srgbClr val="FFFF00"/>
                </a:solidFill>
              </a:rPr>
              <a:t>Bibliografía básica</a:t>
            </a:r>
          </a:p>
          <a:p>
            <a:pPr marL="480060" indent="-480060">
              <a:defRPr/>
            </a:pPr>
            <a:r>
              <a:rPr lang="es-E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Catecismo de la Iglesia Católica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3200" dirty="0" smtClean="0">
                <a:solidFill>
                  <a:schemeClr val="bg1"/>
                </a:solidFill>
              </a:rPr>
              <a:t>142-197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es-ES_tradnl" sz="5000" b="1" i="1" dirty="0" smtClean="0">
                <a:solidFill>
                  <a:srgbClr val="FFFF00"/>
                </a:solidFill>
              </a:rPr>
              <a:t>Lecturas recomendadas</a:t>
            </a:r>
            <a:endParaRPr lang="es-ES" sz="5000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s-ES_tradnl" sz="3200" dirty="0" smtClean="0">
                <a:solidFill>
                  <a:schemeClr val="bg1"/>
                </a:solidFill>
              </a:rPr>
              <a:t>San </a:t>
            </a:r>
            <a:r>
              <a:rPr lang="es-ES_tradnl" sz="3200" dirty="0" err="1" smtClean="0">
                <a:solidFill>
                  <a:schemeClr val="bg1"/>
                </a:solidFill>
              </a:rPr>
              <a:t>Josemaría</a:t>
            </a:r>
            <a:r>
              <a:rPr lang="es-ES_tradnl" sz="3200" dirty="0" smtClean="0">
                <a:solidFill>
                  <a:schemeClr val="bg1"/>
                </a:solidFill>
              </a:rPr>
              <a:t>, Homilía </a:t>
            </a:r>
            <a:r>
              <a:rPr lang="es-ES_tradnl" sz="3200" i="1" dirty="0" smtClean="0">
                <a:solidFill>
                  <a:schemeClr val="bg1"/>
                </a:solidFill>
              </a:rPr>
              <a:t>Vida de fe</a:t>
            </a:r>
            <a:r>
              <a:rPr lang="es-ES_tradnl" sz="3200" dirty="0" smtClean="0">
                <a:solidFill>
                  <a:schemeClr val="bg1"/>
                </a:solidFill>
              </a:rPr>
              <a:t>, en </a:t>
            </a:r>
            <a:r>
              <a:rPr lang="es-ES_tradnl" sz="3200" i="1" dirty="0" smtClean="0">
                <a:solidFill>
                  <a:schemeClr val="bg1"/>
                </a:solidFill>
              </a:rPr>
              <a:t>Amigos de Dios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endParaRPr lang="es-AR" sz="3200" dirty="0" smtClean="0">
              <a:solidFill>
                <a:schemeClr val="bg1"/>
              </a:solidFill>
            </a:endParaRPr>
          </a:p>
          <a:p>
            <a:pPr marL="480060" indent="-480060" algn="ctr">
              <a:buFont typeface="Arial" charset="0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---------------------------x---------------------------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estudio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los asistentes puedan estudiar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  de la clase y para que, </a:t>
            </a:r>
            <a:b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quiera utilizarla, pueda  modificarla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su propio estilo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es-A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JMG</a:t>
            </a:r>
            <a:endParaRPr lang="es-AR" sz="3200" dirty="0"/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05D43-2A25-4114-B44A-CF23D592F7A3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8 Título"/>
          <p:cNvSpPr>
            <a:spLocks noGrp="1"/>
          </p:cNvSpPr>
          <p:nvPr>
            <p:ph type="title"/>
          </p:nvPr>
        </p:nvSpPr>
        <p:spPr>
          <a:xfrm>
            <a:off x="1503363" y="1560513"/>
            <a:ext cx="10729912" cy="1600200"/>
          </a:xfrm>
        </p:spPr>
        <p:txBody>
          <a:bodyPr/>
          <a:lstStyle/>
          <a:p>
            <a:pPr algn="l"/>
            <a:r>
              <a:rPr lang="es-AR" sz="5000" b="1" i="1" smtClean="0">
                <a:solidFill>
                  <a:schemeClr val="bg1"/>
                </a:solidFill>
              </a:rPr>
              <a:t/>
            </a:r>
            <a:br>
              <a:rPr lang="es-AR" sz="5000" b="1" i="1" smtClean="0">
                <a:solidFill>
                  <a:schemeClr val="bg1"/>
                </a:solidFill>
              </a:rPr>
            </a:br>
            <a:endParaRPr lang="es-AR" sz="5000" b="1" smtClean="0">
              <a:solidFill>
                <a:srgbClr val="FFFF00"/>
              </a:solidFill>
            </a:endParaRPr>
          </a:p>
        </p:txBody>
      </p:sp>
      <p:sp>
        <p:nvSpPr>
          <p:cNvPr id="26631" name="9 Marcador de contenido"/>
          <p:cNvSpPr>
            <a:spLocks noGrp="1"/>
          </p:cNvSpPr>
          <p:nvPr>
            <p:ph idx="1"/>
          </p:nvPr>
        </p:nvSpPr>
        <p:spPr>
          <a:xfrm>
            <a:off x="1430338" y="1055688"/>
            <a:ext cx="10658475" cy="6337300"/>
          </a:xfrm>
        </p:spPr>
        <p:txBody>
          <a:bodyPr/>
          <a:lstStyle/>
          <a:p>
            <a:pPr algn="ctr">
              <a:lnSpc>
                <a:spcPct val="7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www.institutodeteologia.org</a:t>
            </a: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www.oracionesydevociones.info</a:t>
            </a: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www.encuentra.com</a:t>
            </a:r>
          </a:p>
          <a:p>
            <a:pPr algn="ctr">
              <a:lnSpc>
                <a:spcPct val="7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juanmariagallardo@gmail.com</a:t>
            </a: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secretariaifti@gmail.com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AR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FA08F-C6C0-4222-B7C3-FDCE28C87CC4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6238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1. </a:t>
            </a:r>
            <a:r>
              <a:rPr lang="es-ES_tradnl" sz="5000" b="1" i="1" cap="small" dirty="0" smtClean="0">
                <a:solidFill>
                  <a:srgbClr val="FFFF00"/>
                </a:solidFill>
              </a:rPr>
              <a:t>Noción y objeto de la fe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4103" name="9 Marcador de contenido"/>
          <p:cNvSpPr>
            <a:spLocks noGrp="1"/>
          </p:cNvSpPr>
          <p:nvPr>
            <p:ph idx="1"/>
          </p:nvPr>
        </p:nvSpPr>
        <p:spPr>
          <a:xfrm>
            <a:off x="1431925" y="2281238"/>
            <a:ext cx="489743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acto de fe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la respuesta del hombre a Dios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se revela.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143:</a:t>
            </a:r>
            <a:b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la fe el hombre somete completamente su inteligencia y su voluntad a Dios.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*Con todo su ser da su asentimiento a Dios que revela.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105" name="Picture 12" descr="http://sphotos.ak.fbcdn.net/hphotos-ak-snc1/hs138.snc1/5894_111660721812_54522036812_2719440_194635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5592763"/>
            <a:ext cx="4751387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6" descr="http://www.unasolafe.org/images/UnaSolaFeLogoH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1992313"/>
            <a:ext cx="4821237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24C11-C9E4-4580-BB4E-CE60EF63F1FC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4108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2796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5847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9 Marcador de contenido"/>
          <p:cNvSpPr>
            <a:spLocks noGrp="1"/>
          </p:cNvSpPr>
          <p:nvPr>
            <p:ph idx="1"/>
          </p:nvPr>
        </p:nvSpPr>
        <p:spPr>
          <a:xfrm>
            <a:off x="6113463" y="1057275"/>
            <a:ext cx="5688012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Sagrada Escritura </a:t>
            </a:r>
            <a:b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llama a este asentimiento «obediencia de la fe»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(cfr.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 5; 16, 26).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virtud de la fe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una virtud sobrenatural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*que capacita al hombre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*—ilustrando su inteligencia y moviendo su voluntad—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 asentir firmemente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 todo lo que Dios ha revelado,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*no por su evidencia intrínseca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*sino por la autoridad de Dios que revela.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128" name="Picture 11" descr="http://3.bp.blogspot.com/_x_K2H0uEmmI/S-co9sKnNXI/AAAAAAAACgA/0GPZVwzgryE/s1600/la_fe_segun_san_juan_de_la_cr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28713"/>
            <a:ext cx="4359275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93113-B176-4D7C-8002-88ED2ADDACB8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5130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0604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33607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647825" y="985838"/>
            <a:ext cx="5689600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150:</a:t>
            </a: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*La fe es ante todo </a:t>
            </a:r>
            <a:b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adhesión personal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*del hombre 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Dios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 al mismo tiempo </a:t>
            </a:r>
            <a:b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inseparablemente </a:t>
            </a:r>
            <a:b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asentimiento libre </a:t>
            </a:r>
            <a:b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 toda la verdad </a:t>
            </a:r>
            <a:b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*que Dios ha revelado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" name="8 Título"/>
          <p:cNvSpPr>
            <a:spLocks noGrp="1"/>
          </p:cNvSpPr>
          <p:nvPr>
            <p:ph type="title"/>
          </p:nvPr>
        </p:nvSpPr>
        <p:spPr>
          <a:xfrm>
            <a:off x="1287463" y="5072063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2. </a:t>
            </a:r>
            <a:r>
              <a:rPr lang="es-ES_tradnl" sz="5000" b="1" i="1" cap="small" dirty="0" smtClean="0">
                <a:solidFill>
                  <a:srgbClr val="FFFF00"/>
                </a:solidFill>
              </a:rPr>
              <a:t>Características de la fe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12" name="9 Marcador de contenido"/>
          <p:cNvSpPr txBox="1">
            <a:spLocks/>
          </p:cNvSpPr>
          <p:nvPr/>
        </p:nvSpPr>
        <p:spPr bwMode="auto">
          <a:xfrm>
            <a:off x="1503363" y="6527800"/>
            <a:ext cx="49688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marL="479425" indent="-479425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_tradnl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fe es un don de Dios</a:t>
            </a:r>
            <a:r>
              <a:rPr lang="es-ES_tradnl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una virtud sobrenatural infundida por Él (cfr. </a:t>
            </a:r>
            <a:r>
              <a:rPr lang="es-ES_tradnl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es-ES_tradnl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16, 17).</a:t>
            </a:r>
            <a:endParaRPr lang="es-AR" sz="4500" dirty="0">
              <a:latin typeface="+mn-lt"/>
              <a:cs typeface="+mn-cs"/>
            </a:endParaRPr>
          </a:p>
        </p:txBody>
      </p:sp>
      <p:pic>
        <p:nvPicPr>
          <p:cNvPr id="6154" name="Picture 13" descr="http://t2.gstatic.com/images?q=tbn:ANd9GcTEhxbsZOsZIA9cdf90juz20BKWkqEHWG8diYVFh8uJYYYE7U4&amp;t=1&amp;usg=__KQXb_-22yC2JZN7BcN-PTRte1c8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055688"/>
            <a:ext cx="27527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http://t3.gstatic.com/images?q=tbn:ANd9GcSm0h16ZKH674D5_uYtyaH5SbD3HK2I82Sp9Nc5ZME2CB4wSls&amp;t=1&amp;usg=__AO34la3ZzjhEG-5PgAGkikgwt3I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6243638"/>
            <a:ext cx="27606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http://t2.gstatic.com/images?q=tbn:ANd9GcRtHT_GbLJXHei6-thJZLaWIoqSueaHgggeWcH8sRi1wgZUARo&amp;t=1&amp;usg=__0l7zq50nxp6ctaIWtJZRPkJqo9k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2352675"/>
            <a:ext cx="192722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9" descr="http://t3.gstatic.com/images?q=tbn:ANd9GcTxNlJu8TrprKo9vL0o3FfXWbFFHoe5axrRq37cYMadUBl1fQE&amp;t=1&amp;h=182&amp;w=204&amp;usg=__hOPbw0qzbmBD5PXQ_2c0u2igDy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6672263"/>
            <a:ext cx="19431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FD7A1-E0E6-46B2-85D7-44D8052C2BFC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6159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5325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9 Marcador de contenido"/>
          <p:cNvSpPr>
            <a:spLocks noGrp="1"/>
          </p:cNvSpPr>
          <p:nvPr>
            <p:ph idx="1"/>
          </p:nvPr>
        </p:nvSpPr>
        <p:spPr>
          <a:xfrm>
            <a:off x="6184900" y="984250"/>
            <a:ext cx="5832475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dar la respuesta de la fe es necesaria la gracia de Dios.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basta la razón para abrazar la verdad revelada; es necesario el don de la fe.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fe es un acto humano</a:t>
            </a:r>
            <a:endParaRPr lang="es-ES_tradnl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Catecismo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154: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«creer es un acto auténticamente humano. No es contrario ni a la libertad ni a la inteligencia del hombre depositar la confianza en Dios y adherirse a las verdades por Él reveladas»</a:t>
            </a:r>
            <a:endParaRPr lang="es-AR" smtClean="0"/>
          </a:p>
        </p:txBody>
      </p:sp>
      <p:sp>
        <p:nvSpPr>
          <p:cNvPr id="7175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7176" name="Picture 13" descr="http://t0.gstatic.com/images?q=tbn:ANd9GcRcjaQ3KZtaYLH6qUNqEHWAn6E6t8nLBqNuFryltGX7K3RZ9Vk&amp;t=1&amp;usg=__cX9OV4GcFf8pikZQ7QOcD7nV_eU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160963"/>
            <a:ext cx="23749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 descr="http://t3.gstatic.com/images?q=tbn:ANd9GcRToegKq_zEZqCirAFCC7rmLCOaRNFYqDR0hwaritxnN6PZdzU&amp;t=1&amp;usg=__mKIMc-20vbjDK_1cRpsl5lhH0Tc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6215063"/>
            <a:ext cx="179863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7" descr="http://t0.gstatic.com/images?q=tbn:ANd9GcQINsbfyIgYqdendbXRvKFHmFQWylYzqhv9iTpHMLjWXkTk9LQ&amp;t=1&amp;usg=__QJVZSTiUW-M5yi_DkPG8AUOm6_4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055688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109AB-7FF6-47A4-8B8B-0A1F5385F052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7180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24241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43735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3086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9 Marcador de contenido"/>
          <p:cNvSpPr>
            <a:spLocks noGrp="1"/>
          </p:cNvSpPr>
          <p:nvPr>
            <p:ph idx="1"/>
          </p:nvPr>
        </p:nvSpPr>
        <p:spPr>
          <a:xfrm>
            <a:off x="1504950" y="984250"/>
            <a:ext cx="5472113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fe, la inteligencia y la voluntad cooperan con la gracia divina.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Creer es un acto del entendimiento que asiente a la verdad divina por imperio de la voluntad movida por Dios mediante la gracia.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 y libertad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hombre, al creer, debe responder voluntariamente a Dios; nadie debe estar obligado contra su voluntad a abrazar la fe</a:t>
            </a:r>
            <a:endParaRPr lang="es-AR" smtClean="0"/>
          </a:p>
        </p:txBody>
      </p:sp>
      <p:sp>
        <p:nvSpPr>
          <p:cNvPr id="8199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8200" name="Picture 13" descr="http://t3.gstatic.com/images?q=tbn:ANd9GcSdjeNk4r7D3W5NrUszrTlGBqvdnPcMZkJMIZoTcYyg7nG-kjo&amp;t=1&amp;usg=__1g8XAclJgdRG71GeHS00sNlbbH8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648075"/>
            <a:ext cx="43211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5" descr="http://t1.gstatic.com/images?q=tbn:ANd9GcSS3gx8-Sg2RvlFt1H3qwzhvsaTpTPyv7lVXa10a0ismxWtNu0&amp;t=1&amp;usg=__M_ZXc_kINGED52omk17B_mU3PVs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984250"/>
            <a:ext cx="43926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7" descr="http://www.geolibros.com/portadas/987000623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6600825"/>
            <a:ext cx="43211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3D6D6-5AAF-41B4-991D-523765C4CE92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8204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8559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9531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6008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9 Marcador de contenido"/>
          <p:cNvSpPr>
            <a:spLocks noGrp="1"/>
          </p:cNvSpPr>
          <p:nvPr>
            <p:ph idx="1"/>
          </p:nvPr>
        </p:nvSpPr>
        <p:spPr>
          <a:xfrm>
            <a:off x="6184900" y="984250"/>
            <a:ext cx="5688013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160:</a:t>
            </a:r>
          </a:p>
          <a:p>
            <a:pPr>
              <a:lnSpc>
                <a:spcPct val="85000"/>
              </a:lnSpc>
            </a:pPr>
            <a:endParaRPr lang="es-ES_tradnl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«Cristo invitó a la fe y a la conversión, Él no forzó jamás a nadie jamás.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 testimonio de la verdad, pero no quiso imponerla por la fuerza a los que le contradecían».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 y razón</a:t>
            </a:r>
          </a:p>
          <a:p>
            <a:pPr>
              <a:lnSpc>
                <a:spcPct val="85000"/>
              </a:lnSpc>
            </a:pPr>
            <a:endParaRPr lang="es-ES_tradnl" sz="32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pesar de que la fe esté por encima de la razón, jamás puede haber desacuerdo entre ellas. </a:t>
            </a:r>
            <a:endParaRPr lang="es-AR" smtClean="0"/>
          </a:p>
        </p:txBody>
      </p:sp>
      <p:sp>
        <p:nvSpPr>
          <p:cNvPr id="9223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9224" name="Picture 13" descr="http://t2.gstatic.com/images?q=tbn:ANd9GcQEn_-2GS-N1UGpu7oeaHMtSKrTDOdR2_NIHuKryG90NvI8V0k&amp;t=1&amp;usg=__5cPS6YwXh4R7KqC7KVcwgJ-X-D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2709863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 descr="http://t3.gstatic.com/images?q=tbn:ANd9GcSKwIdSeY0Wngjvbwikjq3o8C6jj0y3fJILyIEwZtOF0xzZJ4Y&amp;t=1&amp;usg=__JaWk54wRGC3HlHF1s9w8nC3rinM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3341688"/>
            <a:ext cx="137636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9" descr="data:image/jpg;base64,/9j/4AAQSkZJRgABAQAAAQABAAD/2wCEAAkGBg8PDxQPDxAQDg8NEA8UDxAUEBAPFREPFBAVFBYQFBgXHCYeGBkkHRQVHzAgIycpLCwsFh4xNTArNSYrLCkBCQoKDgwOGg8PFywkHh01KikpKS0pKSkpKikpLCksNCksKSktLCkpKSwpLCwsLCwsLCwsKSwsKSwsLCwpLCkpKf/AABEIAIgAzwMBIgACEQEDEQH/xAAbAAABBQEBAAAAAAAAAAAAAAADAAECBAUGB//EAEQQAAIBAgQDBAQJCwIHAAAAAAECAAMRBAUSIRMxQSJRYXEGFDKRIzNCUlNygaGxByRic3STsrPB0fCS0hclRHWC4eP/xAAaAQADAQEBAQAAAAAAAAAAAAABAgMABAUG/8QAKREAAgIBAwIFBAMAAAAAAAAAAAECERIDITETQSIyUXHhgZGh8AQzYf/aAAwDAQACEQMRAD8A9Bp04ZUk0pwqpPhGz25TBhJILChI+iLZNyBaI2mH0xtM1gyA6ZErD6ZErNYciljqpSk7jcpTdh5qpP8ASY+d502GXDsG1nFuotpACgrfvm5j6V6VQd9OoPehnFelbaqOWnvqUv5cvo7yS9RZyO0A2jWhFGw8hGIky6YIiRIhSJEiGx0wREiRCESJEYdMGRIkQhEgRCOiBkDCkSBEI6YIyJhCJEiEogTCAcSyRBusdMLRUeAf7ZadYB1lkyEkdwtOEFOFWnJhZ5LkeQ5gQkfRDaY9oLFyAaJEpLGmMUmsORXKTOXNqRqVKZdEai+khqiqT2QdQB6bzXKTCz/0MwmOIbEUyWHylOg/aRzldNxvx8By9A9XGUypAq0bkEfHJ1Ewsw9HhWpYNWrUVGEILfCKNWlbbHzgz+SXLPo6n71pzXpFkNB8LlyENZqoVrMQSCDf8J1x6bnHB/j5NbaPRvW6X0tH96kpYvPsPSqpSaomqsG0aWD3Ittt5zH/AOFOWfR1P3jQ+X/k6wGHqCrTptrT2dTswB75n0fV/b5Hi5nQWkSIUrIkTmOlMCRIkQpEgRGQ6YIiRIhSJAiMUTBESJEIRIkQlEwREiRCkQZEYdMGZBhCESJEKKIrVFld1lxxKziViTkj0C0eKKeXR4IooopqMKKKKCjDWjESUUxgTLPNs3X4HLf2j/dPTCJ5rm3xWXDuxZHuLCdH8fzIZPZnoGmQIlgpBsslZRSAFZAiGIkCI9lUwJEgwhWEgRGKpgiJEiEIkCI1lEwREiRCESJEZFECIkGEKRIERiiBGQIhCJAwlECaV6glphK9QSkWGR3kUVorTz6PnRRRRWmCNeK8VorTGHijR4DDTzfNfYwH7c/8Tz0gzzfN/ZwI7swqD3O8voeYK4Z6NaQZYURiJz9zJldlgissssCwjJlYsCywbCGIg2EdFkwTCDIhSJBhGRVAmEgRCkSBEcqgREgYQiQaMiiBNIGFYQbCMiqBtAVBDmCqCMh3wdxeKVcdx7DgcMNffiBiLW6aSN7zDqZ1i1vc0Nn0H4Nz29Wm3xnfOTZcs+djFy4OmimD6zmX0dL/AEf/AFkEzbFJVRKopAPURWUU2VrMbBgdZE1IOLOhijCSgoUa0VoooDDTznNv+i/7jW/mVJ6NPPM0pMfUrAn/AJjWPLprqSuj5l+9hlwz0MRRgZKc7AQYQTCEratJ0W1WOnVe2q217b2nM4/NsdRcI4w1ytwQlQggGx5uI+nBy4Ggm3SN1hBsJiYfMswqoKiUqLI17HSVvY22BqX6SFL0ldWtiKWgA2Zl1XU+Knf3H7DLdKReKZssJAiEuCAQQQQCCNwQeRkTFKpgWEgwhWgzGRVAjINCGQaMiyBmDMIZBoxRAjA1IZoGpHRXsdxOPxo3f9sH85J2E4/HC/FFyCcUQpFtm4q6Tv42nFLhe6PC0eX7HXmZSrRxoSqpYcGrcbAElWBsb9DsZVq5djmBDVyQb3VSqkjqAdAt7xDeiwAotp2ArVLDwAW0rsSqlZsiPMR8+qirwfV+2TYLxk37Or5tuW8PRzipxkpVaBpGrq0niK99K3PIeH4QYMBpynjcwCEqLXA1MTsqL85v6DmYfFYgU0ao3s01Zj9gvacpiQ9Qim3M2et41GF9PkosBJydFNOGTJ4jPnc2pJxP06lwv/ig6ecqLUxQN+HhzY3A4VrHwsdvsltqhobmhqTezcRRew320mamJxIp4b1g0r2UMy8RBZT11cjzHLvhWcqoq3GO1FHB+kLBglRTRY7AM2qmx7gx3Q+e038LjVqXHJlNmU81PjMbD0PW6Jd6BpKwGjUytrU9dtx9vfMqvjHwvwjEk4VkWofn4ZzZSfFTtfwjVk8XyTaT4O2nL+lXx1L9VV/iWdLSqhlDDcMAR5ETmvSr46l+qq/xLNoqp0Nof2Iu+jQ/M6Xk/wDMaY/pCVOJ0j6Fdfnqa1/s/EQWExeMp4ZNBRKB1KjhFLbsxsbk2N7jlGybLFxBcvUNw3wg3Lvf5RY9DuNu6206Yxxbm2W0/A83wavo7f1Wnf8AT0/U1tp+6X2EItMKAoAAUAADkAOggMTVCKzsbKilj5AXkG8mZMZhBmV8rzIYinrC6CGKst9Wk7Eb27iD7+6AxmZstUUUpGq5TWbOEstyOo8PvjKDuiqZbMg0yq2fsrim1AhzpGniqT2uXJYXH5sEYUkU1Kz8lBA03HNj99pVaciqYali6bkhHVivtAG9um8k0xcFWGEAp1qZphz8drDgt+lsLf0h8dnPBcLUpEI52cOrXHfYD7o70nexWDsvNAVTGxWJKprVRUAF9mCjTa9wbG8q4bGGqgcrpDWK9oNce4W5TRi6sq2uD0Qzj8ZzqftY/nLOmxxrBRwBTZr76ywAFulufvmI2R4goVOnW7Fy4ZR2y2q4Fu/p4Tiktl7nh6TSbs6QweHwiUwRTUKCzMQPnHcmAwBxG/HFIctJQtvzvcHl069ZcjkjlsaX9f8AgwpcOukMSAfzbcXHLb8Jey58Q2KcVwAFpIUCjUiksRdWO9yL3/8AUBUyzFnEesBaIYPdV4jMunh6LE2BvbeHbB4urVpmsaaUqT6ytNm7TAbE35+XLnz6UVUNLeix6Rk+qVbdE3+qGGr7ryhQpXqse9veNrTdxNBaiMjbq6srfVYWP4zncmqsL0qm1bDEU6niBslUeDC2/eJzTg5V/hTSlSaNvE4JalModr8j1DDkZymBw1TEVFwVRhwMOzO6i9zpawp3+aGO3n4CdiGOk6QCwBsCdIJ6Amxt7pgZVlWKpYlqzLSIq6g4FQ9kNUDXXs72tyNr+EvpOosS9nZ0QXaw2Hdy2nF+ntkw+JY8vU2v58Ts/wBZ2dWoFGomwHWeYflDzFsQ6ZdSua+NqIaijc06CnYN/nWJoxc9WK+v0NF0mzuvRGqXwGHZvaNFL+6Z/pX8dS/VVf4lm5g8IaOHWlTAJpUwqgmwLBepHS8w8blONrVOJUFHsrpVVcgAE3J3BJP9o8Guo5WNotKabLmQUFqYCmjC6srgjw4jTAxCVMHX1Luyc+gq0if88iAZu5LhMZQC0nWiaKlt9bawpJawsLHcy3m2ViuluTrujHoeoPgZlPGTTezKac0m0+GLD4haqCohuri46Huse4jkRML0rxfZShfTxmBqGxOmkrDew3O9v9JhMHlGMoE8I0wrG5Rm1Lfv5Ag+IPvhMLlmI9ZOIqimdSaOyzdhRy0gjfrz+cY8VGMrsOy2sx8nxSU8WyISaVYlVJBXtDtJz8NQ+2a+a4xKCGrYFyNKdCx5hSfmjmfIwed5NVrOrU9K8MbNqIbVqDDa1tiLytjskxNeor1OFZbAIGbTbmw5X3P4AdJTwyalfuXTQHIMvJJxNXtPUJK352PN/M/hKeTb4yqW9q1X38QD8Jr47BYqpTNO1FFYWJUve3dvyHTyg6+ROtUV6BAcCzK17OLWO/j/AGPm+Sd2+SsZIq+lIHqxvzDpbz3mVVp8VMGr3tU1qe/TawPuAmxj8qr4khauinSU3KqxYsfM/wCb9ZDG5XVNSkaa0wmGN0BZhfYCxsNhtHhJRSV+pZS22MhMU2HFTD1vZNN+G/TcH7ifcfA7XMrP5vT+oPxMvZllXGSxGlxurc9LW5eUjl+WstNUbmq2PneFzi433Gk1yjv4rSVorTgpngEbR49o1pqZhopK0VoKZiMw8/yN6jLiMM3DxVIEKT7NVfoqg6j+83bRrTK0w2cXS9PKdA8PH06mCqjmWUvSPirjp5y5V/KHlyrq9bw9vrkn3ATosTgqdUaaiLUXuZQ34zIPoLlpOr1Ohf6gll0n5kw5HG5r+UlsS3ByujUxVZtlqlCtND84Dr5mbPoN6CthWbF4t+Njq+7Md9F/kiddg8to0Rpo00pDuVQv4SxaCWolFx01V8vuwNt8jARaY4jzmxRiNoxEkY0FGBlYDEV0pgF2VASALkC5JsAL85YaUszW9JtrkAW2uRdgNoyVsdCq4hFUMTYHlzJ90EMYp5hlvyJWwP2yCpeoA3WmujxtcMB48vfDYplCMXsECnUSdgLc4e5VDtBmCy1mNFCw3IvY89JJK3+y0pPiHFYNZ+GTw72GksfZ63ve4vb5UdRspdFyrUVbaiqk3tdgL+V+ciQJRxdTS7M6LUoKRrugY09geILjde+24598SPfShZu2HYENcuobkreRU7dN5THYdTLTCDMrMHQuiMWJVWQOSdJuQVJ52Nhbna558o2EYWPxgN+0tQ6mQ8tN+o2vcbG+3dGxLQlbo7KKKKIeSKKKKYwooooDCiiigZhjHiigMKNHiihIx4oorMMYrRRRTEGlHHYLijS2gofksrHz3DCKKFOh0BbL+wKfwelfZGh9j3g67g+N5XOUXILuaukghXNR1B79JaxPnePFHyZRB3RzzZDfn2D/ALpVOAHD4VqfDPNNLW53+dfnvFFGTKpDU8LoJKhFLWudLb2Fh8qAqYBCugpT0A6guggBr31Cx2Nydx3xRR1JlowTIHBqFK6Vs1tWz3JHIk6r/fIpTCCygDe59o3PeSTcxRQ5MvGCP//Z"/>
          <p:cNvSpPr>
            <a:spLocks noChangeAspect="1" noChangeArrowheads="1"/>
          </p:cNvSpPr>
          <p:nvPr/>
        </p:nvSpPr>
        <p:spPr bwMode="auto">
          <a:xfrm>
            <a:off x="155575" y="-617538"/>
            <a:ext cx="1971675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9227" name="Picture 21" descr="http://2.bp.blogspot.com/_VckByWKRf9E/SlsPnAooEhI/AAAAAAAAACE/nld3KaTdJ64/S259/FeyRazon-10ani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5521325"/>
            <a:ext cx="44910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C2541-CA65-469E-86A3-F1ECBBE8EEE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pic>
        <p:nvPicPr>
          <p:cNvPr id="9229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1367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55213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65293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9 Marcador de contenido"/>
          <p:cNvSpPr>
            <a:spLocks noGrp="1"/>
          </p:cNvSpPr>
          <p:nvPr>
            <p:ph idx="1"/>
          </p:nvPr>
        </p:nvSpPr>
        <p:spPr>
          <a:xfrm>
            <a:off x="1504950" y="1200150"/>
            <a:ext cx="5688013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mismo Dios que revela los misterios y comunica la fe ha hecho descender en el espíritu humano la luz de la razón.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159: 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«Por eso, la investigación metódica en todas las disciplinas, si se procede de un modo realmente científico y según las normas morales, nunca estará realmente en oposición con la fe, porque las realidades profanas y las realidades de fe tienen su origen en el mismo Dios»</a:t>
            </a:r>
            <a:endParaRPr lang="es-AR" smtClean="0"/>
          </a:p>
        </p:txBody>
      </p:sp>
      <p:sp>
        <p:nvSpPr>
          <p:cNvPr id="10247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0248" name="Picture 17" descr="http://t2.gstatic.com/images?q=tbn:ANd9GcSfKqWeF-Cijr3GSAWVAEamggOzSm9J9fNkqOmZoePcoXsLlgE&amp;t=1&amp;usg=__L2eQv-pj0tLJZ2E11UGfNqx6AyI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1128713"/>
            <a:ext cx="43164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13" descr="data:image/jpg;base64,/9j/4AAQSkZJRgABAQAAAQABAAD/2wCEAAkGBhQQEBUUEhQVFRQUGBUYGBUXFhQUFRQXGhYVFxYWGBUXHSYeGB0jGRgXHy8gJycpLiwsGB4xNjAqNSYuLCkBCQoKDgwNFw8PFCwcHBwsKikpMCwsNDUpKSksLTU1LC4yKTUpNik1KSwpMy4wKSkpKSksMiksKSksKSwsLCkpKf/AABEIAKAAhwMBIgACEQEDEQH/xAAcAAACAgMBAQAAAAAAAAAAAAAABQMEAgYHAQj/xABBEAABAwIDBAYGBwcEAwAAAAABAAIRAyEEEjEFE0FRBhQiYYGRBzJScaGxQnKywcLR8CMzNGJzguEVJJLxU2PS/8QAGAEBAQEBAQAAAAAAAAAAAAAAAAUBBAL/xAAnEQEAAQIDBwUBAAAAAAAAAAAAARGBAgM0EhQhQURR8AQTIlLBJP/aAAwDAQACEQMRAD8A5OcMvOrJ2cGjqSBJ1ZHVk76mjqaB96OMC0tqZmNccw9ZrXWykxeeKk9JWzabadFzKbGuLnAlrQ0kZZgwBN1e6BUcof8AW/CpvSBRzUqXc8/YXBtTvVK+Ud1I3atPKuW9WR1ZOupo6mu9wknVkdWTvqa8ODQJerI6snXU0dTQJOrI6snfU151NAl6sjq6ddTR1NAlbhroTpuDQg2I4JedTWxHZT/Yd5FeHZjvYd/xP5LKw2kte6kjqafOwJGoPkQsOqrWJ+itDKHePyCn6X0s1Jnc8/Zcp9i0onx+TVLt6nmYPrfcVN6rzsodL53aZR2aXua1okuIA95sEz6S0aeCdu6TQXBolxEmYmZKZ7FpBuIpkxY/HKQPiVrnSx++xfaqNa3ORlaZMXkk8LAQOcKknkdbGPLg4xBuRYWTNmGDhIuOYuFjXrNyg7okRcnL2okDK0jhbRL6lbJlyvLQYJLQQASeAOsLAz6kveo93wS+vtt9LKWuLxJnMGg2MCI5rYTWNalSqfQe02JkhwkFubgAblKhacEvOpLzD7baKjaThmvlzgQPeZMxwT7qq0IupI6mnvVF51RAjGCXqeDCIQbuKI7/ANeK93A7/L/KR9Yf7R81l1t/tH4fkpm4z9lDfI7HYo+/yKyLO/5pIMfU9o+Q/Je/6jU5jyCzcsf2et7wdpX67wHhvEifiFG94m/lE8lWw7i6o1x1Of4Bn5qXEPLRIiZ435rm9vFGbsV4uj3MM5e3yZ5KZ4N/4f4WhdLtgGlW3jA3I8ky1hhhEHtcO/kt2G03eyzyVPa+arSdka0PLHNjRpEgm06/mqGTlZuDF8p4OHNzMvFh+McXMzVe0mznQDr9H2g7uvw4pdv3AGJPZg8ddY5JntHDFlV9PVrHFovcRb3m/FYvxu8a1pZlDR2YvawPDuldjjLBWlgBmZNzEAWTTC7SqtwrqbT2XOyt5ye04N5SIn3KBtEOiD9KD3a68+BUuCdNNxvALyCe+WSPEoL209l7p1Fk9o06ZcOMnjPeSVtWAxG8Djwa8tHhASXa2KnGFzgP2YtzORsgfJRdF9rHOGOMh0g+83B85QbTkRkVjdo3a0QBiFYDEILRprzdq0aa83aCtu0btWd2jdoMcM3tN/v+VNSYlvZjvRSbD2/3/gUlQS0+/wD+VJnV3/FPprfqhkVbH1900PM5AYcR9GQRJH3plu146jIIIkHUG4KrJjmOLxbauIqubrmcW5oIcIsB3mCVRpYoAy61gAQBwtBTDpPscYXEQ31HnMBrAm7fP7ku2pRElzbAmDGmlnR/MI8ZQUsdiIJcG6iA6bzzVwUowxg/+NscLNLvtJdWpubLT5HULYKOIa5lMSDdjiNMoEyJ5mPigt7Rwb2Pa+QXGmy2vadIGvcCfJUhTfRdmcAHNzNmPpd54kSSr2Pc5+QtJnKHZuXZzT8VXe8PyZnZi5xLzx1EryN9wYLqbCRctafgpd2p6TZaCLAgW5WWW7XoVxTQrIpoQWjTXm7Vk00btBW3aN2rO7Ru0FQN/aN/u/CpsvZP69lY1RFRvud8wpWDX9cR+Skzq7qcaayDdo3asbtePgCTYKsmNS6f7Lz4UVAJdSeD3lhs8fI+C50agyxrEg6yRMhdE6VdMqdLPRa0PMQ4uPYE6zHIfFaPT2dEF5a3MJaJl2XvHDggrnAvqubmEugCAe06LCeAtaU8GyjQhrGte/KXFsE5I1gCzrxrrCpYTG7psBoNST2j2ib9kBvcOaqYjGVC45MwdxMyfdb5ILGLrPzNY3ssyNtxJ4yB3xqVK6jTp3dUbn1sQAPHifdZKP8AT6zjMuvxKsUdjVSYsZ42lYOq7DxIrUGOBm0H3hX92lvRfCspU90HBzmhpcJmCQAfkneRaKwpoVkU16gs5EbtWciN2grbtG7VnIjdoFOMEVG/VPzUtHU+Kx2k39o36p+0VT2linUqNao0SWsLvlJ8BJ8FIxT/AF3VI01lPpJ0qGFDWtZnqP8AVaSGjgATPC6WbQ2uWUiC7NXLSXVBdtNuhNNugHAON3a6LS8Tj3VcQ19TtFrbToTePIwfBQjEVAw082Zrg0OI1iAAJ1gC0e9V0tBhjlaXkMdOaCe08OkHMeZjTlKaYbAUsoqGSCM572mbjndIMSTn7Og0gaeH6lMsDtEmiaJAjUHiJcSW+66DCpUlxLBlbwbYR7zCwZnHIdwuT46K/tXCB0SMpDGhkWJi9zz1hU2NcbSNJki/w4rBPTr1mkOgQOfEcrKalWN3AwSI1Fv8pa2pIu8/IW7/ALlWqAONw4i2lx4ngsHWOg2xt3TNUyTU0kzbmtn3a530c6Ytw9NjXPJa0RuzEC/tTI8lstHp9h8uapmYOZgg8iLgnyXoP8iFJhqrajGvYQ5rgCCOIKEF7IjdqxkRkQV8iMinyIyINf2sIrN+p+IrLZwmpB4g28Fhtv8AiGj/ANf4iptlt/bD3H5KNOquqxprOY9NOipwVbM39zUcd2fYOpYe8cDyHcteqMDhldYkdl+kEcDF4XfNt7Cp4ug+jUHZcLEascPVe3vB+9cV230fqYSpuq4j2Kg9V49pp+Y1CspS70d27QaWYXaGGpuaCGNrZWh7QTYvcILmyfWm3GU06Sei+pTc6pg+2wzNIkB7fqONnjuMH3rSqgL2FriDAIg38Auzej3brcXgmXJqUQKdQHWWjsu8WgGe4rBxqlUdGR0jLaDYiOF7+CzcPH9XC2v0obHFPFGoLbyHSOBiJ8SDPgtNp4g3a71x8eTggr7OxLmG0ZQX9k9/rT8E1pYlrrZSwki0jdnvn1gLpTWsS6OBkC+t58wpgw7gOBJDuFiB+uSBrXwWakQwNzxIEAEmD2bmTKWVzmIzG8RMTGp+QUmx9oGlVk9oZcsH1mtBzAt00PfzUUgv4xfU+V0HS/RZtnOx+GcZNPtsPNpMOHgYPuPchJPRrWazaDZtmbUaON8s6+5pQg7TkRkU+RGRaIMiMinyIyINR2+P92P6X4nKXZIms33H5LDpEP8Adj+kPm5S7G/ft9x+RUXFqrq0aezYMiqbT2RTxNM06zA9h4HUHm06tPeExyoyK0kuEdLuiD9n1hml+HeYZV4j+V0aOHDgYtyVfYG2zsvEiq3tU39mqwfTZMhw/mGo8RxXeMds5lem6nVaHseIc06H9c1xPpV0WOErnDOJcxzS+hUOuW8tfHskR5FBs/pFyYmhRrUnBzKrHBrhxjtNtznhwXH6NYlwP/auUdsVaANMEmnd27JOUEj1wOBhSbHwIq53EwxrS9x5X0HxRiSo1oa54LXAAZhoYdrHe1LX1DSf2TLfv701xWHBpAtZMgk20EG6S1tG+BPjCxphggX1Gj2iQeAIOp9wv5LCpSeHEawQQeEag8llgm5IceIMdwJt+fissRJNzfkZ8tUFrCVHNdmacrrkd02PwleKOnUDQJ4oQfUGVGVS5UZVoiyoyqXKjKg0rpPbFj+kPtOWWwz/ALhnj8nLDpX/ABg/pD7TllsP+Ip/rg5RMequr4dPZt+VGVS5UZVbSEWVc49M9MdXpO0LXHtcQHdnXgJXTMq4l6Stp1+s1KdTKMuctaQHNLCIpmOQkm/Enkg5i+7iBzcL6xK2LBvbSwz6WV01IDnGAAB9Fvxv3qps7Yr+2QXFpgFoN3d0nvumh2Q6Tnv3CAPdN/FYFdbHQIcS0ZR2g+TF5ZAtJnySgftH8gbeH/SZYnBNzGXAcouD3SsW02izS3nJ1H5hBM9wJyi40HhYe5DwCB2btcL5jxtopaNHsz9ERJbadCYMXK8D+yDMB1nX7Wvrd9oCCg+k4HmATdCtPZM5ddRBkweAB9YaIQfVUIhCFoIRCEINK6UYVzsXmAJG7aLc5cjYtB2/pnKQATy5Hkt0hELjn0kTmbdedXXHqZjL2KcqBewhC7HI8hc56XdG8RUrvqDDNryZaSQYEQARIOnDRdHQg4Ydn4tkg4KqGgk+q7gLBpaCl+LxlVlO+GrCoZN6Tw0GbDTgPNfQcIhB8r1cJUn928SLy0nj7lbw+yTALmPkH2D+S+m8g5L3KEHzNW2PiXOlmHquE2im+BztEK+3ohiXERh67gZtkcACe4gRF/NfRaEHAsL6K8a8/uMgtBLw1zdbC8oXfULKNf/Z"/>
          <p:cNvSpPr>
            <a:spLocks noChangeAspect="1" noChangeArrowheads="1"/>
          </p:cNvSpPr>
          <p:nvPr/>
        </p:nvSpPr>
        <p:spPr bwMode="auto">
          <a:xfrm>
            <a:off x="155575" y="-731838"/>
            <a:ext cx="128587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0250" name="Picture 15" descr="http://s.libertaddigital.com/fotos/noticias/suferaz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3432175"/>
            <a:ext cx="4321175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E3E43-B4CD-4F10-AB08-FC340117423E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1025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2715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4321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1069</Words>
  <Application>Microsoft Office PowerPoint</Application>
  <PresentationFormat>Papel A3 (297 x 420 mm)</PresentationFormat>
  <Paragraphs>175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Bernard MT Condensed</vt:lpstr>
      <vt:lpstr>Times New Roman</vt:lpstr>
      <vt:lpstr>Elephant</vt:lpstr>
      <vt:lpstr>Tema de Office</vt:lpstr>
      <vt:lpstr>La FE cristiana</vt:lpstr>
      <vt:lpstr>Presentación de PowerPoint</vt:lpstr>
      <vt:lpstr>1. Noción y objeto de la fe</vt:lpstr>
      <vt:lpstr>Presentación de PowerPoint</vt:lpstr>
      <vt:lpstr>2. Características de la fe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Los motivos de credibilidad</vt:lpstr>
      <vt:lpstr>Presentación de PowerPoint</vt:lpstr>
      <vt:lpstr>Presentación de PowerPoint</vt:lpstr>
      <vt:lpstr>Presentación de PowerPoint</vt:lpstr>
      <vt:lpstr>Presentación de PowerPoint</vt:lpstr>
      <vt:lpstr>4. El conocimiento de fe </vt:lpstr>
      <vt:lpstr>Presentación de PowerPoint</vt:lpstr>
      <vt:lpstr>Presentación de PowerPoint</vt:lpstr>
      <vt:lpstr>5. Coherencia entre fe y vida </vt:lpstr>
      <vt:lpstr>Presentación de PowerPoint</vt:lpstr>
      <vt:lpstr>Presentación de PowerPoint</vt:lpstr>
      <vt:lpstr>Presentación de PowerPoint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jmgallardo</cp:lastModifiedBy>
  <cp:revision>31</cp:revision>
  <dcterms:created xsi:type="dcterms:W3CDTF">2010-08-10T14:04:34Z</dcterms:created>
  <dcterms:modified xsi:type="dcterms:W3CDTF">2011-09-16T14:29:54Z</dcterms:modified>
</cp:coreProperties>
</file>