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5" r:id="rId3"/>
    <p:sldId id="296" r:id="rId4"/>
    <p:sldId id="307" r:id="rId5"/>
    <p:sldId id="308" r:id="rId6"/>
    <p:sldId id="309" r:id="rId7"/>
    <p:sldId id="302" r:id="rId8"/>
    <p:sldId id="310" r:id="rId9"/>
    <p:sldId id="311" r:id="rId10"/>
    <p:sldId id="312" r:id="rId11"/>
    <p:sldId id="313" r:id="rId12"/>
    <p:sldId id="314" r:id="rId13"/>
    <p:sldId id="303" r:id="rId14"/>
    <p:sldId id="315" r:id="rId15"/>
    <p:sldId id="316" r:id="rId16"/>
    <p:sldId id="317" r:id="rId17"/>
    <p:sldId id="318" r:id="rId18"/>
    <p:sldId id="319" r:id="rId19"/>
    <p:sldId id="304" r:id="rId20"/>
    <p:sldId id="320" r:id="rId21"/>
    <p:sldId id="321" r:id="rId22"/>
    <p:sldId id="322" r:id="rId23"/>
    <p:sldId id="305" r:id="rId24"/>
    <p:sldId id="323" r:id="rId25"/>
    <p:sldId id="324" r:id="rId26"/>
    <p:sldId id="325" r:id="rId27"/>
    <p:sldId id="326" r:id="rId28"/>
    <p:sldId id="327" r:id="rId29"/>
    <p:sldId id="328" r:id="rId30"/>
    <p:sldId id="306" r:id="rId31"/>
    <p:sldId id="329" r:id="rId32"/>
    <p:sldId id="330" r:id="rId33"/>
    <p:sldId id="331" r:id="rId34"/>
    <p:sldId id="301" r:id="rId35"/>
  </p:sldIdLst>
  <p:sldSz cx="12801600" cy="9601200" type="A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525" indent="-365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288" indent="-547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050" indent="-730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3" autoAdjust="0"/>
    <p:restoredTop sz="94760" autoAdjust="0"/>
  </p:normalViewPr>
  <p:slideViewPr>
    <p:cSldViewPr>
      <p:cViewPr>
        <p:scale>
          <a:sx n="50" d="100"/>
          <a:sy n="50" d="100"/>
        </p:scale>
        <p:origin x="-1380" y="-17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E6D3A5-599B-45CA-8FAA-6441A1C47A18}" type="datetimeFigureOut">
              <a:rPr lang="es-AR"/>
              <a:pPr>
                <a:defRPr/>
              </a:pPr>
              <a:t>16/09/2011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F2A563-F5C1-44AA-A2B6-B813BCC37BF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9309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E1492-0391-4913-9D8B-2502A3EA0719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C9837-E162-42F2-84BB-5F8507D2D5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69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8C9B3-FC69-40B9-9CC4-A2C202DCB4DC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822C4-9E16-4C86-B878-06DB86F306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3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E3D9A-4FBA-4882-8068-B4020B67E464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C1B7-BA1A-4534-B105-9C330ED826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98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08D85-1F68-4A87-9685-B4B9DE36B09D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F4269-FBD0-4E2E-869F-C3C4CA41AC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369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5C19B-8D90-4AFE-89BF-944FE3FC9407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B82D3-A36A-405D-8AF7-562183B922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9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C86CC-F137-462E-A277-BD918E55415E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063EB-DE2B-4517-A10E-B933DF5B53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81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C0128-FE6C-4484-81B8-EA24EB3A9679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C5A95-7C5C-4213-B1F2-A2F7901396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69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1C409-9B20-488E-87C3-CE2245349884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6579-05DC-4F8B-8C65-0736EACC0C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661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DF961-C789-443D-B765-58B602C5FCBF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113F-3341-483E-AD60-6A376737D9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642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87800-EB42-4460-B105-49C7BA9BA3E0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EE60E-95B8-4AD8-B6A9-7B5E051827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342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1467-CBAF-41C0-9FFD-A37F0F0C9CB9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A0AC5-A8D9-43E9-AC50-E04B08A902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418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8571F9-8C96-4A7E-9C43-4A72C7034300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103C8E-B1C9-4B7B-8DD0-AF3E3E7986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6400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12801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920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25603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1071563" y="1071563"/>
            <a:ext cx="11161712" cy="2057400"/>
          </a:xfrm>
        </p:spPr>
        <p:txBody>
          <a:bodyPr/>
          <a:lstStyle/>
          <a:p>
            <a:pPr eaLnBrk="1" hangingPunct="1">
              <a:defRPr/>
            </a:pP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FE</a:t>
            </a: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cristiana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40438" y="3211513"/>
            <a:ext cx="5545137" cy="56213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curso del</a:t>
            </a:r>
            <a:endParaRPr lang="es-AR" sz="3600" dirty="0" smtClean="0">
              <a:solidFill>
                <a:srgbClr val="FFFF00"/>
              </a:solidFill>
              <a:latin typeface="Elephant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I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NSTITUTO de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F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ORMACIÓN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T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EOLÓGICA por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I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NTERNET</a:t>
            </a:r>
            <a:endParaRPr lang="es-AR" sz="55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55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688388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9 Marcador de contenido" descr="esc-ift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287713"/>
            <a:ext cx="430688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E7EFD-10F6-4566-B4F1-B4F138BC4A0B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9 Marcador de contenido"/>
          <p:cNvSpPr>
            <a:spLocks noGrp="1"/>
          </p:cNvSpPr>
          <p:nvPr>
            <p:ph idx="1"/>
          </p:nvPr>
        </p:nvSpPr>
        <p:spPr>
          <a:xfrm>
            <a:off x="5824538" y="912813"/>
            <a:ext cx="626427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(…) que confesar que los libros de la Escritura enseñan firmemente, con fidelidad y sin error, la verdad que Dios quiso consignar en las sagradas letras».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Para comprender correctamente la Sagrada Escritura </a:t>
            </a:r>
            <a:b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hay que tener presente: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*a)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los sentidos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Escritura: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*literal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*espiritual;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*este último puede ser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*alegórico,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*moral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*anagógico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*b)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los géneros literarios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7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1272" name="Picture 9" descr="http://t3.gstatic.com/images?q=tbn:ANd9GcQrZXgwEB4SoJ-NZqI70CzRaE4pNhXPXUZ06EuEU4g1egCZC0Q&amp;t=1&amp;usg=__FR77t3OD58UF4WMGWmE7uNXp3d8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713038"/>
            <a:ext cx="4129088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http://t2.gstatic.com/images?q=tbn:ANd9GcS7mGr2vcpgRjMGbGvIAzrK-7Zlda_hQwoOOC0qvLxUqfsUtZg&amp;t=1&amp;usg=__DoczDmnR9OiS01_5g4ucN4z5FCE=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12813"/>
            <a:ext cx="19431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3" descr="http://t3.gstatic.com/images?q=tbn:ANd9GcTBPCLxvpyHsHJ3MLYbnRfClZQPQ8n98rBOJShdLKOQGH-s7pc&amp;t=1&amp;usg=__EwFkPMXHSioEIhTh1QgTXFdzskc=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839788"/>
            <a:ext cx="20161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7211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EDA1B-497F-4217-8B20-485633B84265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9 Marcador de contenido"/>
          <p:cNvSpPr>
            <a:spLocks noGrp="1"/>
          </p:cNvSpPr>
          <p:nvPr>
            <p:ph idx="1"/>
          </p:nvPr>
        </p:nvSpPr>
        <p:spPr>
          <a:xfrm>
            <a:off x="1431925" y="984250"/>
            <a:ext cx="5040313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Sagrada Escritura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debe ser leída 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 Iglesia: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la luz de su tradición viva y de la analogía de la fe.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Debe ser leída y comprendida</a:t>
            </a:r>
            <a:r>
              <a:rPr lang="es-E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mismo Espíritu que ha sido escrita.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Basado sobre la autoridad del Espíritu que asiste al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ministerio docente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Iglesia, el Magisterio formula su interpretación auténtica y vinculante.</a:t>
            </a:r>
          </a:p>
        </p:txBody>
      </p:sp>
      <p:sp>
        <p:nvSpPr>
          <p:cNvPr id="1229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2296" name="Picture 11" descr="http://t3.gstatic.com/images?q=tbn:ANd9GcQPG2Uex7yNYXImgapbqRnHb_B1cnvB8nD2AyGCYAb1bv9CH7c&amp;t=1&amp;usg=__TDgfBK5q9xPiWIdaLcSJsxbO-7s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84250"/>
            <a:ext cx="5400675" cy="769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1128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7925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0245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DEAE2-AEBD-4DA6-A5A2-A151989D4964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9 Marcador de contenido"/>
          <p:cNvSpPr>
            <a:spLocks noGrp="1"/>
          </p:cNvSpPr>
          <p:nvPr>
            <p:ph idx="1"/>
          </p:nvPr>
        </p:nvSpPr>
        <p:spPr>
          <a:xfrm>
            <a:off x="5969000" y="985838"/>
            <a:ext cx="604837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Gracias a esta asistencia divina,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Iglesia reconoció qué libros contienen la Revelación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*formuló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“canon”.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recta interpretación debe evitar el error del fundamentalismo que no se separa del sentido literal y del género histórico, cuando sería lícito hacerlo.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También debe evitarse el error de considerar las narraciones bíblicas como formas puramente mitológicas.</a:t>
            </a:r>
          </a:p>
        </p:txBody>
      </p:sp>
      <p:sp>
        <p:nvSpPr>
          <p:cNvPr id="1331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3320" name="Picture 9" descr="http://t0.gstatic.com/images?q=tbn:ANd9GcRVYioBmMChsyDAsPYNgdF50NipQjeXNg3p1Ebva6Yry01iOFE&amp;t=1&amp;usg=__Ou_1WRwQLpdQDrgV6I7ACmrgLPc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055688"/>
            <a:ext cx="426085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http://t3.gstatic.com/images?q=tbn:ANd9GcSuEMhu7ICjCaKnciGt7ilZuaJBcWeJEW4ZSKwbrJB5cIEn7ik&amp;t=1&amp;usg=__rf2Wayr1zofp7nk68nRopECiJ2Q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529388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 descr="http://t0.gstatic.com/images?q=tbn:ANd9GcQ0vtuxtPnr0gJ0kLt6b7R633McB4YSoTcOxaafKLYnrK9CUOs&amp;t=1&amp;h=173&amp;w=215&amp;usg=__ZuFsL1ec-FnNFyx52W5jws2P4Uk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6529388"/>
            <a:ext cx="18002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33607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64563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00E8D-841B-4CB8-83C7-DC7DEFAC6F6C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287463" y="1184275"/>
            <a:ext cx="10729912" cy="1600200"/>
          </a:xfrm>
        </p:spPr>
        <p:txBody>
          <a:bodyPr/>
          <a:lstStyle/>
          <a:p>
            <a:pPr algn="l">
              <a:lnSpc>
                <a:spcPct val="85000"/>
              </a:lnSpc>
              <a:defRPr/>
            </a:pPr>
            <a:r>
              <a:rPr lang="es-ES" sz="5400" b="1" i="1" cap="sm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Revelación como historia de la salvación culminada en Cristo</a:t>
            </a:r>
            <a:endParaRPr lang="es-AR" sz="5400" dirty="0">
              <a:solidFill>
                <a:srgbClr val="FFFF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503363" y="3360738"/>
            <a:ext cx="5184775" cy="5472112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Revelación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*se ha manifestado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*como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“alianza”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*que dio origen a una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*“historia de la salvación”. </a:t>
            </a:r>
          </a:p>
          <a:p>
            <a:pPr>
              <a:lnSpc>
                <a:spcPct val="85000"/>
              </a:lnSpc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se manifestó a nuestros primeros padres desde el principio. </a:t>
            </a:r>
          </a:p>
          <a:p>
            <a:pPr>
              <a:lnSpc>
                <a:spcPct val="85000"/>
              </a:lnSpc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Después de su caída…</a:t>
            </a:r>
            <a:endParaRPr lang="es-ES" sz="3200" b="1" i="1" cap="small" dirty="0" smtClean="0"/>
          </a:p>
        </p:txBody>
      </p:sp>
      <p:sp>
        <p:nvSpPr>
          <p:cNvPr id="14344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4345" name="Picture 10" descr="http://www.mercadolibre.com.ar/jm/img?s=MLA&amp;f=60763003_9987.jpg&amp;v=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r="17241" b="10345"/>
          <a:stretch>
            <a:fillRect/>
          </a:stretch>
        </p:blipFill>
        <p:spPr bwMode="auto">
          <a:xfrm>
            <a:off x="7191375" y="3295650"/>
            <a:ext cx="3889375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7896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1690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4321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F2BCA-FFD0-41ED-A394-2F190E71BCFD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6977063" y="984250"/>
            <a:ext cx="4968875" cy="6335713"/>
          </a:xfrm>
        </p:spPr>
        <p:txBody>
          <a:bodyPr/>
          <a:lstStyle/>
          <a:p>
            <a:pPr>
              <a:lnSpc>
                <a:spcPct val="8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 los alentó a la esperanza de la salvación, con la promesa de la redención.</a:t>
            </a:r>
          </a:p>
          <a:p>
            <a:pPr>
              <a:lnSpc>
                <a:spcPct val="85000"/>
              </a:lnSpc>
              <a:buFont typeface="Arial" charset="0"/>
              <a:buNone/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su tiempo llamó a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Abraham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para hacerlo padre de un gran pueblo,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*al que luego instruyó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*por los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Patriarcas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*por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Moisés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*por los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Profetas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que lo reconocieran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Dios único, vivo y verdadero, Padre providente y justo juez,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para que esperaran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Salvador prometido.</a:t>
            </a:r>
            <a:endParaRPr lang="es-ES" sz="3200" b="1" i="1" cap="small" dirty="0" smtClean="0"/>
          </a:p>
        </p:txBody>
      </p:sp>
      <p:sp>
        <p:nvSpPr>
          <p:cNvPr id="1536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5368" name="Picture 9" descr="http://t3.gstatic.com/images?q=tbn:ANd9GcR2iNmqfTXlPJn1Jy-N_5exO5m-Lq6Sn5CcTl_4ZJmqBS_YjlE&amp;t=1&amp;usg=__eIV-5mjayNuC9mDpaidHi1zxioU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055688"/>
            <a:ext cx="2305050" cy="747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http://t0.gstatic.com/images?q=tbn:ANd9GcTc7ZCP-vubi-g2ZRwuYS4wsSjLrWrVS27YN5Hm1wuvQUcCaEM&amp;t=1&amp;usg=__fPRF_Pgaf9gKGqGEqtwPvkTE3Ek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1128713"/>
            <a:ext cx="2663825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10 CuadroTexto"/>
          <p:cNvSpPr txBox="1">
            <a:spLocks noChangeArrowheads="1"/>
          </p:cNvSpPr>
          <p:nvPr/>
        </p:nvSpPr>
        <p:spPr bwMode="auto">
          <a:xfrm>
            <a:off x="1792288" y="1271588"/>
            <a:ext cx="1962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sz="3200" b="1"/>
              <a:t>Abraham</a:t>
            </a:r>
          </a:p>
        </p:txBody>
      </p:sp>
      <p:sp>
        <p:nvSpPr>
          <p:cNvPr id="15371" name="11 CuadroTexto"/>
          <p:cNvSpPr txBox="1">
            <a:spLocks noChangeArrowheads="1"/>
          </p:cNvSpPr>
          <p:nvPr/>
        </p:nvSpPr>
        <p:spPr bwMode="auto">
          <a:xfrm>
            <a:off x="4816475" y="1200150"/>
            <a:ext cx="1573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sz="3200" b="1"/>
              <a:t>Moisés</a:t>
            </a:r>
          </a:p>
        </p:txBody>
      </p:sp>
      <p:pic>
        <p:nvPicPr>
          <p:cNvPr id="15372" name="Picture 13" descr="http://t0.gstatic.com/images?q=tbn:ANd9GcR_8JtIh6V5G1V6vsvZziq-i4B6DEicRbLZgrZaXdK2tw9BCoI&amp;t=1&amp;usg=__pXjAxpVHIlI5k2wdMps7vINuVfc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5664200"/>
            <a:ext cx="15716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12 CuadroTexto"/>
          <p:cNvSpPr txBox="1">
            <a:spLocks noChangeArrowheads="1"/>
          </p:cNvSpPr>
          <p:nvPr/>
        </p:nvSpPr>
        <p:spPr bwMode="auto">
          <a:xfrm>
            <a:off x="5824538" y="5737225"/>
            <a:ext cx="4349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s-AR" sz="2500" b="1">
                <a:solidFill>
                  <a:srgbClr val="FFFF00"/>
                </a:solidFill>
              </a:rPr>
              <a:t>P</a:t>
            </a:r>
          </a:p>
          <a:p>
            <a:pPr algn="ctr" eaLnBrk="1" hangingPunct="1">
              <a:lnSpc>
                <a:spcPct val="85000"/>
              </a:lnSpc>
            </a:pPr>
            <a:r>
              <a:rPr lang="es-AR" sz="2500" b="1">
                <a:solidFill>
                  <a:srgbClr val="FFFF00"/>
                </a:solidFill>
              </a:rPr>
              <a:t>R</a:t>
            </a:r>
          </a:p>
          <a:p>
            <a:pPr algn="ctr" eaLnBrk="1" hangingPunct="1">
              <a:lnSpc>
                <a:spcPct val="85000"/>
              </a:lnSpc>
            </a:pPr>
            <a:r>
              <a:rPr lang="es-AR" sz="2500" b="1">
                <a:solidFill>
                  <a:srgbClr val="FFFF00"/>
                </a:solidFill>
              </a:rPr>
              <a:t>O</a:t>
            </a:r>
          </a:p>
          <a:p>
            <a:pPr algn="ctr" eaLnBrk="1" hangingPunct="1">
              <a:lnSpc>
                <a:spcPct val="85000"/>
              </a:lnSpc>
            </a:pPr>
            <a:r>
              <a:rPr lang="es-AR" sz="2500" b="1">
                <a:solidFill>
                  <a:srgbClr val="FFFF00"/>
                </a:solidFill>
              </a:rPr>
              <a:t>F</a:t>
            </a:r>
          </a:p>
          <a:p>
            <a:pPr algn="ctr" eaLnBrk="1" hangingPunct="1">
              <a:lnSpc>
                <a:spcPct val="85000"/>
              </a:lnSpc>
            </a:pPr>
            <a:r>
              <a:rPr lang="es-AR" sz="2500" b="1">
                <a:solidFill>
                  <a:srgbClr val="FFFF00"/>
                </a:solidFill>
              </a:rPr>
              <a:t>E</a:t>
            </a:r>
          </a:p>
          <a:p>
            <a:pPr algn="ctr" eaLnBrk="1" hangingPunct="1">
              <a:lnSpc>
                <a:spcPct val="85000"/>
              </a:lnSpc>
            </a:pPr>
            <a:r>
              <a:rPr lang="es-AR" sz="2500" b="1">
                <a:solidFill>
                  <a:srgbClr val="FFFF00"/>
                </a:solidFill>
              </a:rPr>
              <a:t>T</a:t>
            </a:r>
          </a:p>
          <a:p>
            <a:pPr algn="ctr" eaLnBrk="1" hangingPunct="1">
              <a:lnSpc>
                <a:spcPct val="85000"/>
              </a:lnSpc>
            </a:pPr>
            <a:r>
              <a:rPr lang="es-AR" sz="2500" b="1">
                <a:solidFill>
                  <a:srgbClr val="FFFF00"/>
                </a:solidFill>
              </a:rPr>
              <a:t>A</a:t>
            </a:r>
          </a:p>
          <a:p>
            <a:pPr algn="ctr" eaLnBrk="1" hangingPunct="1">
              <a:lnSpc>
                <a:spcPct val="85000"/>
              </a:lnSpc>
            </a:pPr>
            <a:r>
              <a:rPr lang="es-AR" sz="2500" b="1">
                <a:solidFill>
                  <a:srgbClr val="FFFF00"/>
                </a:solidFill>
              </a:rPr>
              <a:t>S</a:t>
            </a:r>
          </a:p>
        </p:txBody>
      </p:sp>
      <p:pic>
        <p:nvPicPr>
          <p:cNvPr id="15374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29289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1128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69139-7A90-4D69-894C-B40200C9A442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9 Marcador de contenido"/>
          <p:cNvSpPr>
            <a:spLocks noGrp="1"/>
          </p:cNvSpPr>
          <p:nvPr>
            <p:ph idx="1"/>
          </p:nvPr>
        </p:nvSpPr>
        <p:spPr>
          <a:xfrm>
            <a:off x="1792288" y="1201738"/>
            <a:ext cx="5976937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*Iniciada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la creación y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*prefigurada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 el pacto con Noé,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alianza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revela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explícitamente con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Abraham.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Moisés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Dios le entrega las Tablas de la Alianza.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Estos acontecimientos son </a:t>
            </a: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preparación y figura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nueva y eterna alianza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realizada y revelada en la Encarnación y en el  Sacrificio Pascual de Nuestro Señor Jesucristo. </a:t>
            </a:r>
          </a:p>
        </p:txBody>
      </p:sp>
      <p:sp>
        <p:nvSpPr>
          <p:cNvPr id="1639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6392" name="Picture 9" descr="http://t1.gstatic.com/images?q=tbn:ANd9GcScRW2MBoGtqpNHCM9ScUotmx7VLUFhEeaGG3pq4TU25F0Dozo&amp;t=1&amp;usg=__ztsBSYyMbWmas6Jn4wjJ20_nj4g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79875"/>
            <a:ext cx="362902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1" descr="http://t0.gstatic.com/images?q=tbn:ANd9GcTGztBnwIXUOPQd4tumUNs4KYg_PwxCYkAvFgQhlA2ERBVYwUc&amp;t=1&amp;h=167&amp;w=223&amp;usg=__be8EwR9FmA_-7X2CIkUJ513Ah7g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984250"/>
            <a:ext cx="37084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9 CuadroTexto"/>
          <p:cNvSpPr txBox="1">
            <a:spLocks noChangeArrowheads="1"/>
          </p:cNvSpPr>
          <p:nvPr/>
        </p:nvSpPr>
        <p:spPr bwMode="auto">
          <a:xfrm>
            <a:off x="7769225" y="912813"/>
            <a:ext cx="1962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sz="3200" b="1"/>
              <a:t>Abraham</a:t>
            </a:r>
          </a:p>
        </p:txBody>
      </p:sp>
      <p:sp>
        <p:nvSpPr>
          <p:cNvPr id="16395" name="10 CuadroTexto"/>
          <p:cNvSpPr txBox="1">
            <a:spLocks noChangeArrowheads="1"/>
          </p:cNvSpPr>
          <p:nvPr/>
        </p:nvSpPr>
        <p:spPr bwMode="auto">
          <a:xfrm>
            <a:off x="7851775" y="4079875"/>
            <a:ext cx="15732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sz="3200" b="1">
                <a:solidFill>
                  <a:schemeClr val="bg1"/>
                </a:solidFill>
              </a:rPr>
              <a:t>Moisés</a:t>
            </a:r>
          </a:p>
        </p:txBody>
      </p:sp>
      <p:pic>
        <p:nvPicPr>
          <p:cNvPr id="16396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2001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57419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42957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6A578-8EBC-4FE4-98D6-51BB43C08297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5753100" y="912813"/>
            <a:ext cx="6121400" cy="6335712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alianza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Cristo redimió del pecado de los primeros padres, que rompió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primera alianza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  <a:defRPr/>
            </a:pP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Toda la historia de la salvación apunta hacia Cristo. </a:t>
            </a:r>
          </a:p>
          <a:p>
            <a:pPr>
              <a:lnSpc>
                <a:spcPct val="85000"/>
              </a:lnSpc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Los profetas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cuya función era recordar la alianza, hablan especialmente de Él. </a:t>
            </a:r>
          </a:p>
          <a:p>
            <a:pPr>
              <a:lnSpc>
                <a:spcPct val="85000"/>
              </a:lnSpc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Jesucristo es </a:t>
            </a:r>
            <a:b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mediador y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*plenitud de la Revelación;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*es el Revelador y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Revelación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*(su contenido). </a:t>
            </a:r>
            <a:endParaRPr lang="es-ES" sz="3200" b="1" i="1" cap="small" dirty="0" smtClean="0"/>
          </a:p>
        </p:txBody>
      </p:sp>
      <p:sp>
        <p:nvSpPr>
          <p:cNvPr id="1741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7416" name="Picture 9" descr="http://t3.gstatic.com/images?q=tbn:ANd9GcSHP7aTHyL3VM_GFDR6zZG5KlXJGOGXStQvPvY0CVIgZgI7xX0&amp;t=1&amp;h=159&amp;w=233&amp;usg=__3xZUrtRcDqEsx11cMWaUFLGoofc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42975"/>
            <a:ext cx="417512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AutoShape 11" descr="data:image/jpg;base64,/9j/4AAQSkZJRgABAQAAAQABAAD/2wCEAAkGBhQSERUUExMWFBMVGRwYGBgYFhgXGxweHRsbGBwfHB4aHCYeFxwkGxoYHy8gJCgpLCwsGh8xNTAqNSYrLCkBCQoKDgwOGg8PGiwkHyQqLCksKSwsKSwsLCwsLCksLCwpLCwsLCwpKSksLCksLCkpKSksLCksKSksKSwsLCwsLP/AABEIAK4AyAMBIgACEQEDEQH/xAAbAAACAgMBAAAAAAAAAAAAAAAFBgMEAAECB//EAEQQAAIBAgQDBgQDBAcHBQEAAAECEQMhAAQSMQVBUQYTImFxgTKRobEjQsFSYtHwFCRygpKi4RUzQ2OjsvEHU5Oz0jT/xAAbAQADAQEBAQEAAAAAAAAAAAACAwQFAQYAB//EACsRAAICAQQABgEEAwEAAAAAAAABAgMRBBIhMQUTIjJBUWEUIzNxQkPRFf/aAAwDAQACEQMRAD8A9LAxHVqgCSfTzxzma4VSTcC3qemBrTuTJa58vIDljHsv8tcjqaNyyy4eIj9k/OMdDif7selzgcVjHem3le/K2+Iv1k85SKlREKpmAwkGcbVsCVkGVsfv6/zbBWjXDoGHv5Hn8sX02+Z/ZJZXsZsjFSrxRVJADVCLEJy9W2X54r8TzDM3dKIEA1DMGDfSDyJHPkNt8R0qQWAoCiPD6fz1nCrtQq3jHI2qhPlkp4o//sr/APKn/wCMTUuLqSA4NNjYSBp9NQt84wOOZQNpLoD0LAH64k0SLwQbcj7EdMJjrpp+pcDpUQwGmGNA4F5CuUdUJ8DWBmSpgkLJuQQrR0gjpJOeuLIz3rcuiCyvDwzoX88UqnGlmED1IMErGmekk8vLbFbidY1GZNTBFI1R+diJI32WRq6yBiFRsBbkBy9ug8sT2aqNfC5Y+nTKXLLn+1mFzS+VRSfltiWhxVHOkyrHZaltXoR4SfIHA8q07Y0aWrwtccwdj7H7iDhMddz6kUT00cYiHfafLFB+LC4pL3pBgkNpX01Gx84mMDKtSoYpM0IQfxJIqNFynSfOfh88SoulYACqNlAgD0GH36uFazHti69Ml2WDxGqd0ojyD1DH97QfpjpON6Y71WUD8yk1F9zAYfLFembdfbGFyDMkRyj+OJY69/5Lga6IfQYQyARcG8i4vt64gr8RprILEsPyoNR9DyHzwDy2sM6oxSkT4gDs7XOj9kMILD5QcWkSBAERvAt6+RxTPVxj0uREdLzll0cWEXp1lHmoj6NifK51KlkaT0gg/I3wPpgEbXxFVphuZHmPC3sdx/NsKhrcv1IOeni/aHCcbwKy/FyoYOJeAFjdyxj2YNvyEE7YzGgpJk36eX0S8QMsg5XYjzFsQMd/K/sLn6Tixnaex6+H/Ff9MVGpTKnaDPyIxl6tPcm+iyh+jAp5njYrliW00UNlkgtfnE39B8t8SMa1Ed8ioqtB0h6jfMN154WspYvTcqjpK3sDpNxPMnkMGKmRHdM/fuwN9JJiALmwJXmI/dnFariodDsjjRzQdVdZhoI98EOHv8a8vCY8zM/OMDMhR7ujRQ7pTWcX8it2jcEKfOL/AK4l0qam8CrsbeSnQqklnP53c+oDFR9FHywL7TcTNGmoUw9VoDdALtgplUgMP2HdfYsXU/4WGAPbbhz1KVNkXUaRJYDfS9p+l8DYm7uRkcYB+QYOTTXu0Cqe8qvDmSI0rP5r8/lghwHOMlZaDOHTSVUx4vCCRJm4icAeGLTdWaqHAtDWgbsQfIoth1wa7OZal/SGdAQRTEBxDjWQfcQN/PzxRbDEWmfZD+eJ7qoR8SqWHqsMp+h+uDwaRPKxHuAcAc8YpuBuw0D1c6B9WODoWwHIAD2AgH5Xwej/AI+SfU7dyAGVqSiTzUOT5v42Pz+wxV4vnzTCqilqlQkL5Ac454tZRfAqn4kmn6mn4ftpPvhe7YM1JsvWMimAyuw/KSf4Yg2N3PJTFpLg3QatUqOKVygnVUYzPOAhUAeUTgrwbO1GLJW0llEiJ285JOFbIyWemlXudUlP2o1EQ0/M+UYOdnqC95UZaneArY9efysR88P1MMQyju4NZkypP7BDD1mCfcH6Y1xHN90hab8p67/bGZv4Y/b8I9f/ABOKHamjqo2YKVYX/ukelvPErxLamdXHJVzH9Jaiave6R8WkYtcJ4oXA7wG6d4GMXAsZjnbAGpTrAFWraklVKcjOoGPTSTY8xifs5L1jpAVadMpaY8Xr+7c+YxXKlRrbaBbyxppeGmnU+I+rCTgP2g42aR0IQHInURq0jbbmZIwVy1bUif2YPqtiP8pwq9pMx3eclrKyakMxNvrflhMYb7MHUzDxaojDvMwykiQZ1Bh1jaJkRA2wwcF4utcMNQZkN2A0hhyIHLp7YXuG0a0NVppSfU5B1wx2Gx2A8+Z9cFOzGWbVUeogViVUAWG/LB3VKMco+DWYIXS3NHt5BoUn1Ige2MxznV8Onm7Iv1BP0BxmBg7Np8GalPUCDz/n6G+BmcrhbN8ewWRLci0/lB64vZ7O06NN6lVtKIJY/aOpJiBjznL9s3eozinPeeL4irLaAqkboNxM7k88aNtSnHBBplJtpBbjn4LpWdFDtVpgP+YKPyzzG5J5z7YHHPKpzAI+Ito8jO/ykD1xLxjjKZnKuZqJpaVDBGlgRaReYMbYE8Oy7V3CKDqJhpB8PmTzHphEvMwkaChj3D9lnL0qegEu6KRq2UFdz9cFsvlwgC2jy68yfMnCfxTtUmTzlKnP4WnRU8pHhPqoA9jh032M+nTkfMG/yxRTBRWUQaht8A7P0oJqiYj8UW25MOjDpzE9MCjmlrfCWWmTEr4XJ5wT4ljpHrGKfaTtFqfu6TDQphyPzkfk9AfmfS8PD+KGSWa5/MVHyZfzACwYXi198Ktgm+Owa7eMMo8cyj09QgmnUCRAOnwiNJA8gPLe+CPAUdjUrkBZCItt4HObxIg8+mCScRSD4kH7uph/3DFepx6mOhPRSYP9+IX1F8Ke6XZU5wwFOGfivLmDRM6JmWI+L0AssbEtNxgx/P8AP2x56OPsjd4ovaALAKCTpHUbmTuZw+0c0rIHU+BlDA+R/wBcV1YSwQ2y3yB3Fafdk1QJQ/HHI8n85+FvQHlgPxbOK6NTCrUDiCTtE3jqennglxDPI8K1RVVtkB8TA7GN4nlgTmOI5aAO8iZAK02IERqAgQIm+OOhSlvL6nGMcTfIC4llRRd1Si/cNpNNmQm6rBAI23JjnOCXBs2abGo6FEamKex/JebifhttzwZ4Rn1rDStRmWCNQ1SvSQQABzBnntierkVRdOoxYQbmBfeLkm/yx10bliQ6Mk3x0S0sg7KlUWbSSEkfC1zP/M+3OZwK4y2qiQkkhgYurKAbk81bnaxxfyXE0oqaZbWb92Lieqzy9cc04Lku6FyJaCpMbCQDICzpHqetkXwhDrtC4xluafQp0a3eVWRVGmr4bmyLI1XaOQj2wxcFoLSQU0ju+8qaD1XkWxeejpQeIsxnTABUCxk2m5JEeWNNS0L4pPK+0c/c45Z7VGXydj1kiUFNTFNNGodQcwNJ/MxB+Cm3zm8YXuOcWpZmoKARdNvxG/If2kG4tN+e+JuI8QbMKoLNoQAADxKWA+KpNmqbQp26HC3TSrSqisquagvOgxMEXtzBIPkfIYd5STUvwdrW7PIYzIagXp0x3lODpCny2taBg72Yz1N6AuFZI1hjsdtV9xynEeX4uHy5qLPiW8JdYsQxiAAIM8wwwol6lN+9DKGBkJKNIF4Im6np5+WOOjcsPo6sPj5PRv6MzkVV2UeBdtYPxkdLQFBja++MxNku0VOrlRmbKoB7wDcMDp0gDck7Ab43hqgksGbK+SeGhP8A/UnifeVaWUUtCxUqBRJuYVQOcC8b4XEOpjcAklA3wsLzcbcogRE4l4jVSu9TNhyKtR2KAGIEaQB0AXT6zvitRGkKLgjxPEWbr4r7Hljlj+DT0UNqycRoBYqzShOm4Ck+EE3v1x6dwrKFBSRQunu1XYybCZM9TOFStkSMs8Lq8DEglg3hAY6fMSCDyv1w6LVVYg3AB/yj9MBxFZCus3Pg8v47mRUr19ShzUd4N5ABEabwDyvOGrsv2nnh705ivQikuqbazFNt5IA3/s4VqnCGp5l0qOFYA6YTUG5gDyaJ1eWOKVs4KiKWVjpcBtZ1yQk2AAJGm2DreROphHZnAe4blKdJ9WoeAky9w0zNhBYk3AtYXnHfEKfiJUEK43PXncARB8NvLGsrlmGvWsqCpdyIPMR5yCt+WC1fKuKQ1mVJEL0CpH6DCpST4Zl1Qb5AVG7adhPU/wCuCS8C3kiREgByNyNvCBtM+mJMjw5TXEbAa4+H6G5vgy4k+ZIH6facS2XJJR+yyupPsXeIcOVe8KanFug2HlYXtbrgt2Bz4qUKlNhARrA7hd4wP4hWJSVIUEmbSfiPLnYDAHJ8cGUXNhWJ1UYpmNMsSFW3K5P+HFenbfDI7VtlwCuIcYLZupUTxIG7tJEyqGF+ZvaJxNxbPim1JUcVNAJJubuQSLnkAAfXA/glZRNPQ9Rj8IXxXAgfLF2lwPQZrVFUiPALm46i02Fr4tQMkH+yvEXrM6Eu3gAUawBJbkIiQAL9LYaqme1MwWV0mCLRPOLdcInZbPv34p5akprVFIDE6tABHiPTmIgRbDZlEd1T8zgkOT+68T77e2BlJuST6NPTe1E+YQGmGIBaSbgGIMLHtOOMzmNDUwCFUqG2gCepUdOtsSMxCuCpAE3PKx3G67jfHFHMfFpUv4UnoBF/4c8RavCaZdLou5qusqxYMgXUG3mJtubT6YXOM8QWplwtwWuTJBHyt9MRZpXouG8PduR6QSSVI6x6csDc+yMQEVllhY9J/L5YTGWWOjQoVucugnwqroUAiWXmbnmdzynE/wDtU6jDFZMGTAAMD236HEWWeFeWXXFgGmcVaOXZnv6++LYtJcnl5WOT3DEnERpalJrNo1BQsU20tcELBqSt72kbYW+M5tsy6pVK94JCro0RKqRImBs8Dngzw7ILSAr13KBVZVIMc9VzzExbywB7T1Fbu4JLwWkiHM/DA5849cE7M+lGno4dM67O1GRnogQATUB5LeGYA7nRGmZgmcZiDL5hqeaomqhpSO7YsIHwRc+Vh7HGYmt3qbSYyyvdJsCZZNQD1Q/wwJtMfBvyGGvhvZuk2Tp6wV1BmchtNgeUWjQp3F9+WAzIChcU6oDa9RqHZgbIApgAcntOHGkNOTW06csWETE92/JCOcTP1wyyTyshzfoRTfjStTSF0iuFps0yYZu6aSN9XdX6AYJZaowOi7NU8QPR0GsT5bqOuAXAsuGXKKQLCiTbeHqt8/XDHxXiHdZeq6rpKMI84Zbe4kHrIx25CEBO1lI6EzGmSCEN91I1JteFuPfCtWzWgJChe9dYQCywwnQdwsQOsjD12gy4fL1UpmY01EkjkwYR18J38jjzLJZipVzAUtI1SQegMj1O/TAVdBuTdbyejcJVlamS2pSFpovJRq0e5+IzjvjORZKgLNrUeJSYIB6RsvvjjJZglULCPxUM77uQB9MHqzi6sq6TyIJJ9Y87YZGvK3Elak4tJgWhp0wpIGqQADYbxtG+0HFzLQ7sSwTTJ2sbEc+d8ZmOGGIRoT9gswj1k4GZfgvemS4AB2VyxPl5WxFKqXme0dDhcg7M0WUMUfwBiqjTGqLTIuvrhY4xV7ymWJujqAYB/uyTcYeOM0QpZFkKtQqBzuqvf/FhQ8BrJTdAUDksPUX+n1xVUsSSZDZ7jmlxVaFBUQTUfxVH8iJVPQCCfPAlKtSvVCrDu56gAepNgPP74p1BLGJ0n5xy+mCvBVpIb0y5i0tAnzPLpJti9PkFdDL2YppQzqIrqz1AwL8iYiAB8IBBibnfnhlq1mpvqnSdNz8QPUAfWPa2PPcrltOZXQYvrW0GQbA+YYEHyOH08TpupcsoM6iCwGluZg7CZjqIwLryzR09kGsMn4UAQ4PM6yx3k+E/5QB/dxVo5l1ZqGqFIlR7gR9cR8G4stWo6oQy6D4urAyxH7omL78sazVXRmEbkHg+hWPuBhF1f7eF2aFWJ5XwVePvBpp+yJPrf9MAqlTSyjrqj3wSzlAtVAaS9RifICf/ACfbFTPZOGgflOpT7D+OM+MJJ8l9yzpZQj9F7I8XSkkBZfmf5/T5YizfG2qOObGwWbe/TAPO5eqtQoVKEmNweQPLyODfCcuUWQtPVF2YsGPSY+Xli1Lg8X0kmUsxkH7sl32YEgEFVkwdtjEfLzwz5DOJlaEMgbSrBS1jfxQTuATeBO/lgatKWdWuZ0ssQpnrJny+eBvEOH1yyg6qonSsEE87MOtvrjslwX6WyMvTJk6ZlXVQ8w8qQdjpA3jyM+rWxmKmayeihbkVc32JGgj5FcZimFmFyWxjGSygbxzhvd53MUqNIsqkqEknSYBNp8QEn2GHHs9n6VbLU6ZJWoKJpkNqBnS4ENPiEkbWE4AZtw+ezdSAYzDFPFeeX2GKiFVBlX1glvCQGG5GknzJPthFzTxg5VVuhgcOA0e7ehTMk6KKz5hajNGGbimVD0mpRJe9/Xf1sML+XzEV6QHwh1TnuFrAm/OAB7YLca4iVy1R6RUukRq2mwg/PHLXyhcVz/YrccSuUoI1ZFRwFNOmrBnNKPDJBIJWxiwOF/N8PpU61M0lbxB2JMATIYAL8QhSLkwdVsEa+Yq5jNa2LFEJQGntoYwRK7BpM+owH4dkahzQLgldJUFiwB0rCrfoB9MfYSjwDqE4rA10666CqyIKN/hfF/L9sVKjUrzAuunpymcCKrladUsAG/D2M3LDA5GG0YmlfKtpRLfCNPC6EnP4GjiHahNN6bkuLGVj5g39sM9HhqqyNOokxPICCdhz8/XHn/FlIprIj4o8hIt6dMel0NqZ/s/VRjQrk5rMhWtioSWBW7SEB3YRPeAkefdLHtbCJxiouoON5YEgQCBab35kG9tOHztAl38zTb/pkfphB7QVSUYsLEEqeczf7Yl/2GVbwxfoJeMF+BNSDzUqBQJFlJibXsQeYuIvgVSWScSo0WA2vHW+Ks8ivjAY44Qjo6Qy303kAqBYxfYj1v1xDx1qbgGxZiPFzGpZF/pjWezANJUFx3hCnqAD+jqPRRgTTMgD94fx/U4PcfRbj0M//p//AP1sv5WpMQOUwMMvEI1LPN0J/wAYGFbsJUjOoP8AlVP+xcM3F9p5gT7gg4VZxFm94f6myOpV1CkObK0kb/CBPtJjriHieW0mntdgCBy8apHsPrjjL5vSxblTpuR76VH1OKNd2Gkkk6WUf5l/W+IXNGlOMlCT/BWrvOYeSbM8+7H+AHpizlMqXMkm5ge9sU3vWr8pqsB6ajg1w7MgN4QGINgesWPnBvGKc4R4qWd2GRUK5NaHJlNKEneCSg+gE4tcQqSacHZoPkRq/hiHP+KpqkBmQBgR+YPEjqLgg4gqZjVoIuSZ8rj/AFPzwQO5plXR4HtJKs0ecq/6YzHdMzI6q4/6ZxvHxoUXbYJEBYBsxT0li2ZenCsFJVvFYm1zONZPJ02dUC6iKkN4jOhmVF+GQY2J6xO+A/DaZq6iEA1Ek+I6QVMFztLD9nBzhbIayqqxT7wEsSV+ESDA2FjA8xjk1yalTxBsPUaynMZcj82YJFgBA78bD1Hzwe4xSH9FrgL8S6j6yB+mFXgLePJiYbvQYIJI/CDGfUmffDjxtSctWIEfhn/L4sDb7sCY8NHmGWotTYEoreMSGIDldTfCdgTBBnFLh+a1ZwMaYAVSGQTeBf4mPiN58x5YsVsm2qoA4BRdXMB7qYTqfET6XxX4dUnOAj4r+cwvPz5fXcnBLmIOq6G3M1dWVqMTF6agbwAdXL0Y4o5BlDDVsL+42wSzjHuWmN6ciIvqjl5HAruzjPu9yNTwaP7L/LL3HM2XoEaVUSSNPOxH3M++PQ8ufwqR/dpkfIY864iP6qnXxfYnD9w15y1BuqU/4Y0tPLKwS+JRxgA9pVh6sTJWiY96mEHjdQNT2g2EjrH098egcfY/0orMa8vv0hyBPlc4Se0CTREQJImOd4SfOZnCWsWZMS1+oXqW5xtDY4xVgnzxsjFIov18r/V1blrX/MHX9DgUHOseo+hOGHO0SuUQH9qkf/uwvKPxF/nngkFgM9i6+jO0p5hlPqVgYdOOi7AbAn7DCN2ZWc5lx1qAHHoHG6eokzHxW5bTgZrMWjb8NliTFzLHxKP2ioPpqDfoMc54XYHlv+v1x3w//e0zykfbGs9TOpxuSSPqcZecm5f/AByX4K70NOZqc9R1z5sL4uQQVEwAP1xBUnUHjdV+0fw+eLTISbYrTyjwdnuyazo8amZJUgezKcVU+LBDimXKNTBv4W284/hgeTDr0ODyKfZJkn8QNt1F9uh++MxxSQMjg2DL62JA/XGY+yUQfpFzheWZqfiqBVbUUBUkFgZfxAjSQRubeWG3hOaRqk1AAzodLBhq06CGDSNLFh5efLCdwyjFPWWIGoqo3k/nMdPLzGGTg0B0YFl0nUWVS0iCIA5MQYjbBy9xu1LNQeorTp5jLBNQL1QVFoVVpCnA8iEEec74ZalAmnVEs2sMPFB3UDkB54RqGaBzmXKk6UZECkglbNYkfEQWJnz5Y9Fpbj+dsJsllinFxSPKGdwaZq05kQDIJ2vEGA0SdrxGKGU4f/XQiGfAzE9LXjrMT5TF4wRyxK0iDpFJSdR0AEMCNJ1fmPpHpilwfNgZgsxWGQhIt0i/IRgq+mcvi3EZs4IpsZkHuz82BwLJ8zgxntPc1ADsBpA2+NYPnvvgfkctqYD39sQW+5Gr4P6aJNlvjFLSqpy0n/t/1w5cAecll45In0bCl2iVvCT+8PbbDL2YqRkKH9lR/wBSPti7Tt8kviPNcGCu1iTmyIMHLHT6rVnCb2k0lGKubHY3sLcsPfaM/wBZQj/2Kg2t/vF58tzhL44gFMixPisDc87nnJ2x2z3mHZ9i8++Jcssuo3kgfMxjhxcemC/Zygne6nMFCGG2wvbDoiQh2iQCgnLxUre9bCmB4wf7X0w1drsyXAtALCPPTqa/n4/5GFVfiH9/74Yw0FOzA/rdA9KlP6tGPQeK7T/N5GPPuzaas5RAt+Iv0M4f+L05Bi0DC30avh79TFvID8RPUfQYs8QTTmCP3lj+8ROKlCppZT+yf9MXeMXqhhcmD8tsZf8A09DqPr7RQ/4dO5son2/n6YuIJi07ffFdVhFHt9/4Yly1YKw1GF2Jtb52xXHo8LP34L3aFPHTtFj9j/DAo/EvlgvxeqtQppYPpOmbet4sbHApl+D1wYuSWSXh1EEwdiB9/wDTGsd8O+JfUD6nGsFgZD2i5wfhNdRRqMrjLNNQVFGoBWsxOmSovF43wVqV9FJ0VvjML+ISVUeFYB8YmfzAY1wygxoZcjWpeno1UzB+JzBEwbjnaMMlamHP4vd1apBJNSiNU2WBogiwsTzwFs45wbldmwWKbCnUVgklYtcmQPF4jaffHoHBu0dLMadELUmdBsTbcT8Q8xOFo8JoSGFMhQTYVTuyhQYYG4Ik8jOMynD6aEsprgAxHeU5kAHwnTIve0R15YXviFOyNi/JR49wsUzrBJ7t2mmQSsl3JPkLi+0/LAPIEPmXaCABJ1Q0eIDoPtht4kVcl3p1KhIYeOt4TIF9KABriSvVsDauYGsIFpqDHwU9INyRq6kWHlOCU44J7ZPYX840UmFhbpHND9sQ8BX8XTyK6cb4lVPd+K+siDzgWM+9vbA6k2kyLHEkvfk2fDKm9O0+2E+0VfUSvIAxhj7Lv/UKc76iP+rGEpz4J9r+k4auziA5INoLaWZOR/4ivMEjFFDbygPEobKopfBvtIytmaA3DU6qn+6yE/KDhV41QR+8ZdMgbEGRFuYvttthp7S0wM1Q0pptWA2FyoOwJ3wo8WXUWdd2WCNtO+/XbbBzXrPO3cJZFteR/dxPlqwVtRAY7CeRJF/564iqiCOYggwem+IVmcUronfAW4jxE1Gkz4nNRp5WA/TAhVuvnce/iH0Ixcake619DHry+pBxnEaUVgIgAKPkig/UHHcBI3kHIdCNw6Ae7CNsem5vPKE/EnYrsbG5iY6csea5IhSCfyvTmx2VgTPS04bM/nu8YhRCC6LJ2PWfzHCbbFCOTY8Mg5ybB5SNp98axcqUYQmJvimBbGZNvOWeocsxePosVjCjpq/Q4yhXhgTBAPPbGZpDoXnJB35H+f52wP777gRi5dH55csTYX/pPeMSQBEGBsCfCI+WOq1Ox9vob4i4GhbWYkDQfq7fZfrixxHdwNpb6YanwJIEUAX2H6b41jeXpM1gJN7fb6iMZg96GwfpK3ZvLIaKAqWL3Dg6dIk+EBvCRJF9/LDCFRgsVKawwI7wNTMhYggqAQZYbjlfAutR0oxWwpgRHIal2+mJv6aVkT4Vlt+W4EYzp3ux8Iuc2uwlUybWAhTq8Wlk2+KxAIi/niNMgwCrUS0kkhllpN5PO0bQOuKeTqMRTBAkqpaw/M0ke4xviqQoMDbp5qMcjNZw0dcuMomzHDyrMYVSASCalEWAJ2kmYBFumKmZyDDQfA6uT8LavCirZjAEmeWL2VVYBCgHrA2xvNVSpE30kPB23A/XCv1EXPbgKWXDn5BfaWhorBZklBPzO3tA9sDi2CnaHMd/VVlse7Hzvb5RgNg/dyj1Wj4pi19F6ov4K+ZYj56fsDjrK5+omXcI5QNIMRz33npjqtVEUkiNKGfXefr9cRkf1f3/AFxVV2xdsVNJS+zf+06jsju5ZgSRMWkQYjHfGEmkSBZ2UjoNMyR53xRjwj0H2wZWtqyipz7xxPlAP64FyxLkz/EdPDy1KP2DuLdlFK0xSinWKqugnwOTYBW/LUN2IblhbzvC61EjvKToZtqUwTMWIsbjD7MlO7c1KayxpsgDIoWFGmCDBNo1CTYDbHdPNVFp/hsVjTa6izQLeLaTuYufCIGKlakjEcExLrL/AFaitod33ImdhMH9/wCmLGfyTuZFMuzufg8eldJUWG0mDcjfDrQSLwjQE06VoFiSmo7EQdRNyAcQLmSAdbaAV2V+egrMUpNhY7euC81H3k/kXV7M1KdN1rEU7MRT+NyQGIlUkpcbtbBfL5BWCVFJkQSGEA+ETpgdQeQGJeI5UuxanFJAmlrAAFhBZiWLN4uYLcsXODVy1JWo1UrDSgOhzaF1bH9kSD/aGJrt3DwU0zdXtZxVyhIKomokW8dMfuydTA/FBiNsCaPBqs2Cg8gzr7TBi/rywwVy1vAB+UA0iLm/xLaII36Y13YIsaYIaOW0Dn7YW7ctekfDVWJNZ7AqUNeUVtKgroRXE6TOkQdyrQZ1cxYg4GV+DVkWdBM/C26ncCCN9sG6Td3l1pllCMafii8qy6p/dki/5hfBTLF41l1YzMoIG2/TV5nB2WbfcRSoUnnIu8DEI0agZ8hsoUb72Y4t1KWtoF2Yv4VGprQLKsnmMHK9NdMm7ABfHTXoCI5G55dMU0JIZdTxJ8FNdIMxOqPDsPzdBgVdHOBT07By5I011EXIEKSCBM3fluD4ZBmDPLGYtcUymoOoVDpMRqHhn4NbEgCw3npjMO82X0PjVFLBVpVF8Rc6U0+IzvLSdrjHT8Eo1NNSm+tJ5EOpi5AYC/K5/wBcD89lTWpvTBgsbE7RItbEfDeGLRWFJ1G7NJkm49lFoHliatKNW4nfqGDJZYapFpJIBsSqjSDBvd2YexxrilKfCoJgsP1F9hcDA3vWEX22+vM+ZONIzxGo/Mz7E3HX1wrfF5YfxgtZDOinSBeCgsCSACPc9Le2KWbz6VH8DhxtAvA39r/TT0xBW4dTdYZNXmzEn/T2xTyfAUpPrRmH7oiPnucdrqrw5/J85vCRdanqaSxRUWdWktsTyBv8sbocUpV6YSm61XmTqRkb21CPkcdVaWtCpJAIIt54hyXDUorCCx3JuT6nl7YOuUdhXDxCcEkvgmuTVZwSRTgepIQeu2N57J93QE2JvHuTjp6UiGuBylusjn18sbZZ/wDJOCViSwiz/wBFZy0AeIZ4U0XwsxI5AxE/LFzgnElqIVDQRfReQOZ858sXonwwI9Mc0+HqrEqqq20gXxyU4tfkhu1zu9OOCRa+iGJAVSGJPIAyfOekc4xX4H2hq1u8apoq09Q0GompravzAgzB+uKXaxCKSIP+I+88hB+8YJ5XhgooKaxC29TJk/fHYJ117vsl3MJjiqx/ulnyqVBbpBnGv9pCRpp00A6g1Z/xGB8uWKLU4xvTbCHY8nNzFzjvEswlaq8todSilvEADFx+xtgh2dywWgsMtRSSdUHnEi9xzwQakI0nxDo1xiLJcJSjqKSA26zIB8umKJX+ZXj5RzIQp50rsWEbQzEW23MbExa0Yh432jq0qLtTKzIEtTVrBSJP0xEyxiOplVcMrXVhDD+GFVZc0sncsnocUGZCVFmSqpqgKYAAKGN789sZwftWatarTKeGlYMG0kiYMj4WabyYkDngJTy75bKVRqBKswBHQwP1xJ2cyOiiGPxVTqJHQWUesEzihpLc3zg7vY6HP6h4qjEXmUSTI8iRuACekRge2a1GAGXVF2cT5+FTFjMSTPMYoR547FPniZTw+jvmSFHN9o69aaDlUV2N9IpqqkiwHJJgkXiDfGsM2b4KlcQwg8m5j/TGYvjqINZwDuZ//9k="/>
          <p:cNvSpPr>
            <a:spLocks noChangeAspect="1" noChangeArrowheads="1"/>
          </p:cNvSpPr>
          <p:nvPr/>
        </p:nvSpPr>
        <p:spPr bwMode="auto">
          <a:xfrm>
            <a:off x="155575" y="-792163"/>
            <a:ext cx="190500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7418" name="AutoShape 13" descr="data:image/jpg;base64,/9j/4AAQSkZJRgABAQAAAQABAAD/2wCEAAkGBhQSERUUExMWFBMVGRwYGBgYFhgXGxweHRsbGBwfHB4aHCYeFxwkGxoYHy8gJCgpLCwsGh8xNTAqNSYrLCkBCQoKDgwOGg8PGiwkHyQqLCksKSwsKSwsLCwsLCksLCwpLCwsLCwpKSksLCksLCkpKSksLCksKSksKSwsLCwsLP/AABEIAK4AyAMBIgACEQEDEQH/xAAbAAACAgMBAAAAAAAAAAAAAAAFBgMEAAECB//EAEQQAAIBAgQDBgQDBAcHBQEAAAECEQMhAAQSMQVBUQYTImFxgTKRobEjQsFSYtHwFCRygpKi4RUzQ2OjsvEHU5Oz0jT/xAAbAQADAQEBAQEAAAAAAAAAAAACAwQFAQYAB//EACsRAAICAQQABgEEAwEAAAAAAAABAgMRBBIhMQUTIjJBUWEUIzNxQkPRFf/aAAwDAQACEQMRAD8A9LAxHVqgCSfTzxzma4VSTcC3qemBrTuTJa58vIDljHsv8tcjqaNyyy4eIj9k/OMdDif7selzgcVjHem3le/K2+Iv1k85SKlREKpmAwkGcbVsCVkGVsfv6/zbBWjXDoGHv5Hn8sX02+Z/ZJZXsZsjFSrxRVJADVCLEJy9W2X54r8TzDM3dKIEA1DMGDfSDyJHPkNt8R0qQWAoCiPD6fz1nCrtQq3jHI2qhPlkp4o//sr/APKn/wCMTUuLqSA4NNjYSBp9NQt84wOOZQNpLoD0LAH64k0SLwQbcj7EdMJjrpp+pcDpUQwGmGNA4F5CuUdUJ8DWBmSpgkLJuQQrR0gjpJOeuLIz3rcuiCyvDwzoX88UqnGlmED1IMErGmekk8vLbFbidY1GZNTBFI1R+diJI32WRq6yBiFRsBbkBy9ug8sT2aqNfC5Y+nTKXLLn+1mFzS+VRSfltiWhxVHOkyrHZaltXoR4SfIHA8q07Y0aWrwtccwdj7H7iDhMddz6kUT00cYiHfafLFB+LC4pL3pBgkNpX01Gx84mMDKtSoYpM0IQfxJIqNFynSfOfh88SoulYACqNlAgD0GH36uFazHti69Ml2WDxGqd0ojyD1DH97QfpjpON6Y71WUD8yk1F9zAYfLFembdfbGFyDMkRyj+OJY69/5Lga6IfQYQyARcG8i4vt64gr8RprILEsPyoNR9DyHzwDy2sM6oxSkT4gDs7XOj9kMILD5QcWkSBAERvAt6+RxTPVxj0uREdLzll0cWEXp1lHmoj6NifK51KlkaT0gg/I3wPpgEbXxFVphuZHmPC3sdx/NsKhrcv1IOeni/aHCcbwKy/FyoYOJeAFjdyxj2YNvyEE7YzGgpJk36eX0S8QMsg5XYjzFsQMd/K/sLn6Tixnaex6+H/Ff9MVGpTKnaDPyIxl6tPcm+iyh+jAp5njYrliW00UNlkgtfnE39B8t8SMa1Ed8ioqtB0h6jfMN154WspYvTcqjpK3sDpNxPMnkMGKmRHdM/fuwN9JJiALmwJXmI/dnFariodDsjjRzQdVdZhoI98EOHv8a8vCY8zM/OMDMhR7ujRQ7pTWcX8it2jcEKfOL/AK4l0qam8CrsbeSnQqklnP53c+oDFR9FHywL7TcTNGmoUw9VoDdALtgplUgMP2HdfYsXU/4WGAPbbhz1KVNkXUaRJYDfS9p+l8DYm7uRkcYB+QYOTTXu0Cqe8qvDmSI0rP5r8/lghwHOMlZaDOHTSVUx4vCCRJm4icAeGLTdWaqHAtDWgbsQfIoth1wa7OZal/SGdAQRTEBxDjWQfcQN/PzxRbDEWmfZD+eJ7qoR8SqWHqsMp+h+uDwaRPKxHuAcAc8YpuBuw0D1c6B9WODoWwHIAD2AgH5Xwej/AI+SfU7dyAGVqSiTzUOT5v42Pz+wxV4vnzTCqilqlQkL5Ac454tZRfAqn4kmn6mn4ftpPvhe7YM1JsvWMimAyuw/KSf4Yg2N3PJTFpLg3QatUqOKVygnVUYzPOAhUAeUTgrwbO1GLJW0llEiJ285JOFbIyWemlXudUlP2o1EQ0/M+UYOdnqC95UZaneArY9efysR88P1MMQyju4NZkypP7BDD1mCfcH6Y1xHN90hab8p67/bGZv4Y/b8I9f/ABOKHamjqo2YKVYX/ukelvPErxLamdXHJVzH9Jaiave6R8WkYtcJ4oXA7wG6d4GMXAsZjnbAGpTrAFWraklVKcjOoGPTSTY8xifs5L1jpAVadMpaY8Xr+7c+YxXKlRrbaBbyxppeGmnU+I+rCTgP2g42aR0IQHInURq0jbbmZIwVy1bUif2YPqtiP8pwq9pMx3eclrKyakMxNvrflhMYb7MHUzDxaojDvMwykiQZ1Bh1jaJkRA2wwcF4utcMNQZkN2A0hhyIHLp7YXuG0a0NVppSfU5B1wx2Gx2A8+Z9cFOzGWbVUeogViVUAWG/LB3VKMco+DWYIXS3NHt5BoUn1Ige2MxznV8Onm7Iv1BP0BxmBg7Np8GalPUCDz/n6G+BmcrhbN8ewWRLci0/lB64vZ7O06NN6lVtKIJY/aOpJiBjznL9s3eozinPeeL4irLaAqkboNxM7k88aNtSnHBBplJtpBbjn4LpWdFDtVpgP+YKPyzzG5J5z7YHHPKpzAI+Ito8jO/ykD1xLxjjKZnKuZqJpaVDBGlgRaReYMbYE8Oy7V3CKDqJhpB8PmTzHphEvMwkaChj3D9lnL0qegEu6KRq2UFdz9cFsvlwgC2jy68yfMnCfxTtUmTzlKnP4WnRU8pHhPqoA9jh032M+nTkfMG/yxRTBRWUQaht8A7P0oJqiYj8UW25MOjDpzE9MCjmlrfCWWmTEr4XJ5wT4ljpHrGKfaTtFqfu6TDQphyPzkfk9AfmfS8PD+KGSWa5/MVHyZfzACwYXi198Ktgm+Owa7eMMo8cyj09QgmnUCRAOnwiNJA8gPLe+CPAUdjUrkBZCItt4HObxIg8+mCScRSD4kH7uph/3DFepx6mOhPRSYP9+IX1F8Ke6XZU5wwFOGfivLmDRM6JmWI+L0AssbEtNxgx/P8AP2x56OPsjd4ovaALAKCTpHUbmTuZw+0c0rIHU+BlDA+R/wBcV1YSwQ2y3yB3Fafdk1QJQ/HHI8n85+FvQHlgPxbOK6NTCrUDiCTtE3jqennglxDPI8K1RVVtkB8TA7GN4nlgTmOI5aAO8iZAK02IERqAgQIm+OOhSlvL6nGMcTfIC4llRRd1Si/cNpNNmQm6rBAI23JjnOCXBs2abGo6FEamKex/JebifhttzwZ4Rn1rDStRmWCNQ1SvSQQABzBnntierkVRdOoxYQbmBfeLkm/yx10bliQ6Mk3x0S0sg7KlUWbSSEkfC1zP/M+3OZwK4y2qiQkkhgYurKAbk81bnaxxfyXE0oqaZbWb92Lieqzy9cc04Lku6FyJaCpMbCQDICzpHqetkXwhDrtC4xluafQp0a3eVWRVGmr4bmyLI1XaOQj2wxcFoLSQU0ju+8qaD1XkWxeejpQeIsxnTABUCxk2m5JEeWNNS0L4pPK+0c/c45Z7VGXydj1kiUFNTFNNGodQcwNJ/MxB+Cm3zm8YXuOcWpZmoKARdNvxG/If2kG4tN+e+JuI8QbMKoLNoQAADxKWA+KpNmqbQp26HC3TSrSqisquagvOgxMEXtzBIPkfIYd5STUvwdrW7PIYzIagXp0x3lODpCny2taBg72Yz1N6AuFZI1hjsdtV9xynEeX4uHy5qLPiW8JdYsQxiAAIM8wwwol6lN+9DKGBkJKNIF4Im6np5+WOOjcsPo6sPj5PRv6MzkVV2UeBdtYPxkdLQFBja++MxNku0VOrlRmbKoB7wDcMDp0gDck7Ab43hqgksGbK+SeGhP8A/UnifeVaWUUtCxUqBRJuYVQOcC8b4XEOpjcAklA3wsLzcbcogRE4l4jVSu9TNhyKtR2KAGIEaQB0AXT6zvitRGkKLgjxPEWbr4r7Hljlj+DT0UNqycRoBYqzShOm4Ck+EE3v1x6dwrKFBSRQunu1XYybCZM9TOFStkSMs8Lq8DEglg3hAY6fMSCDyv1w6LVVYg3AB/yj9MBxFZCus3Pg8v47mRUr19ShzUd4N5ABEabwDyvOGrsv2nnh705ivQikuqbazFNt5IA3/s4VqnCGp5l0qOFYA6YTUG5gDyaJ1eWOKVs4KiKWVjpcBtZ1yQk2AAJGm2DreROphHZnAe4blKdJ9WoeAky9w0zNhBYk3AtYXnHfEKfiJUEK43PXncARB8NvLGsrlmGvWsqCpdyIPMR5yCt+WC1fKuKQ1mVJEL0CpH6DCpST4Zl1Qb5AVG7adhPU/wCuCS8C3kiREgByNyNvCBtM+mJMjw5TXEbAa4+H6G5vgy4k+ZIH6facS2XJJR+yyupPsXeIcOVe8KanFug2HlYXtbrgt2Bz4qUKlNhARrA7hd4wP4hWJSVIUEmbSfiPLnYDAHJ8cGUXNhWJ1UYpmNMsSFW3K5P+HFenbfDI7VtlwCuIcYLZupUTxIG7tJEyqGF+ZvaJxNxbPim1JUcVNAJJubuQSLnkAAfXA/glZRNPQ9Rj8IXxXAgfLF2lwPQZrVFUiPALm46i02Fr4tQMkH+yvEXrM6Eu3gAUawBJbkIiQAL9LYaqme1MwWV0mCLRPOLdcInZbPv34p5akprVFIDE6tABHiPTmIgRbDZlEd1T8zgkOT+68T77e2BlJuST6NPTe1E+YQGmGIBaSbgGIMLHtOOMzmNDUwCFUqG2gCepUdOtsSMxCuCpAE3PKx3G67jfHFHMfFpUv4UnoBF/4c8RavCaZdLou5qusqxYMgXUG3mJtubT6YXOM8QWplwtwWuTJBHyt9MRZpXouG8PduR6QSSVI6x6csDc+yMQEVllhY9J/L5YTGWWOjQoVucugnwqroUAiWXmbnmdzynE/wDtU6jDFZMGTAAMD236HEWWeFeWXXFgGmcVaOXZnv6++LYtJcnl5WOT3DEnERpalJrNo1BQsU20tcELBqSt72kbYW+M5tsy6pVK94JCro0RKqRImBs8Dngzw7ILSAr13KBVZVIMc9VzzExbywB7T1Fbu4JLwWkiHM/DA5849cE7M+lGno4dM67O1GRnogQATUB5LeGYA7nRGmZgmcZiDL5hqeaomqhpSO7YsIHwRc+Vh7HGYmt3qbSYyyvdJsCZZNQD1Q/wwJtMfBvyGGvhvZuk2Tp6wV1BmchtNgeUWjQp3F9+WAzIChcU6oDa9RqHZgbIApgAcntOHGkNOTW06csWETE92/JCOcTP1wyyTyshzfoRTfjStTSF0iuFps0yYZu6aSN9XdX6AYJZaowOi7NU8QPR0GsT5bqOuAXAsuGXKKQLCiTbeHqt8/XDHxXiHdZeq6rpKMI84Zbe4kHrIx25CEBO1lI6EzGmSCEN91I1JteFuPfCtWzWgJChe9dYQCywwnQdwsQOsjD12gy4fL1UpmY01EkjkwYR18J38jjzLJZipVzAUtI1SQegMj1O/TAVdBuTdbyejcJVlamS2pSFpovJRq0e5+IzjvjORZKgLNrUeJSYIB6RsvvjjJZglULCPxUM77uQB9MHqzi6sq6TyIJJ9Y87YZGvK3Elak4tJgWhp0wpIGqQADYbxtG+0HFzLQ7sSwTTJ2sbEc+d8ZmOGGIRoT9gswj1k4GZfgvemS4AB2VyxPl5WxFKqXme0dDhcg7M0WUMUfwBiqjTGqLTIuvrhY4xV7ymWJujqAYB/uyTcYeOM0QpZFkKtQqBzuqvf/FhQ8BrJTdAUDksPUX+n1xVUsSSZDZ7jmlxVaFBUQTUfxVH8iJVPQCCfPAlKtSvVCrDu56gAepNgPP74p1BLGJ0n5xy+mCvBVpIb0y5i0tAnzPLpJti9PkFdDL2YppQzqIrqz1AwL8iYiAB8IBBibnfnhlq1mpvqnSdNz8QPUAfWPa2PPcrltOZXQYvrW0GQbA+YYEHyOH08TpupcsoM6iCwGluZg7CZjqIwLryzR09kGsMn4UAQ4PM6yx3k+E/5QB/dxVo5l1ZqGqFIlR7gR9cR8G4stWo6oQy6D4urAyxH7omL78sazVXRmEbkHg+hWPuBhF1f7eF2aFWJ5XwVePvBpp+yJPrf9MAqlTSyjrqj3wSzlAtVAaS9RifICf/ACfbFTPZOGgflOpT7D+OM+MJJ8l9yzpZQj9F7I8XSkkBZfmf5/T5YizfG2qOObGwWbe/TAPO5eqtQoVKEmNweQPLyODfCcuUWQtPVF2YsGPSY+Xli1Lg8X0kmUsxkH7sl32YEgEFVkwdtjEfLzwz5DOJlaEMgbSrBS1jfxQTuATeBO/lgatKWdWuZ0ssQpnrJny+eBvEOH1yyg6qonSsEE87MOtvrjslwX6WyMvTJk6ZlXVQ8w8qQdjpA3jyM+rWxmKmayeihbkVc32JGgj5FcZimFmFyWxjGSygbxzhvd53MUqNIsqkqEknSYBNp8QEn2GHHs9n6VbLU6ZJWoKJpkNqBnS4ENPiEkbWE4AZtw+ezdSAYzDFPFeeX2GKiFVBlX1glvCQGG5GknzJPthFzTxg5VVuhgcOA0e7ehTMk6KKz5hajNGGbimVD0mpRJe9/Xf1sML+XzEV6QHwh1TnuFrAm/OAB7YLca4iVy1R6RUukRq2mwg/PHLXyhcVz/YrccSuUoI1ZFRwFNOmrBnNKPDJBIJWxiwOF/N8PpU61M0lbxB2JMATIYAL8QhSLkwdVsEa+Yq5jNa2LFEJQGntoYwRK7BpM+owH4dkahzQLgldJUFiwB0rCrfoB9MfYSjwDqE4rA10666CqyIKN/hfF/L9sVKjUrzAuunpymcCKrladUsAG/D2M3LDA5GG0YmlfKtpRLfCNPC6EnP4GjiHahNN6bkuLGVj5g39sM9HhqqyNOokxPICCdhz8/XHn/FlIprIj4o8hIt6dMel0NqZ/s/VRjQrk5rMhWtioSWBW7SEB3YRPeAkefdLHtbCJxiouoON5YEgQCBab35kG9tOHztAl38zTb/pkfphB7QVSUYsLEEqeczf7Yl/2GVbwxfoJeMF+BNSDzUqBQJFlJibXsQeYuIvgVSWScSo0WA2vHW+Ks8ivjAY44Qjo6Qy303kAqBYxfYj1v1xDx1qbgGxZiPFzGpZF/pjWezANJUFx3hCnqAD+jqPRRgTTMgD94fx/U4PcfRbj0M//p//AP1sv5WpMQOUwMMvEI1LPN0J/wAYGFbsJUjOoP8AlVP+xcM3F9p5gT7gg4VZxFm94f6myOpV1CkObK0kb/CBPtJjriHieW0mntdgCBy8apHsPrjjL5vSxblTpuR76VH1OKNd2Gkkk6WUf5l/W+IXNGlOMlCT/BWrvOYeSbM8+7H+AHpizlMqXMkm5ge9sU3vWr8pqsB6ajg1w7MgN4QGINgesWPnBvGKc4R4qWd2GRUK5NaHJlNKEneCSg+gE4tcQqSacHZoPkRq/hiHP+KpqkBmQBgR+YPEjqLgg4gqZjVoIuSZ8rj/AFPzwQO5plXR4HtJKs0ecq/6YzHdMzI6q4/6ZxvHxoUXbYJEBYBsxT0li2ZenCsFJVvFYm1zONZPJ02dUC6iKkN4jOhmVF+GQY2J6xO+A/DaZq6iEA1Ek+I6QVMFztLD9nBzhbIayqqxT7wEsSV+ESDA2FjA8xjk1yalTxBsPUaynMZcj82YJFgBA78bD1Hzwe4xSH9FrgL8S6j6yB+mFXgLePJiYbvQYIJI/CDGfUmffDjxtSctWIEfhn/L4sDb7sCY8NHmGWotTYEoreMSGIDldTfCdgTBBnFLh+a1ZwMaYAVSGQTeBf4mPiN58x5YsVsm2qoA4BRdXMB7qYTqfET6XxX4dUnOAj4r+cwvPz5fXcnBLmIOq6G3M1dWVqMTF6agbwAdXL0Y4o5BlDDVsL+42wSzjHuWmN6ciIvqjl5HAruzjPu9yNTwaP7L/LL3HM2XoEaVUSSNPOxH3M++PQ8ufwqR/dpkfIY864iP6qnXxfYnD9w15y1BuqU/4Y0tPLKwS+JRxgA9pVh6sTJWiY96mEHjdQNT2g2EjrH098egcfY/0orMa8vv0hyBPlc4Se0CTREQJImOd4SfOZnCWsWZMS1+oXqW5xtDY4xVgnzxsjFIov18r/V1blrX/MHX9DgUHOseo+hOGHO0SuUQH9qkf/uwvKPxF/nngkFgM9i6+jO0p5hlPqVgYdOOi7AbAn7DCN2ZWc5lx1qAHHoHG6eokzHxW5bTgZrMWjb8NliTFzLHxKP2ioPpqDfoMc54XYHlv+v1x3w//e0zykfbGs9TOpxuSSPqcZecm5f/AByX4K70NOZqc9R1z5sL4uQQVEwAP1xBUnUHjdV+0fw+eLTISbYrTyjwdnuyazo8amZJUgezKcVU+LBDimXKNTBv4W284/hgeTDr0ODyKfZJkn8QNt1F9uh++MxxSQMjg2DL62JA/XGY+yUQfpFzheWZqfiqBVbUUBUkFgZfxAjSQRubeWG3hOaRqk1AAzodLBhq06CGDSNLFh5efLCdwyjFPWWIGoqo3k/nMdPLzGGTg0B0YFl0nUWVS0iCIA5MQYjbBy9xu1LNQeorTp5jLBNQL1QVFoVVpCnA8iEEec74ZalAmnVEs2sMPFB3UDkB54RqGaBzmXKk6UZECkglbNYkfEQWJnz5Y9Fpbj+dsJsllinFxSPKGdwaZq05kQDIJ2vEGA0SdrxGKGU4f/XQiGfAzE9LXjrMT5TF4wRyxK0iDpFJSdR0AEMCNJ1fmPpHpilwfNgZgsxWGQhIt0i/IRgq+mcvi3EZs4IpsZkHuz82BwLJ8zgxntPc1ADsBpA2+NYPnvvgfkctqYD39sQW+5Gr4P6aJNlvjFLSqpy0n/t/1w5cAecll45In0bCl2iVvCT+8PbbDL2YqRkKH9lR/wBSPti7Tt8kviPNcGCu1iTmyIMHLHT6rVnCb2k0lGKubHY3sLcsPfaM/wBZQj/2Kg2t/vF58tzhL44gFMixPisDc87nnJ2x2z3mHZ9i8++Jcssuo3kgfMxjhxcemC/Zygne6nMFCGG2wvbDoiQh2iQCgnLxUre9bCmB4wf7X0w1drsyXAtALCPPTqa/n4/5GFVfiH9/74Yw0FOzA/rdA9KlP6tGPQeK7T/N5GPPuzaas5RAt+Iv0M4f+L05Bi0DC30avh79TFvID8RPUfQYs8QTTmCP3lj+8ROKlCppZT+yf9MXeMXqhhcmD8tsZf8A09DqPr7RQ/4dO5son2/n6YuIJi07ffFdVhFHt9/4Yly1YKw1GF2Jtb52xXHo8LP34L3aFPHTtFj9j/DAo/EvlgvxeqtQppYPpOmbet4sbHApl+D1wYuSWSXh1EEwdiB9/wDTGsd8O+JfUD6nGsFgZD2i5wfhNdRRqMrjLNNQVFGoBWsxOmSovF43wVqV9FJ0VvjML+ISVUeFYB8YmfzAY1wygxoZcjWpeno1UzB+JzBEwbjnaMMlamHP4vd1apBJNSiNU2WBogiwsTzwFs45wbldmwWKbCnUVgklYtcmQPF4jaffHoHBu0dLMadELUmdBsTbcT8Q8xOFo8JoSGFMhQTYVTuyhQYYG4Ik8jOMynD6aEsprgAxHeU5kAHwnTIve0R15YXviFOyNi/JR49wsUzrBJ7t2mmQSsl3JPkLi+0/LAPIEPmXaCABJ1Q0eIDoPtht4kVcl3p1KhIYeOt4TIF9KABriSvVsDauYGsIFpqDHwU9INyRq6kWHlOCU44J7ZPYX840UmFhbpHND9sQ8BX8XTyK6cb4lVPd+K+siDzgWM+9vbA6k2kyLHEkvfk2fDKm9O0+2E+0VfUSvIAxhj7Lv/UKc76iP+rGEpz4J9r+k4auziA5INoLaWZOR/4ivMEjFFDbygPEobKopfBvtIytmaA3DU6qn+6yE/KDhV41QR+8ZdMgbEGRFuYvttthp7S0wM1Q0pptWA2FyoOwJ3wo8WXUWdd2WCNtO+/XbbBzXrPO3cJZFteR/dxPlqwVtRAY7CeRJF/564iqiCOYggwem+IVmcUronfAW4jxE1Gkz4nNRp5WA/TAhVuvnce/iH0Ixcake619DHry+pBxnEaUVgIgAKPkig/UHHcBI3kHIdCNw6Ae7CNsem5vPKE/EnYrsbG5iY6csea5IhSCfyvTmx2VgTPS04bM/nu8YhRCC6LJ2PWfzHCbbFCOTY8Mg5ybB5SNp98axcqUYQmJvimBbGZNvOWeocsxePosVjCjpq/Q4yhXhgTBAPPbGZpDoXnJB35H+f52wP777gRi5dH55csTYX/pPeMSQBEGBsCfCI+WOq1Ox9vob4i4GhbWYkDQfq7fZfrixxHdwNpb6YanwJIEUAX2H6b41jeXpM1gJN7fb6iMZg96GwfpK3ZvLIaKAqWL3Dg6dIk+EBvCRJF9/LDCFRgsVKawwI7wNTMhYggqAQZYbjlfAutR0oxWwpgRHIal2+mJv6aVkT4Vlt+W4EYzp3ux8Iuc2uwlUybWAhTq8Wlk2+KxAIi/niNMgwCrUS0kkhllpN5PO0bQOuKeTqMRTBAkqpaw/M0ke4xviqQoMDbp5qMcjNZw0dcuMomzHDyrMYVSASCalEWAJ2kmYBFumKmZyDDQfA6uT8LavCirZjAEmeWL2VVYBCgHrA2xvNVSpE30kPB23A/XCv1EXPbgKWXDn5BfaWhorBZklBPzO3tA9sDi2CnaHMd/VVlse7Hzvb5RgNg/dyj1Wj4pi19F6ov4K+ZYj56fsDjrK5+omXcI5QNIMRz33npjqtVEUkiNKGfXefr9cRkf1f3/AFxVV2xdsVNJS+zf+06jsju5ZgSRMWkQYjHfGEmkSBZ2UjoNMyR53xRjwj0H2wZWtqyipz7xxPlAP64FyxLkz/EdPDy1KP2DuLdlFK0xSinWKqugnwOTYBW/LUN2IblhbzvC61EjvKToZtqUwTMWIsbjD7MlO7c1KayxpsgDIoWFGmCDBNo1CTYDbHdPNVFp/hsVjTa6izQLeLaTuYufCIGKlakjEcExLrL/AFaitod33ImdhMH9/wCmLGfyTuZFMuzufg8eldJUWG0mDcjfDrQSLwjQE06VoFiSmo7EQdRNyAcQLmSAdbaAV2V+egrMUpNhY7euC81H3k/kXV7M1KdN1rEU7MRT+NyQGIlUkpcbtbBfL5BWCVFJkQSGEA+ETpgdQeQGJeI5UuxanFJAmlrAAFhBZiWLN4uYLcsXODVy1JWo1UrDSgOhzaF1bH9kSD/aGJrt3DwU0zdXtZxVyhIKomokW8dMfuydTA/FBiNsCaPBqs2Cg8gzr7TBi/rywwVy1vAB+UA0iLm/xLaII36Y13YIsaYIaOW0Dn7YW7ctekfDVWJNZ7AqUNeUVtKgroRXE6TOkQdyrQZ1cxYg4GV+DVkWdBM/C26ncCCN9sG6Td3l1pllCMafii8qy6p/dki/5hfBTLF41l1YzMoIG2/TV5nB2WbfcRSoUnnIu8DEI0agZ8hsoUb72Y4t1KWtoF2Yv4VGprQLKsnmMHK9NdMm7ABfHTXoCI5G55dMU0JIZdTxJ8FNdIMxOqPDsPzdBgVdHOBT07By5I011EXIEKSCBM3fluD4ZBmDPLGYtcUymoOoVDpMRqHhn4NbEgCw3npjMO82X0PjVFLBVpVF8Rc6U0+IzvLSdrjHT8Eo1NNSm+tJ5EOpi5AYC/K5/wBcD89lTWpvTBgsbE7RItbEfDeGLRWFJ1G7NJkm49lFoHliatKNW4nfqGDJZYapFpJIBsSqjSDBvd2YexxrilKfCoJgsP1F9hcDA3vWEX22+vM+ZONIzxGo/Mz7E3HX1wrfF5YfxgtZDOinSBeCgsCSACPc9Le2KWbz6VH8DhxtAvA39r/TT0xBW4dTdYZNXmzEn/T2xTyfAUpPrRmH7oiPnucdrqrw5/J85vCRdanqaSxRUWdWktsTyBv8sbocUpV6YSm61XmTqRkb21CPkcdVaWtCpJAIIt54hyXDUorCCx3JuT6nl7YOuUdhXDxCcEkvgmuTVZwSRTgepIQeu2N57J93QE2JvHuTjp6UiGuBylusjn18sbZZ/wDJOCViSwiz/wBFZy0AeIZ4U0XwsxI5AxE/LFzgnElqIVDQRfReQOZ858sXonwwI9Mc0+HqrEqqq20gXxyU4tfkhu1zu9OOCRa+iGJAVSGJPIAyfOekc4xX4H2hq1u8apoq09Q0GompravzAgzB+uKXaxCKSIP+I+88hB+8YJ5XhgooKaxC29TJk/fHYJ117vsl3MJjiqx/ulnyqVBbpBnGv9pCRpp00A6g1Z/xGB8uWKLU4xvTbCHY8nNzFzjvEswlaq8todSilvEADFx+xtgh2dywWgsMtRSSdUHnEi9xzwQakI0nxDo1xiLJcJSjqKSA26zIB8umKJX+ZXj5RzIQp50rsWEbQzEW23MbExa0Yh432jq0qLtTKzIEtTVrBSJP0xEyxiOplVcMrXVhDD+GFVZc0sncsnocUGZCVFmSqpqgKYAAKGN789sZwftWatarTKeGlYMG0kiYMj4WabyYkDngJTy75bKVRqBKswBHQwP1xJ2cyOiiGPxVTqJHQWUesEzihpLc3zg7vY6HP6h4qjEXmUSTI8iRuACekRge2a1GAGXVF2cT5+FTFjMSTPMYoR547FPniZTw+jvmSFHN9o69aaDlUV2N9IpqqkiwHJJgkXiDfGsM2b4KlcQwg8m5j/TGYvjqINZwDuZ//9k="/>
          <p:cNvSpPr>
            <a:spLocks noChangeAspect="1" noChangeArrowheads="1"/>
          </p:cNvSpPr>
          <p:nvPr/>
        </p:nvSpPr>
        <p:spPr bwMode="auto">
          <a:xfrm>
            <a:off x="155575" y="-792163"/>
            <a:ext cx="190500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7419" name="Picture 15" descr="http://www.buenanueva.net/imageart09/profeta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937000"/>
            <a:ext cx="2303463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7" descr="http://t2.gstatic.com/images?q=tbn:ANd9GcQ-Tqcq1O-Ec8LmaupsGOyLwKN9APlilN7D_upLe3DTnzGiJ54&amp;t=1&amp;usg=__4K4_SoaiLQdxbIWQ7FGjDiOrhaE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6096000"/>
            <a:ext cx="32131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42243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60960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28559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0DF54-FA1F-43AC-8F46-9E00FF64D015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576388" y="985838"/>
            <a:ext cx="5329237" cy="6335712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Carta a los hebreos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1,1-2: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«Dios, que había ya hablado en los tiempos antiguos muchas veces y de diversos modos a nuestros padres por medio de los profetas, últimamente, en nuestros días, nos ha hablado por medio de su Hijo, que ha sido constituido heredero de todas las cosas y por medio del cual ha sido hecho también el mundo» </a:t>
            </a:r>
          </a:p>
          <a:p>
            <a:pPr>
              <a:lnSpc>
                <a:spcPct val="85000"/>
              </a:lnSpc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Dios, en Su Verbo,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*ha dicho todo y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modo concluyente:</a:t>
            </a:r>
            <a:endParaRPr lang="es-ES" sz="3200" b="1" i="1" cap="small" dirty="0" smtClean="0"/>
          </a:p>
        </p:txBody>
      </p:sp>
      <p:sp>
        <p:nvSpPr>
          <p:cNvPr id="1843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8440" name="Picture 9" descr="http://t0.gstatic.com/images?q=tbn:ANd9GcQDxW0brIZ8hos7caLcvK-RZ7U51rJYoz523Hq9dBKfunb_SuA&amp;t=1&amp;usg=__rngE5jnIghtiAGOm8wElxcD2X-U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1128713"/>
            <a:ext cx="3836988" cy="74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128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75374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EA9CB-61CF-450C-8CBE-382EC16AD364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6616700" y="839788"/>
            <a:ext cx="5329238" cy="6335712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65-66: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«(…) no hay que esperar ya ninguna revelación pública antes de la gloriosa manifestación de nuestro Señor Jesucristo» </a:t>
            </a:r>
          </a:p>
          <a:p>
            <a:pPr>
              <a:lnSpc>
                <a:spcPct val="85000"/>
              </a:lnSpc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plenitud de la Revelación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manifiestan en el misterio pascual de Jesucristo: en su pasión, muerte y resurrección.</a:t>
            </a:r>
          </a:p>
          <a:p>
            <a:pPr>
              <a:lnSpc>
                <a:spcPct val="85000"/>
              </a:lnSpc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fe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es la respuesta del hombre a la revelación divina, una adhesión personal a Dios en Cristo, motivada por sus palabras y por las obras que Él realiza.</a:t>
            </a:r>
            <a:endParaRPr lang="es-ES" sz="3200" b="1" i="1" cap="small" dirty="0" smtClean="0"/>
          </a:p>
        </p:txBody>
      </p:sp>
      <p:sp>
        <p:nvSpPr>
          <p:cNvPr id="1946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9464" name="Picture 9" descr="http://t2.gstatic.com/images?q=tbn:ANd9GcTGkPSCzpjkFfeA-4LI0MgB1GbC0mD33r9Orapm4MpyL4ii1_s&amp;t=1&amp;usg=__k7QY1SrugO93nQmEZCVfohDvQ78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84250"/>
            <a:ext cx="5040313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5766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62404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56FB8-57E9-4640-B354-AD327F7F6163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287463" y="823913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5400" b="1" i="1" cap="sm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transmisión </a:t>
            </a:r>
            <a:br>
              <a:rPr lang="es-ES" sz="5400" b="1" i="1" cap="sm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5400" b="1" i="1" cap="sm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la Revelación divina</a:t>
            </a:r>
            <a:endParaRPr lang="es-AR" sz="5400" dirty="0">
              <a:solidFill>
                <a:srgbClr val="FFFF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647825" y="2641600"/>
            <a:ext cx="5905500" cy="6335713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Revelación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*está contenida en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Sagradas Escrituras </a:t>
            </a:r>
            <a:b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en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Tradición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*y constituyen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*un único depósito. </a:t>
            </a:r>
          </a:p>
          <a:p>
            <a:pPr>
              <a:lnSpc>
                <a:spcPct val="85000"/>
              </a:lnSpc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Son interdependientes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Tradición transmite e interpreta la Escritura, y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*ésta verifica y convalida cuanto se vive en la Tradición.</a:t>
            </a:r>
            <a:endParaRPr lang="es-ES" sz="3200" b="1" i="1" cap="sm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0489" name="Picture 10" descr="http://t3.gstatic.com/images?q=tbn:ANd9GcSrAIpyMlRSQ-DfT_wkIgquMnWQOTAdIp5WXU0ydY_YnD_zEyw&amp;t=1&amp;usg=__MS6o5sctQYZ823bRxBiVgenEh-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5" b="3333"/>
          <a:stretch>
            <a:fillRect/>
          </a:stretch>
        </p:blipFill>
        <p:spPr bwMode="auto">
          <a:xfrm>
            <a:off x="9064625" y="3937000"/>
            <a:ext cx="231933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10 CuadroTexto"/>
          <p:cNvSpPr txBox="1">
            <a:spLocks noChangeArrowheads="1"/>
          </p:cNvSpPr>
          <p:nvPr/>
        </p:nvSpPr>
        <p:spPr bwMode="auto">
          <a:xfrm>
            <a:off x="8253413" y="4079875"/>
            <a:ext cx="6683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sz="2800" b="1">
                <a:solidFill>
                  <a:srgbClr val="FFFF00"/>
                </a:solidFill>
              </a:rPr>
              <a:t>S</a:t>
            </a:r>
          </a:p>
          <a:p>
            <a:pPr algn="ctr" eaLnBrk="1" hangingPunct="1"/>
            <a:r>
              <a:rPr lang="es-AR" sz="2800" b="1">
                <a:solidFill>
                  <a:srgbClr val="FFFF00"/>
                </a:solidFill>
              </a:rPr>
              <a:t>C</a:t>
            </a:r>
          </a:p>
          <a:p>
            <a:pPr algn="ctr" eaLnBrk="1" hangingPunct="1"/>
            <a:r>
              <a:rPr lang="es-AR" sz="2800" b="1">
                <a:solidFill>
                  <a:srgbClr val="FFFF00"/>
                </a:solidFill>
              </a:rPr>
              <a:t>R</a:t>
            </a:r>
          </a:p>
          <a:p>
            <a:pPr algn="ctr" eaLnBrk="1" hangingPunct="1"/>
            <a:r>
              <a:rPr lang="es-AR" sz="2800" b="1">
                <a:solidFill>
                  <a:srgbClr val="FFFF00"/>
                </a:solidFill>
              </a:rPr>
              <a:t>I</a:t>
            </a:r>
          </a:p>
          <a:p>
            <a:pPr algn="ctr" eaLnBrk="1" hangingPunct="1"/>
            <a:r>
              <a:rPr lang="es-AR" sz="2800" b="1">
                <a:solidFill>
                  <a:srgbClr val="FFFF00"/>
                </a:solidFill>
              </a:rPr>
              <a:t>P</a:t>
            </a:r>
          </a:p>
          <a:p>
            <a:pPr algn="ctr" eaLnBrk="1" hangingPunct="1"/>
            <a:r>
              <a:rPr lang="es-AR" sz="2800" b="1">
                <a:solidFill>
                  <a:srgbClr val="FFFF00"/>
                </a:solidFill>
              </a:rPr>
              <a:t>T</a:t>
            </a:r>
          </a:p>
          <a:p>
            <a:pPr algn="ctr" eaLnBrk="1" hangingPunct="1"/>
            <a:r>
              <a:rPr lang="es-AR" sz="2800" b="1">
                <a:solidFill>
                  <a:srgbClr val="FFFF00"/>
                </a:solidFill>
              </a:rPr>
              <a:t>U</a:t>
            </a:r>
          </a:p>
          <a:p>
            <a:pPr algn="ctr" eaLnBrk="1" hangingPunct="1"/>
            <a:r>
              <a:rPr lang="es-AR" sz="2800" b="1">
                <a:solidFill>
                  <a:srgbClr val="FFFF00"/>
                </a:solidFill>
              </a:rPr>
              <a:t>R</a:t>
            </a:r>
          </a:p>
          <a:p>
            <a:pPr algn="ctr" eaLnBrk="1" hangingPunct="1"/>
            <a:r>
              <a:rPr lang="es-AR" sz="2800" b="1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20491" name="Picture 12" descr="http://t3.gstatic.com/images?q=tbn:ANd9GcTh2LEn-Q7DoRpGy_sI0zNw0OLmQvaTURb-ca0MECxRytE85jQ&amp;t=1&amp;usg=__1zi-PYKkzSbz6VkeKdrSq-gWaZE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28900" r="1971" b="45724"/>
          <a:stretch>
            <a:fillRect/>
          </a:stretch>
        </p:blipFill>
        <p:spPr bwMode="auto">
          <a:xfrm>
            <a:off x="7048500" y="2640013"/>
            <a:ext cx="43926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11 CuadroTexto"/>
          <p:cNvSpPr txBox="1">
            <a:spLocks noChangeArrowheads="1"/>
          </p:cNvSpPr>
          <p:nvPr/>
        </p:nvSpPr>
        <p:spPr bwMode="auto">
          <a:xfrm>
            <a:off x="7534275" y="4079875"/>
            <a:ext cx="6667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sz="2800" b="1">
                <a:solidFill>
                  <a:srgbClr val="FFFF00"/>
                </a:solidFill>
              </a:rPr>
              <a:t>S</a:t>
            </a:r>
          </a:p>
          <a:p>
            <a:pPr algn="ctr" eaLnBrk="1" hangingPunct="1"/>
            <a:r>
              <a:rPr lang="es-AR" sz="2800" b="1">
                <a:solidFill>
                  <a:srgbClr val="FFFF00"/>
                </a:solidFill>
              </a:rPr>
              <a:t>A</a:t>
            </a:r>
          </a:p>
          <a:p>
            <a:pPr algn="ctr" eaLnBrk="1" hangingPunct="1"/>
            <a:r>
              <a:rPr lang="es-AR" sz="2800" b="1">
                <a:solidFill>
                  <a:srgbClr val="FFFF00"/>
                </a:solidFill>
              </a:rPr>
              <a:t>C</a:t>
            </a:r>
          </a:p>
          <a:p>
            <a:pPr algn="ctr" eaLnBrk="1" hangingPunct="1"/>
            <a:r>
              <a:rPr lang="es-AR" sz="2800" b="1">
                <a:solidFill>
                  <a:srgbClr val="FFFF00"/>
                </a:solidFill>
              </a:rPr>
              <a:t>R</a:t>
            </a:r>
          </a:p>
          <a:p>
            <a:pPr algn="ctr" eaLnBrk="1" hangingPunct="1"/>
            <a:r>
              <a:rPr lang="es-AR" sz="2800" b="1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20493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7130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3134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5EF92-FAB2-478C-A363-DB739FAEA88B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79625" y="1847850"/>
            <a:ext cx="10298113" cy="7056438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50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Tema 2: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50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5000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LA revelación </a:t>
            </a:r>
            <a:br>
              <a:rPr lang="es-ES" sz="5000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</a:br>
            <a:endParaRPr lang="es-ES" sz="5000" b="1" cap="all" dirty="0" smtClean="0">
              <a:solidFill>
                <a:srgbClr val="FFFF00"/>
              </a:solidFill>
              <a:latin typeface="Elephant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trabajo de: Giuseppe </a:t>
            </a:r>
            <a:r>
              <a:rPr lang="es-E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Tanzella-Nitti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Extracto y presentación: Juan María Gallardo</a:t>
            </a:r>
          </a:p>
        </p:txBody>
      </p:sp>
      <p:pic>
        <p:nvPicPr>
          <p:cNvPr id="307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5FF46-CDAD-481C-88F7-7503B044222B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5822950" y="839788"/>
            <a:ext cx="6481763" cy="6335712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Tradición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*fundada sobre la predicación apostólica,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*testimonia y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*transmite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*cuanto la Escritura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*ha recogido a través del texto. </a:t>
            </a:r>
          </a:p>
          <a:p>
            <a:pPr>
              <a:lnSpc>
                <a:spcPct val="85000"/>
              </a:lnSpc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Tradición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progresa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*con la asistencia del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*Espíritu Santo.</a:t>
            </a:r>
          </a:p>
          <a:p>
            <a:pPr>
              <a:lnSpc>
                <a:spcPct val="85000"/>
              </a:lnSpc>
              <a:defRPr/>
            </a:pP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Contribuyen a la transmisión </a:t>
            </a:r>
            <a:b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la Revelación:</a:t>
            </a:r>
            <a:b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enseñanza del Magisterio,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de los Padres de la Iglesia,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oración de la Liturgia,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sentir común de los fieles,</a:t>
            </a:r>
            <a:endParaRPr lang="es-ES" sz="3200" b="1" i="1" cap="sm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1512" name="Picture 9" descr="http://t2.gstatic.com/images?q=tbn:ANd9GcQgIg8VHk1yriw36OtHWAONQGM-p9uw4SxLUK0A2V4c-PWwftI&amp;t=1&amp;usg=__F5cMqm5WiQ_qj0i3_fFcrpuA6bE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6" t="8452" r="22893" b="76335"/>
          <a:stretch>
            <a:fillRect/>
          </a:stretch>
        </p:blipFill>
        <p:spPr bwMode="auto">
          <a:xfrm>
            <a:off x="1504950" y="984250"/>
            <a:ext cx="40322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1" descr="http://t2.gstatic.com/images?q=tbn:ANd9GcTEgLUNmm1b2GefrRrpCf1P5jKdQlcwXvTN9mgHgW2Rl6zKS5M&amp;t=1&amp;usg=__9O_UpgYQ6H0VQq0P2OTFjoMyyvI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2713038"/>
            <a:ext cx="3960812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3" descr="http://t2.gstatic.com/images?q=tbn:ANd9GcSW9K3PwRLzImiZm2e03n3IbQtLq923ckwRQ35wUXw51YtHVvI&amp;t=1&amp;usg=__No0Z01pJrFnfo8d4KA16_Bz6gtw=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6888163"/>
            <a:ext cx="13779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5" descr="http://t3.gstatic.com/images?q=tbn:ANd9GcRvIHTx_aO0A_jvAwRw8L01Afjy9XZZig91b7mkYTc_H80qI3w&amp;t=1&amp;usg=__7sh9AuXwsIKP5lRr8er_80Cdl9Q=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6886575"/>
            <a:ext cx="15843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44402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62404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CA331-2FC2-42DD-B473-93CDBE3E0E44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504950" y="912813"/>
            <a:ext cx="4751388" cy="6335712"/>
          </a:xfrm>
        </p:spPr>
        <p:txBody>
          <a:bodyPr/>
          <a:lstStyle/>
          <a:p>
            <a:pPr>
              <a:lnSpc>
                <a:spcPct val="8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*la educación en la fe transmitida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padres a hijos,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apostolado cristiano,</a:t>
            </a:r>
          </a:p>
          <a:p>
            <a:pPr>
              <a:lnSpc>
                <a:spcPct val="85000"/>
              </a:lnSpc>
              <a:buFont typeface="Arial" charset="0"/>
              <a:buNone/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Enseña el n. 83 del </a:t>
            </a:r>
            <a:r>
              <a:rPr lang="es-E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Catecismo: </a:t>
            </a:r>
            <a:br>
              <a:rPr lang="es-E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Tradición apostólica </a:t>
            </a:r>
          </a:p>
          <a:p>
            <a:pPr>
              <a:lnSpc>
                <a:spcPct val="8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*debe distinguirse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las diversas *tradiciones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*teológicas,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*litúrgicas,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*disciplinares, etc.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*cuyo valor puede ser limitado e incluso provisional.</a:t>
            </a:r>
            <a:endParaRPr lang="es-ES" sz="3200" b="1" i="1" cap="sm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2536" name="Picture 9" descr="http://t0.gstatic.com/images?q=tbn:ANd9GcReWdXvB_RMmSnE7zspbcu1YrH5qn-hgpIBzgsj6DmavzOQtAU&amp;t=1&amp;usg=__noutb3XDFQlrwiY0REDLR5YJ16U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966788"/>
            <a:ext cx="5184775" cy="765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287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55DBA-6987-4766-82D8-F85189A449C8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7337425" y="1201738"/>
            <a:ext cx="4608513" cy="6335712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objeto de la transmisión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*no es solo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*una enseñanza,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*también es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*un estilo de vida: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*es doctrina y ejemplo. </a:t>
            </a: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transmite la invitación al encuentro con Cristo resucitado.</a:t>
            </a: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hablar de la transmisión de la Revelación, repetimos,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Iglesia habla de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fides</a:t>
            </a:r>
            <a:r>
              <a:rPr lang="es-E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mores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*fe y costumbres,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*doctrina y conducta.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  <a:defRPr/>
            </a:pPr>
            <a:endParaRPr lang="es-ES" sz="3200" b="1" i="1" cap="sm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3560" name="Picture 11" descr="http://www.catholicstore.com/images/products/3464l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6" b="10121"/>
          <a:stretch>
            <a:fillRect/>
          </a:stretch>
        </p:blipFill>
        <p:spPr bwMode="auto">
          <a:xfrm>
            <a:off x="1431925" y="1200150"/>
            <a:ext cx="5643563" cy="71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56642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42243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12715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7D174-5B3D-4162-A089-E2890599F0D8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358900" y="1112838"/>
            <a:ext cx="10729913" cy="1600200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r>
              <a:rPr lang="es-ES" sz="5400" b="1" i="1" cap="sm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El Magisterio de la Iglesia, custodio e intérprete autorizado de la Revelación</a:t>
            </a:r>
            <a:endParaRPr lang="es-AR" sz="5400" dirty="0">
              <a:solidFill>
                <a:srgbClr val="FFFF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504950" y="3289300"/>
            <a:ext cx="4464050" cy="5614988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_tradnl" sz="3200" b="1" cap="sm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Concilio Vaticano II</a:t>
            </a:r>
            <a:r>
              <a:rPr lang="es-ES_tradnl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Const.</a:t>
            </a:r>
            <a:r>
              <a:rPr lang="es-ES_tradnl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Dei Verbum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10: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«El oficio de interpretar auténticamente la Palabra de Dios escrita o transmitida ha sido confiado exclusivamente al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Magisterio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vivo de la Iglesia, cuya autoridad se ejercita en nombre de Jesucristo». </a:t>
            </a:r>
            <a:endParaRPr lang="es-ES" sz="3200" b="1" i="1" cap="sm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4585" name="Picture 10" descr="http://godzdogz.op.org/uploaded_images/DeiVerbum_web-7547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144838"/>
            <a:ext cx="38211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3607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E6E8F-69B4-4761-9D2F-783F43B026BC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6473825" y="1273175"/>
            <a:ext cx="5472113" cy="6335713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Magisterio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la Iglesia </a:t>
            </a:r>
          </a:p>
          <a:p>
            <a:pPr>
              <a:lnSpc>
                <a:spcPct val="8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*es un servicio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 la palabra divina y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*tiene como fin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salvación de las almas. </a:t>
            </a:r>
          </a:p>
          <a:p>
            <a:pPr>
              <a:lnSpc>
                <a:spcPct val="85000"/>
              </a:lnSpc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Magisterio </a:t>
            </a:r>
          </a:p>
          <a:p>
            <a:pPr>
              <a:lnSpc>
                <a:spcPct val="8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*no está sobre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palabra de Dios,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*sino que la sirve,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*enseñando solamente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*lo que le ha sido confiado,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*por mandato divino y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*con la asistencia del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*Espíritu Santo</a:t>
            </a:r>
            <a:endParaRPr lang="es-ES" sz="3200" b="1" i="1" cap="sm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5608" name="Picture 9" descr="http://static.zooomr.com/images/9014124_c8a2187d09_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t="1097" r="14635" b="4588"/>
          <a:stretch>
            <a:fillRect/>
          </a:stretch>
        </p:blipFill>
        <p:spPr bwMode="auto">
          <a:xfrm>
            <a:off x="1576388" y="1128713"/>
            <a:ext cx="46894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40084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715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F1D3C-2231-4EEE-87DE-F40958C070C3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649413" y="1128713"/>
            <a:ext cx="5903912" cy="6335712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enseñanzas del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Magisterio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la Iglesia representan el lugar más importante donde se encuentra contenida la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Tradición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apostólica.</a:t>
            </a:r>
          </a:p>
          <a:p>
            <a:pPr>
              <a:lnSpc>
                <a:spcPct val="85000"/>
              </a:lnSpc>
              <a:defRPr/>
            </a:pP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Sagrada Escritura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Sagrada Tradición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Magisterio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la Iglesia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*constituyen una cierta unidad.</a:t>
            </a:r>
          </a:p>
          <a:p>
            <a:pPr>
              <a:lnSpc>
                <a:spcPct val="85000"/>
              </a:lnSpc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Ninguna de estas realidades puede subsistir sin las otras. </a:t>
            </a:r>
          </a:p>
          <a:p>
            <a:pPr>
              <a:lnSpc>
                <a:spcPct val="85000"/>
              </a:lnSpc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fundamento de esta unidad es el Espíritu Santo.</a:t>
            </a:r>
            <a:endParaRPr lang="es-ES" sz="3200" b="1" i="1" cap="sm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6632" name="Picture 15" descr="http://www.mahringer.cl/img_440/6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1200150"/>
            <a:ext cx="410686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7" descr="http://t2.gstatic.com/images?q=tbn:ANd9GcS9OdUgrpcJXeSKA99y1Krr-XlzGgGBUA7yKDRg8Dh4JRtQcJk&amp;t=1&amp;usg=__d4aXy-BA7JuSqLrrFX1V9S9zSao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4216" r="6779" b="75755"/>
          <a:stretch>
            <a:fillRect/>
          </a:stretch>
        </p:blipFill>
        <p:spPr bwMode="auto">
          <a:xfrm>
            <a:off x="7624763" y="7177088"/>
            <a:ext cx="41052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2001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9370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2404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76803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8DBD9-67CA-4726-88E7-0BB0CE27C7FE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5895975" y="912813"/>
            <a:ext cx="5976938" cy="6335712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iglesias de la Reforma protestante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quisieron seguir la </a:t>
            </a:r>
            <a:r>
              <a:rPr lang="es-E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sola </a:t>
            </a:r>
            <a:r>
              <a:rPr lang="es-E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Scriptura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dejando su interpretación a los fieles individualmente: </a:t>
            </a:r>
          </a:p>
          <a:p>
            <a:pPr>
              <a:lnSpc>
                <a:spcPct val="8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*tal posición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*generó una gran dispersión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*en las confesiones protestantes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*y se ha visto poco sostenible,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*pues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*todo texto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*tiene necesidad de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*un contexto: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la tradición,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*donde ha nacido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que le sirva de interprete. </a:t>
            </a:r>
            <a:endParaRPr lang="es-ES" sz="3200" b="1" i="1" cap="sm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7656" name="Picture 9" descr="http://t0.gstatic.com/images?q=tbn:ANd9GcTsHjIXCoBpzhGLeLE3w4ubUOrNQZDmasctQvpHnKms-pizMuc&amp;t=1&amp;usg=___Zof4UcyWv0sG2Avik6XbQKdqw4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984250"/>
            <a:ext cx="419735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8 CuadroTexto"/>
          <p:cNvSpPr txBox="1">
            <a:spLocks noChangeArrowheads="1"/>
          </p:cNvSpPr>
          <p:nvPr/>
        </p:nvSpPr>
        <p:spPr bwMode="auto">
          <a:xfrm>
            <a:off x="1863725" y="6313488"/>
            <a:ext cx="37909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sz="4400" b="1">
                <a:solidFill>
                  <a:schemeClr val="bg1"/>
                </a:solidFill>
              </a:rPr>
              <a:t>Martín Lutero</a:t>
            </a:r>
          </a:p>
        </p:txBody>
      </p:sp>
      <p:pic>
        <p:nvPicPr>
          <p:cNvPr id="27658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7EA88-A6B2-4428-8513-ACCC83DFE9DD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9 Marcador de contenido"/>
          <p:cNvSpPr>
            <a:spLocks noGrp="1"/>
          </p:cNvSpPr>
          <p:nvPr>
            <p:ph idx="1"/>
          </p:nvPr>
        </p:nvSpPr>
        <p:spPr>
          <a:xfrm>
            <a:off x="1504950" y="1057275"/>
            <a:ext cx="5183188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Fundada sobre las promesas de Jesucristo acerca de su indefectibilidad, la Iglesia tiene sujeto de una infalibilidad </a:t>
            </a:r>
            <a:r>
              <a:rPr lang="es-ES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docendo</a:t>
            </a:r>
            <a:r>
              <a:rPr lang="es-ES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enseñar el depósito revelado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magisterio puede ejercitarse infaliblemente de tres maneras: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cuando los Obispos se reúnen </a:t>
            </a: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Concilio ecuménico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unión con el Papa.</a:t>
            </a:r>
          </a:p>
        </p:txBody>
      </p:sp>
      <p:sp>
        <p:nvSpPr>
          <p:cNvPr id="2867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8680" name="Picture 9" descr="http://t1.gstatic.com/images?q=tbn:ANd9GcS_Qqq2K4anY3P0jQSnmeppBPZweKY3AaSG9ubNZlaSXNpxpds&amp;t=1&amp;usg=__EfqMMOeE0v8IVKH7diKoFoSmaJk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984250"/>
            <a:ext cx="4740275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1" descr="http://t3.gstatic.com/images?q=tbn:ANd9GcRXWd2iw6V7xuvFc_hwyLu3DPFAK-OKRNIWw80leNhN37AL3Is&amp;t=1&amp;usg=__Y-EDklI0ix_B6P0ewI_KbDu3yWE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6169025"/>
            <a:ext cx="4672013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9611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0879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128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491D9-23AC-404F-97E8-3E1C233C251B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9 Marcador de contenido"/>
          <p:cNvSpPr>
            <a:spLocks noGrp="1"/>
          </p:cNvSpPr>
          <p:nvPr>
            <p:ph idx="1"/>
          </p:nvPr>
        </p:nvSpPr>
        <p:spPr>
          <a:xfrm>
            <a:off x="6832600" y="1128713"/>
            <a:ext cx="5040313" cy="6335712"/>
          </a:xfrm>
        </p:spPr>
        <p:txBody>
          <a:bodyPr/>
          <a:lstStyle/>
          <a:p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cuando el Romano Pontífice promulga alguna verdad </a:t>
            </a:r>
            <a:r>
              <a:rPr lang="es-ES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 cathedra.</a:t>
            </a:r>
          </a:p>
          <a:p>
            <a:endParaRPr lang="es-ES" sz="32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sz="32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cuando los Obispos de la Iglesia, en unión con el sucesor de Pedro, son unánimes al profesar la misma doctrina o enseñanza,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aunque no se encuentren reunidos en el mismo lugar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970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9704" name="Picture 9" descr="http://es.gaudiumpress.org/resource/view?&amp;image=32764&amp;size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55688"/>
            <a:ext cx="5040313" cy="756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45132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12715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57586-52E3-4E23-A21A-00F6138FF959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720850" y="1128713"/>
            <a:ext cx="4824413" cy="6335712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 bien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predicación de un Obispo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propone aisladamente una específica enseñanza </a:t>
            </a:r>
            <a:r>
              <a:rPr lang="es-E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goza del carisma de infalibilidad,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fieles están igualmente obligados a una respetuosa obediencia, así como deben observar las enseñanzas provenientes del Colegio episcopal o del Romano Pontífice, aunque no sean formulados de modo definitivo e irreformable.</a:t>
            </a:r>
            <a:r>
              <a:rPr lang="es-A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S" sz="3200" b="1" i="1" cap="sm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0728" name="AutoShape 9" descr="data:image/jpg;base64,/9j/4AAQSkZJRgABAQAAAQABAAD/2wCEAAkGBhQSERQUEhQWFRQWFRcWGBcYFhQXFhcYGRUXFxUYFxcaHCYgFxwjGhgUHy8gIycpLCwsFR4xNTAqNSYrLCkBCQoKDgwOGg8PGiwkHyQqKSwtLCksLCwpLCktLCksLCwsKSwpLCksLCksKSkpKSwsLCwsLCwpLCksLCwsLCwpKf/AABEIAJgAyAMBIgACEQEDEQH/xAAbAAABBQEBAAAAAAAAAAAAAAAGAAIDBAUBB//EAEUQAAIBAgQDBAcFAwsEAwEAAAECEQADBBIhMQVBUQYiYXETMoGRobHBI0Jy0fAUYuEHJFJzgpKio7LC8TM0Q2MWU4MV/8QAGwEAAgMBAQEAAAAAAAAAAAAAAQIDBAUABgf/xAA0EQACAQMDAgQDBwMFAAAAAAAAAQIDBBESITEFcRNBUWEiMoEVM5GxwdHwUnKhFCMkNGL/2gAMAwEAAhEDEQA/APG8O595rU4Hhjds4pFExYF+Dl9ay4kqNz3HuDTYEnYVkWNq3uyl1DdVWEMtyQZP2iOuS7aImMxTNlI1numcwytLjII+aMBhpVnG8Wu3VtLccstpMqDoPz0Gv7opmMwrWrj239ZHZG81YqfiKhtICPEbUz3FTxsWuG4lQWRzFu4Mjfu6yjx1VoPkWHOrAxl+3Zu4b0rLbDS1vOQhJ9bbRpyr4HesitbDv6VDoGdFCwTGZAQFaZ3SY8svQ0jJKfJVxAhLJ6ow/u3GEe6Ks3OJekWyhUTbCpP9NVd8s9CBcC+SioMZ/wBKwD/Rc/5rD6VSV9QelNygR2eQhxiZcIgkM12891mgglLYFm3p/WNiPdNZYWtTtE2XEehkMLNoWDERmRSbkaD/AMufX21mA0YAqrfJY4beAuZGMW7oNtp2Bb1G/suEb+zUzP6PCCRDXL3U6iwh/wB94DTfIayr40qzcxRuW7Y0HowVjUyWdnZjyG8R+6K5gi9jl7nHs8tx8Ios/k+7FWeJWcYrubd+36H0LDVYc3A2ZPvLmCiRqJETsRC4dP7K/KKIv5NO0jYPGZlU3PSW3tejES7MM1pZJ0HpFST510uAJfEDXFeGPhr9yzcjPbYq2UyJHMHmK0bPew9wyWPprBJMzJs4nMJOpOgon/lVwK/tiM7CblhHOUBUDyVu90bS3emT6x1oYu3AuGVVIB9PPLN3LQyk8yJuMAfAilXqO9spmfe2P63rTwpNwYb0ZU3RntBWyxm9KDbnNplPpY16VnYk6Hp9DsKsdnLn2sZSzEMEClVIYiJBOgIGYjxC0ZbnUk9WDvEbyveYIZQL6NDtKooVTHLNlzf2qoXW/Kr13g960Ze2wABk6EbRuNqy52orYapTlH5ljnkkbbyNaHDr6rYxJJ+0dbdpRzhnzXGnkAtsL/8AoPGs+NDVzhXC79xXezbuMqKS7qrFUWNSxGm3KhL3EislNth4fQ/8Vy0syNtz/CnC0QSG7pB2OkU+3k8SfcPzPwoZG0NkTXBlHWTG0QfrSoiThtvQFek6tBMb7+fvpUyhI1fsqq1nYwLA0ra7H5DiSlxQyvbIggE6QTlnQGAYrDW7pV7gzkYm0wBMHWJOhMHbzorGxm2z01Yv3PSO0/BsJeC3ltvmu6uxVFOZWCXCCh0eQGOkfaCOdeVYhPR3XUE912A8gSNa9OvXmyFTooYuBGzEAMQd9Qq6baV5pj9b9w/+x/8AUaacdKWDV6lQjThHu/wIbw108/18Kl4bfK3FI318jodD1B2I6Gm3Bp9PhUdkQw8x86ikY0OTT7Q2sjWQFKqbKsoIMwzMx3GsMSs88s1kTRf2m4mt/h2DK27atbe7YJAhwECMg9Y6N6V2OnrA7bUHigc1hmricOyXLebL3ltv3GDAhwCCSCYaDqNwdDVZH0/XSt/hJzYdQY0kD2H+NUn4KVBJYADw6e2injk06vTasqcakN01l+xnNqKiwqknKATJiBqfZUhxC8pPtAFFPArKBFZVAJAk7nx1NPH43sQWNi7mejUkDNyRKnQgQQZqPD5gQVBkEEaE6qQfbRrxjExaaYJiBIBgnTSdql7FYs2LjmA63LRtOrTqvdchTPdPdJnUaHQ0tROL0rcvV+lOnLEZZ8zE7S8Rt3ytxbud3UKbeWDh1QRkzeqwZjOZdwJIBJFVcBg0OEvXSud1e3bAGcejDqzC6SNGErlynzoh4twjDXL7tbUhCdIlIIADDLsO8D50yx2dtZWRWuKr5cwDLByklZlTtJ99TQoTcdiP7JuJ/Gsb+4G3DK8p2P0q/wAA4VdZjetRFl7eZzBRWYk2wwO8lG0gjQzWvieyltEu99mItMy6BYKkbxObQnpWf2XS4zsllHusQDkWAe6YnKT3ozctpJ2mo5xcXhkKtPAqxjX2TCTH99GBgZhrAga9B0oKxWGVGyiWjfUAD4V6LjeyWKNhmQW86iTbzMWH7obLkdo5BvDwrzW8WVmEENMNmEGQdQRyM01SUZvKL3VrqlUUVBZfqKY+6NdjqfnpRlgL4/Z3QmGN2yyoc2wt3g5HIeuunjQKbh61sYTirOmRVZrhELlBJY7aAc4+VQSimVen3EKTfid19DOxlzPddgd2Me/StDs1woYvEpZzi2XLDMVZl9UnULryI9tZewPto77A8Gawi41u8GzoEjv5PVZ0J0mfu8xOvUyelGek6037so8Zw4wl5rDPmNsgZijJmEaEK248QSDyNKvQeJDDY1GtOc02lyDKAyasy3FaJBBJGXpmka1ygq2xrK7rwSilnB4kGhuYB6frWmvdad9qdcTT9c60LXZbFPZF9bFw2iYDZfWjcoN2A5kAgSOtFmNFvBXscTuW2GW4QNNATEdCKZduZmZo3YmPMk1c4b2Xv4hwEtlFP33DhB11iTz0AJqbi/Zi9hlDtkuWmYoLlslkzgSUYEBrbxrlYAwZEiuQ1SU2sPgbjcAtqxh7s5vSq8qYGVleDMGSpGRgdJkj7tbti4Cq90AQCBGwImBWb2iGW1hVHK2eQ5hSRB8ZpcL4oiLlc5SDpoTp7us1PDEZYZtWUqdvXdOb5S59TZNtY9RSOpRZ+VB/GFHp2AgDu8v3R0onv8etQR6QZtdYPL2UHYq9ndm6n/ijW0vGkbq1Sk4xUMN58jb4Li1VMrMAcxjodOR86XHcVChQfW8eVD80+2Ov6/Kq2MlT7TmrfwMe2SQLIjn5R76JOB8QtqiguAVXWQdJPWNtqHDtM7VGjd096Pf3v1vrT50vKK1ldyt564oJeOY0ObaqQQTqQZG2m1b/AAH1SeRmfHRRr7R8KAcCux6MvxmvQeBf9EeZ+dTW/wAVXLPRWNw7mUpyXJU4hjLdu66s6rrmgzswBnbxqTCcTtTpdT+8B86F+2zfztvBUH+AVjWIzCducbx4eNPK4lBtIqz6tUpVHTUVhPAf8WxEhshBmzeAggj1QTBHhPuoV7O4jJdJMR6N9wTOgMAggodPWG3Q07gl8Ktw8grjx71q4v5VlT3TNVpy8Rtsz765dacKrX0DvEdq1tJCuSzaS167db2khVCz0U9NN6G+PE4jEubYzAIozD7y2raobp/EEze0VhTR/wAHwarhSVABey0xue42/tFJTp77HUKTvJNcJLIAAa0f9gOCW7briLzfaowNu2IhCIh7k6EyRCeMmNiAxRZ2YLKmZTuSp8hH8fYTSyUmsRIrK38epoLX8qd222KRlCeka2DcKCAWnukidGjw2ynWax8J2vv2dEICqVKKRKoy+qwHMg6wdCdSDWXxO6zXnLGTmPwMDyEDaqrPM+JopbYZXlNxm9OxpYPjlxDM5iWzd4bMTMgjUGZpVQY6Lr7OlKhpi/IKrTjsmXcBxH0dxWdRcVWkoe6rD2bUbWO2r3bguOY0ChV7ttEHqqgHqgdOevPcCxGAZEV20zTA5xoZ+NcweMdDKwYIOuo0IMEcwTyoTjngkhN03pqI9etdqlQyWBGmZQuZzMw6vMFTGuk+OtAfb7tG2IxBEFUQKoGktAJzNHPvGBrAJ6mX9lbxum6W1IyQOSglzC9BJ+NOxnATieI+jHdXLba42ndSFzHzjYdaZU9MdTZcrwi7aNWPLeDD4txdrzLmVVyz6s6z5nwqxg+zt++hu2bTXUQ5WyxmBjNGXc908ga9R4X2WwdiwLN22l43JBusgzsxJChDqUIEaA70KcKxFrD3MVhs9r0a3tDdzspiFEtbUkEEesIIK71zqbFJwnUqapvkGF7F41lLrhL+UT/43n3ESfYKx7iFSQQQRoQdCCNwehr2H/5XawttlIYFu+jF7jpcB2FsXIdeepEaakV5x2k9K+Ia/et+u2bQ6ECJkjnESfGljJvyOqW7ishp2R7O4JbSNeSy9zIGc3L6NDEzlWyjSIGneEzPhQ/2/s4NXVsKvo2ProvqeBAnuHw+VQ3+2hForazqToFbLcRBzCtczPsYgEAaGhZW116/WuipZyCbpqOlLI64dBSnu7c9/mPlTH3MbTUjzlXXTUxJ0O0xUj3K68y1w1cy3AN+4R/fA/3Uc8APddTuHPxH8DQTwE/agf0io/zEP0o14K3fuDxn3MR9antl8eT0nSFs3/PMEO1x/nl3zA9yrWbhJzCCAeRMAA9TNXe0zzi7/wDWEe7T6VRw2+onQ6bTUM+WYVV5rS7s2uzChnAeCpuJmnbLJDT4QTRN/KHwPB2sOtywotXGcAKrEq66knKSYjumQY1jmKEuAHUnxHyNZ+IvFtWLFupM6azv41H5lmrp/wBPDPO5Xr0Xgdz+aW/6o/7xXnNei9ngP2ewDzSPPvvPzqzS5fYs9G+9mv8AyzzyaLuyRmyw6P8ANf4UIneivslcgXRp6y/I0lP5kJ0h4ul9TB44mXEXR+8fjr9aoVrdqEjEMeoU/wCEVk0j5KFzHTWmvdktwaDQbe320qVyNNDtSox4IJLcIO1XqJ+I/IUOrEH4UQdqm7qfib5CsD7vhPhNGp8xp9U/7UvoFfYNdLx/APix+ld4pxE4fiIuSYyIDHQoNKf2C9S9+K38nrP7Z/8Adj8CfKnkv9pFiaxYwfv+5bxnb64RCKAVMoxIJVsrIz+LZWOvXWsLAcXuWgcjBZ19RGJnSJIJ2qg5E6bTUlv1W29sTy2qvpSWDJdSUpZLF/i9x1CM0orZlWBCkgA5ekgDQaaUS9soNm23UIw/tJP5UG0X8ebNgLDfuWx7sw+lTQ+WSLltJyp1U/TIHV0VylUZmnakukaRyAnWZ/KmAVJfYzqZiBy25VwfItcEeLyHoyn/ABCjPgrRfKnmrR8GFAmDuQ09KOMBiAL9ppgFUkkHSVg/GpqLxI9B0ieIyQHcbacReP8A7X/1Gq+GME97Lpvrp7tfD207H3M1xz1dj7yTXMMD3oE6c+nM+yopGG95t+7NXgS92f3z8FH5ms3GSNJEZmgfCSOU6e6tThOllT1vMP8ALFZfEY9I0f0jPjqeXKgXaz/40PqVa9C4C0YeyDzQR19d68+o74MfsrQj7iQZ21ealpvfYtdE+9l/awFbeiXssdbo21FDjrDEeMfGtzszeAe5J3G8UkXhor9Mem6jn1Yzten2ynqg+BIrCoi7WOG9GROzDWOoPLzodrp/MyPqSxdT7kt07azoPZ4UqV7flty/W9KgijLk2O076oPAn4x9KxDEePwitbtQ49OQDIUAfCfrWW2w6a+ftrpcly/nruJv3DPsMkWXPW4B7l/jWX2w/wC7E6dxNend3q52VxwSyQQTLk6bbCsztJiPSYqVH3VEHwXnTuacFHzNG4WLCn3/AHMQnWpVHcOk+Oun/NQ1KYy85n2c5+lRGEiOiniTzw2x7B7mehaibijD/wDnYaOv1uT9KlhxLsW7V4jU/t/VAvXRXKVRlIctduRJjblXbMyI3nw+ulMJrg+Q+19DRYt0BVYckJ2jbNH0oWw/3vwmiYXcqoI9ZQPbA/Oinh7mx0zZT7AoxqS1EGT5QOfL2VG1TWZytEbazG3hPP40rMiPJo4F4sJ/X/7BVDiJ+0b8R+dXF0wyeN0n4AfSqvFUi8/4vnrXIuVs+FFdvyZUo24S827UxARRrIjVvfQSKMsE32dqJ0QDXzNPGWl5LvRvvJdgSYy/t+tanAPXeY5eXrRoPbWUB3vb9a0eCGGfkYH+oUrfmU7J4uIv3L/Hkm1ylWB0HJgR9BQ3RXeTNKnZ1K+EzI+IoXu2yrFTuDBrs5LHVabVXX6/oOv77RSptyJ0mPGlTIyXyW+M3c1+4eWY/DSqbbD9c6fiHlmPUk/GmMdqUepLVKT9WEPBGizOnrHf2bVmcZb7d58NvwitHhg+xXzb6flWXxj/AKz+Y+QqGDzJmzeZVlTXb8mUqmY9zfntr46/GoasX1gRpE+E7fKpTEXDK9amJxbHC2knuh308d/9xrLq4f8Atx0Fw/6RP0oklN4UuxSpUqVcQkluOfQ0w1Jb5+XhUZrgk+FXUj90/KiTEpCW9Dt5fdU0PcO9cVPhMSzEhmJA2BJjpSSeEzUsqigtOPm2/Ap4pIdh0J+ddtkZTInp4eJ61JxEfaHxAPwFRq3dOsa7a67UVwZ81pnJdzSvx+x2+uc+dU+Lj7Z/Eg+9Qav4i3/NbQ/e+c1T42sXm9n+kUsZZZfvKbUF2h+TKAouwLQidMgoRFa7cVU2skHNlidImmZ3TriFFylJ+WxnXiM2nh/Gr3CyAW1HtgfeFVcNhA0y6rtGadZ8hSfCNmIIgg6zA+dFrYp0a2iprSybGJxw6iRrG/Ss7iV5HdWXc+tyGm1cscNusPUcjkVEjx8608F2aDjvC4jQN108RtypG1BZyaLlcXj0aOf5yD5Q0qKk7KlfVce1J+YpUvjoH2Rcf0/kCU10GkywSOlcFTGOEnD0+yXyrK40sXm8YPwFV0xrgQHYDzqO7dLGWMk86ijDS2zTub2NWhGklxgZVjFjbT2+wafrrVcVZxgHd6lQfgPjUhnr5WVqtqZsEdLgPvUj6VUqa3fhGXqVPuzfnROi8Z7EFKuxXK4Qep0NNrldrji1gPW93zFT20i44jn8JrPBjanmTqdaVxyWKdZQS24eS1xS3BU9V+VV8vc9Xnvrp4U0WSeR0+FSDDsQIVvca5bLAJtzm5Jcmzeg2LY6FeYPOqXaFftfNVPwpmG4Pcfkw9h+ta1rsoW9Z2n8H1JqJOMXya8qdxdU8Kn/AE759E0DMVZtcOuNGVGM+Boow/ZPKZ9L03tyRHma17PC4HrsfcPpXSrY+UNt0WpJvxcr8Aaw3ZdigLNlboUkjwmfbVrCdlWVp9J7lIPskQDRKmFjn86lWx5/r2VF4s2bMej20cZWfqU8Nw4IIE6kkyZJJ5k86tJZ8fhU6WT+oqUJG9RmnGnGCxFbFZbVKrgE+HlSrhsI8exCwzDoSPiajNWMev2j/iNQi2avp7HzWccSa9xlKpBa8veKQsmY5++iLhjBT3OgHKnfsjdD7jrUn7DcP3G9xoNpDxhKXCK1dFWRwu7/APW3901c4fwJ2aHVgsGdIO2m9BzSRJTtas5KKi/wM4KvU+7+NNKeNFI7IJzZh/d/Kr1js4oiWJAECcmgmdwKjdaJox6PcN4kkl3Az9mMdfKfyp9rCTM5h0Eb/lR/Z4So5/r3VaTBRtNR+O/Q0F0Fec/8Hn9ngdx/ulfOfyrXsdkNj6TaPuyPcTqKLVwgqUYSldWTLlPo1vFfFuY2D4WbYgsG1n1VUDwAE1ft2j+oq8MMKeMN4fEVE23uzUp0oU4qMVsUltGpVs1ZFini3RJisLHhPsqRbXganyU4LXAIBa8/fTvRefvqcLTlFHB2SAJT8n60qUikFPKidkiC0qmK0q4XJ41xNPtD4gH4CoPQt/Rb3GlSq1F4ijwFamnVl3ZYwWCLGCCNRAgyZ6cq2rfBAdw3vrlKoqs3lYNrplnSnBuazuaGG4IoIbvSNiWJitC3ZpUqgeZcm/RoU6SxBYJxbPhTrYPOPZSpUj2LUUmyZbZ8I9oqZbdKlRAO25TT0E8j7qVKiNglCU7JSpVwpIErvo6VKiAcBFKKVKicdC12KVKuOHKviK76M+ddpURHscyjnNcIHWlSohOGlSpVwT//2Q=="/>
          <p:cNvSpPr>
            <a:spLocks noChangeAspect="1" noChangeArrowheads="1"/>
          </p:cNvSpPr>
          <p:nvPr/>
        </p:nvSpPr>
        <p:spPr bwMode="auto">
          <a:xfrm>
            <a:off x="155575" y="-693738"/>
            <a:ext cx="1905000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30729" name="Picture 11" descr="http://www.masdecerca.com/wp-content/uploads/obisp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128713"/>
            <a:ext cx="46418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http://1.bp.blogspot.com/_kafjEw12wII/SZShfq2wLZI/AAAAAAAACNc/Wh3kJN3MDX8/s400/obisp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5160963"/>
            <a:ext cx="470058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2715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36089-BFE4-49E6-9296-053181ADA110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287463" y="623888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s-ES" sz="5400" b="1" i="1" cap="sm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Dios se revela a los hombres</a:t>
            </a:r>
            <a:endParaRPr lang="es-AR" sz="5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9 Marcador de contenido"/>
          <p:cNvSpPr>
            <a:spLocks noGrp="1"/>
          </p:cNvSpPr>
          <p:nvPr>
            <p:ph idx="1"/>
          </p:nvPr>
        </p:nvSpPr>
        <p:spPr>
          <a:xfrm>
            <a:off x="1431925" y="2281238"/>
            <a:ext cx="5040313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se ha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revelado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esta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revelación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Dios habla a los hombres.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primer paso de la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revelación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es la creación.</a:t>
            </a: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se ha manifestado  a través de las criaturas.</a:t>
            </a: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se manifiesta a los hombres de todos los tiempos, haciéndoles conocer su bondad y sus perfecciones. </a:t>
            </a:r>
          </a:p>
        </p:txBody>
      </p:sp>
      <p:sp>
        <p:nvSpPr>
          <p:cNvPr id="4104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4105" name="Picture 10" descr="http://catholicexchange.com/files/2010/04/devinetou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208213"/>
            <a:ext cx="47259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2" descr="http://farm4.static.flickr.com/3147/2946593579_77ac1aa80e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5018088"/>
            <a:ext cx="46767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3054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2957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33607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2796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1690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1BE90-0070-43C0-B106-5E125BAC125D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358900" y="912813"/>
            <a:ext cx="10729913" cy="1600200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r>
              <a:rPr lang="es-ES" sz="5400" b="1" i="1" cap="sm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La inmutabilidad del depósito de la Revelación</a:t>
            </a:r>
            <a:endParaRPr lang="es-AR" sz="5400" dirty="0">
              <a:solidFill>
                <a:srgbClr val="FFFF00"/>
              </a:solidFill>
            </a:endParaRPr>
          </a:p>
        </p:txBody>
      </p:sp>
      <p:sp>
        <p:nvSpPr>
          <p:cNvPr id="31751" name="9 Marcador de contenido"/>
          <p:cNvSpPr>
            <a:spLocks noGrp="1"/>
          </p:cNvSpPr>
          <p:nvPr>
            <p:ph idx="1"/>
          </p:nvPr>
        </p:nvSpPr>
        <p:spPr>
          <a:xfrm>
            <a:off x="1649413" y="2786063"/>
            <a:ext cx="4967287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enseñanza dogmática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Iglesia está presente desde los primeros siglos.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principales principales contenidos de la predicación apostólica fueron puestos por escrito, dando origen 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profesiones de fe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exigidas a todos aquellos que recibían el bautismo.</a:t>
            </a:r>
          </a:p>
        </p:txBody>
      </p:sp>
      <p:sp>
        <p:nvSpPr>
          <p:cNvPr id="31752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31753" name="Picture 10" descr="http://pics.livejournal.com/dead_voice/pic/001afex5/s640x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2608263"/>
            <a:ext cx="3959225" cy="59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9289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1609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7BCE0-0706-4CCC-A522-0807C5F24451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6473825" y="839788"/>
            <a:ext cx="5543550" cy="6335712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Cuando el Magisterio propone un nuevo dogma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*no está creando nada nuevo,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*sino solamente explicitando cuanto ya está contenido en el depósito revelado. </a:t>
            </a:r>
          </a:p>
          <a:p>
            <a:pPr>
              <a:lnSpc>
                <a:spcPct val="85000"/>
              </a:lnSpc>
              <a:defRPr/>
            </a:pP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enseñanza dogmática de la Iglesia (el Credo, p. </a:t>
            </a:r>
            <a:r>
              <a:rPr lang="es-E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ej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*es inmutable.</a:t>
            </a:r>
          </a:p>
          <a:p>
            <a:pPr>
              <a:lnSpc>
                <a:spcPct val="85000"/>
              </a:lnSpc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dogmas admiten un desarrollo. </a:t>
            </a:r>
          </a:p>
          <a:p>
            <a:pPr>
              <a:lnSpc>
                <a:spcPct val="85000"/>
              </a:lnSpc>
              <a:buFont typeface="Arial" charset="0"/>
              <a:buNone/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Aunque la Revelación está establecida, no está completamente explicitada. </a:t>
            </a:r>
            <a:endParaRPr lang="es-ES" sz="3200" b="1" i="1" cap="sm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32776" name="Picture 2" descr="http://www.mariologia.org/dogma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55688"/>
            <a:ext cx="48291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4" descr="http://1.bp.blogspot.com/_NxD3nQCosuA/SffHMQy2QEI/AAAAAAAAAzE/0vRK9BB5-tU/S1600-R/Denzinge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9"/>
          <a:stretch>
            <a:fillRect/>
          </a:stretch>
        </p:blipFill>
        <p:spPr bwMode="auto">
          <a:xfrm>
            <a:off x="1576388" y="2640013"/>
            <a:ext cx="4752975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39370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58086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72485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6038B-9202-4C54-A369-9A98FA388B25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5969000" y="985838"/>
            <a:ext cx="5903913" cy="6335712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Los factores de desarrollo del dogma son: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*los mismos que hacen progresar la Tradición: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predicación de los Obispos,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estudio de los fieles,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oración y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*meditación de la palabra de Dios,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experiencia de las cosas espirituales, 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ejemplo de los santos,</a:t>
            </a:r>
            <a:b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estudio de los teólogos. </a:t>
            </a:r>
            <a:endParaRPr lang="es-ES" sz="3200" b="1" i="1" cap="sm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33800" name="Picture 2" descr="http://ecx.images-amazon.com/images/I/512lKAq6ijL._BO2,204,203,200_PIsitb-sticker-arrow-click,TopRight,35,-76_AA300_SH20_OU01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13635" r="24545" b="12727"/>
          <a:stretch>
            <a:fillRect/>
          </a:stretch>
        </p:blipFill>
        <p:spPr bwMode="auto">
          <a:xfrm>
            <a:off x="1431925" y="1055688"/>
            <a:ext cx="424815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22796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C0D6-9FC8-4DE6-949E-C7B367A9EDE0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8 Título"/>
          <p:cNvSpPr>
            <a:spLocks noGrp="1"/>
          </p:cNvSpPr>
          <p:nvPr>
            <p:ph type="title"/>
          </p:nvPr>
        </p:nvSpPr>
        <p:spPr>
          <a:xfrm>
            <a:off x="1287463" y="839788"/>
            <a:ext cx="10729912" cy="1600200"/>
          </a:xfrm>
        </p:spPr>
        <p:txBody>
          <a:bodyPr/>
          <a:lstStyle/>
          <a:p>
            <a:pPr algn="l"/>
            <a:r>
              <a:rPr lang="es-ES" sz="5000" b="1" i="1" smtClean="0">
                <a:solidFill>
                  <a:srgbClr val="FFFF00"/>
                </a:solidFill>
              </a:rPr>
              <a:t>Bibliografía básica</a:t>
            </a:r>
            <a:endParaRPr lang="es-AR" sz="5000" smtClean="0">
              <a:solidFill>
                <a:srgbClr val="FFFF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287463" y="2279650"/>
            <a:ext cx="10658475" cy="6337300"/>
          </a:xfrm>
        </p:spPr>
        <p:txBody>
          <a:bodyPr/>
          <a:lstStyle/>
          <a:p>
            <a:pPr>
              <a:defRPr/>
            </a:pPr>
            <a:r>
              <a:rPr lang="es-AR" sz="3200" dirty="0">
                <a:solidFill>
                  <a:schemeClr val="bg1"/>
                </a:solidFill>
              </a:rPr>
              <a:t>Catecismo de la Iglesia Católica, 50-133.</a:t>
            </a:r>
          </a:p>
          <a:p>
            <a:pPr>
              <a:defRPr/>
            </a:pPr>
            <a:r>
              <a:rPr lang="it-IT" sz="3200" dirty="0">
                <a:solidFill>
                  <a:schemeClr val="bg1"/>
                </a:solidFill>
              </a:rPr>
              <a:t>CONCILIO VATICANO II, Const. Dei Verbum, 1-20.</a:t>
            </a:r>
          </a:p>
          <a:p>
            <a:pPr>
              <a:defRPr/>
            </a:pPr>
            <a:r>
              <a:rPr lang="fr-FR" sz="3200" dirty="0">
                <a:solidFill>
                  <a:schemeClr val="bg1"/>
                </a:solidFill>
              </a:rPr>
              <a:t>JUAN PABLO II, </a:t>
            </a:r>
            <a:r>
              <a:rPr lang="fr-FR" sz="3200" dirty="0" err="1">
                <a:solidFill>
                  <a:schemeClr val="bg1"/>
                </a:solidFill>
              </a:rPr>
              <a:t>Enc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err="1">
                <a:solidFill>
                  <a:schemeClr val="bg1"/>
                </a:solidFill>
              </a:rPr>
              <a:t>Fides</a:t>
            </a:r>
            <a:r>
              <a:rPr lang="fr-FR" sz="3200" dirty="0">
                <a:solidFill>
                  <a:schemeClr val="bg1"/>
                </a:solidFill>
              </a:rPr>
              <a:t> et ratio, 14-IX-1988, 7-15</a:t>
            </a:r>
            <a:r>
              <a:rPr lang="fr-FR" sz="3200" dirty="0" smtClean="0">
                <a:solidFill>
                  <a:schemeClr val="bg1"/>
                </a:solidFill>
              </a:rPr>
              <a:t>.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buFont typeface="Arial" charset="0"/>
              <a:buNone/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---------------------------x---------------------------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 estudio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los asistentes puedan estudiar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contenidos  de la clase y para que, </a:t>
            </a:r>
            <a:b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quien quiera utilizarla, pueda  modificarla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su propio estilo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</a:t>
            </a:r>
            <a:r>
              <a:rPr lang="es-A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JMG</a:t>
            </a:r>
            <a:endParaRPr lang="es-AR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4B25-E55B-499F-B59A-7AA7D27E44B8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287463" y="2239963"/>
            <a:ext cx="10658475" cy="63373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www.institutodeteologia.org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www.oracionesydevociones.info</a:t>
            </a: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www.encuentra.com</a:t>
            </a: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juanmariagallardo@gmail.com</a:t>
            </a: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secretariaifti@gmail.com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8CA0A-207B-42BC-94DD-4AED3250C0C5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9 Marcador de contenido"/>
          <p:cNvSpPr>
            <a:spLocks noGrp="1"/>
          </p:cNvSpPr>
          <p:nvPr>
            <p:ph idx="1"/>
          </p:nvPr>
        </p:nvSpPr>
        <p:spPr>
          <a:xfrm>
            <a:off x="6184900" y="984250"/>
            <a:ext cx="5761038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ser humano,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*imagen y semejanza de Dios,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*es la criatura que en mayor grado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revela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Dios.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ha querido revelarse como Ser personal,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*a través de una historia de salvación,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*creando y educando a un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pueblo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*para que fuese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*custodio de su Palabra dirigida a los hombres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*para preparar en él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Encarnación de su Verbo, Jesucristo.</a:t>
            </a:r>
          </a:p>
        </p:txBody>
      </p:sp>
      <p:sp>
        <p:nvSpPr>
          <p:cNvPr id="512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5128" name="Picture 9" descr="http://img.blogdecine.com/2010/03/miguel-angel-dios-creac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128713"/>
            <a:ext cx="45370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http://t3.gstatic.com/images?q=tbn:ANd9GcTiHTLH-f_vkFiA4OVYv6oTq2vj3Il_-ai8tGdjfRbC4OlYo54&amp;t=1&amp;usg=__zEPfixR9rqx5klNWGFFHJUKKh5c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478463"/>
            <a:ext cx="4608512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http://www.aurora-israel.co.il/items_pic/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224338"/>
            <a:ext cx="47529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37973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128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4FEE8-3DA7-4A30-AFA2-A462515D17BA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9 Marcador de contenido"/>
          <p:cNvSpPr>
            <a:spLocks noGrp="1"/>
          </p:cNvSpPr>
          <p:nvPr>
            <p:ph idx="1"/>
          </p:nvPr>
        </p:nvSpPr>
        <p:spPr>
          <a:xfrm>
            <a:off x="1574800" y="985838"/>
            <a:ext cx="6697663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reveló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cumplió su plan de salvación </a:t>
            </a: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mediante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las misiones del Hijo y del Espíritu Santo.</a:t>
            </a: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 Jesucristo, Dios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reveló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el misterio de su vida trinitaria.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Contenido de la Revelación </a:t>
            </a:r>
            <a:br>
              <a:rPr lang="es-ES" sz="32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*verdades naturales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(pueden conocerse por la razón)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*verdades que exceden la razón  (solo conocidas por revelación)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núcleo substancial </a:t>
            </a:r>
            <a:b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la revelación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Dios es: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*el misterio de su vida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*la invitación a tomar parte en ella.</a:t>
            </a:r>
          </a:p>
        </p:txBody>
      </p:sp>
      <p:sp>
        <p:nvSpPr>
          <p:cNvPr id="615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6153" name="Picture 9" descr="http://t1.gstatic.com/images?q=tbn:ANd9GcTs5TT8CdGl7eRBC2W6mUUA29QwCHzr93QsOUiRN8iNpA6ux7g&amp;t=1&amp;usg=__IjQlttnrGaoMkaFvHnwpNTyXfg4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00" y="1056184"/>
            <a:ext cx="3600400" cy="3600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5" name="Picture 11" descr="http://t2.gstatic.com/images?q=tbn:ANd9GcTKTQGlW8GWyGeXI2z2yx1sRKDQz7nsHRC7pk-gZ3CG65kc-JA&amp;t=1&amp;usg=__W-U67ELdiplHirG34yiBBZWGiik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976" y="4940951"/>
            <a:ext cx="3816424" cy="37657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4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9611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368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4241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1334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2D6BB-3647-4DFB-9590-B53ECBDEFDD9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9 Marcador de contenido"/>
          <p:cNvSpPr>
            <a:spLocks noGrp="1"/>
          </p:cNvSpPr>
          <p:nvPr>
            <p:ph idx="1"/>
          </p:nvPr>
        </p:nvSpPr>
        <p:spPr>
          <a:xfrm>
            <a:off x="6256338" y="912813"/>
            <a:ext cx="568960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Revelación divina </a:t>
            </a:r>
            <a:b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b="1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realiza con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*palabras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*obras;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comprende 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3200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transmite</a:t>
            </a:r>
            <a:br>
              <a:rPr lang="es-ES" sz="3200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*como verdad y </a:t>
            </a:r>
            <a:b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*como vida.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Además de los signos, Dios concede su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gracia.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“revelaciones privadas” </a:t>
            </a:r>
            <a:r>
              <a:rPr lang="es-E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transmiten ningún contenido nuevo sino que recuerdan la única Revelación y exhortan a practicarla.</a:t>
            </a:r>
          </a:p>
        </p:txBody>
      </p:sp>
      <p:sp>
        <p:nvSpPr>
          <p:cNvPr id="717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7176" name="Picture 9" descr="http://t1.gstatic.com/images?q=tbn:Empl9c-TgZs4lM: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84250"/>
            <a:ext cx="4498975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http://t0.gstatic.com/images?q=tbn:ANd9GcSOWogPn1LQIUya3V5HvgEowLX5kIPqluDar8R0-DZCIcBRtqQ&amp;t=1&amp;usg=__BwM6Ca44AjQ7lyngiUVSWYRLZyY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5664200"/>
            <a:ext cx="18732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3" descr="http://t2.gstatic.com/images?q=tbn:ANd9GcR5jaLenCQWRV4Gm_BXv9qzNnTljtpXHEU3CIShqTbvqDrsWV4&amp;t=1&amp;usg=__Dl9F_k2kdUz2hGh9vQ2n0z1_dBQ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5664200"/>
            <a:ext cx="2160587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6609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61007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C3EA5-443B-4C7D-9963-849F07074A9A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287463" y="823913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5400" b="1" i="1" cap="small" dirty="0" smtClean="0">
                <a:solidFill>
                  <a:srgbClr val="FFFF00"/>
                </a:solidFill>
              </a:rPr>
              <a:t>2. </a:t>
            </a:r>
            <a:r>
              <a:rPr lang="es-ES" sz="5400" b="1" i="1" cap="sm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Sagrada Escritura, </a:t>
            </a:r>
            <a:br>
              <a:rPr lang="es-ES" sz="5400" b="1" i="1" cap="sm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5400" b="1" i="1" cap="sm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testimonio de la Revelación</a:t>
            </a:r>
            <a:endParaRPr lang="es-AR" sz="5400" dirty="0">
              <a:solidFill>
                <a:srgbClr val="FFFF00"/>
              </a:solidFill>
            </a:endParaRPr>
          </a:p>
        </p:txBody>
      </p:sp>
      <p:sp>
        <p:nvSpPr>
          <p:cNvPr id="8199" name="9 Marcador de contenido"/>
          <p:cNvSpPr>
            <a:spLocks noGrp="1"/>
          </p:cNvSpPr>
          <p:nvPr>
            <p:ph idx="1"/>
          </p:nvPr>
        </p:nvSpPr>
        <p:spPr>
          <a:xfrm>
            <a:off x="1576388" y="2713038"/>
            <a:ext cx="4752975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pueblo de Israel, bajo inspiración y mandato de Dios, ha puesto por escrito la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Revelación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través de la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Sagrada Escritura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las palabras de Dios se manifiestan con palabras humanas, hasta asumir, en el Verbo Encarnado, la misma naturaleza humana. </a:t>
            </a:r>
          </a:p>
        </p:txBody>
      </p:sp>
      <p:sp>
        <p:nvSpPr>
          <p:cNvPr id="8200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8201" name="Picture 12" descr="http://t0.gstatic.com/images?q=tbn:ANd9GcRZ81pXRvGKK2U6_xkp5WiWGimaAmLFK6XwNLFfOZep6aR1JnQ&amp;t=1&amp;usg=__-uyLqSt_DSZAkaoThIU_1b2JOBI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2640013"/>
            <a:ext cx="3792537" cy="59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50879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28559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5266F-D4DD-4093-9083-B97C6526FD67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9 Marcador de contenido"/>
          <p:cNvSpPr>
            <a:spLocks noGrp="1"/>
          </p:cNvSpPr>
          <p:nvPr>
            <p:ph idx="1"/>
          </p:nvPr>
        </p:nvSpPr>
        <p:spPr>
          <a:xfrm>
            <a:off x="5751513" y="1128713"/>
            <a:ext cx="6265862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apóstoles y los primeros discípulos pusieron también ellos por escrito la Revelación de Dios realizada plenamente en Su Verbo. </a:t>
            </a: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Escrituras de Israel dan testimonio del Dios único y verdadero, creador del cielo y de la tierra; particularmente los “libros sapienciales”: Sabiduría, Qoelet, Proverbios, Sirácide, etc.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es el </a:t>
            </a:r>
            <a:r>
              <a:rPr lang="es-E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autor</a:t>
            </a:r>
            <a:r>
              <a:rPr lang="es-E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la Sagrada Escritura y, también lo son, los autores sagrados (hagiógrafos).</a:t>
            </a:r>
          </a:p>
        </p:txBody>
      </p:sp>
      <p:sp>
        <p:nvSpPr>
          <p:cNvPr id="922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9224" name="Picture 10" descr="http://t3.gstatic.com/images?q=tbn:ANd9GcRrPWPH0octt2ro0bhx1EcJfLt6m4Z-CA1bOFLZrrHNL9fjjdU&amp;t=1&amp;h=185&amp;w=201&amp;usg=__kEWpufgIYROf0X_F0GGS6VL4Ulk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116013"/>
            <a:ext cx="19431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http://t2.gstatic.com/images?q=tbn:ANd9GcRrWjn-yqEtCZgEpTcd948pBWBViuBDdLm_DeJzk4M4KhAXgGI&amp;t=1&amp;usg=__PfWrytt1u4Q_0wGEaaRB0F7JI4E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184525"/>
            <a:ext cx="4032250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1" descr="http://t0.gstatic.com/images?q=tbn:ANd9GcTcnJFpguXSpQz7dsbuglepActjmDzyUV-I8x48QbaDo_41QRE&amp;t=1&amp;usg=__OGPinX7aCaI1g8leAXLgZKApK1w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1100138"/>
            <a:ext cx="18732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70326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9370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12715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56C15-A15D-4474-AB98-07EFF67CBF03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577975" y="984250"/>
            <a:ext cx="3959225" cy="6335713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autores han redactado el texto con la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inspiración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Espíritu Santo. </a:t>
            </a: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Usaron de sus propias facultades y medios pero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Espíritu Santo obró en ellos y por ellos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Escribieron como verdaderos autores </a:t>
            </a:r>
            <a:r>
              <a:rPr lang="es-E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todo y sólo 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que Él quería. </a:t>
            </a:r>
          </a:p>
          <a:p>
            <a:pPr>
              <a:lnSpc>
                <a:spcPct val="85000"/>
              </a:lnSpc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Enseña la</a:t>
            </a:r>
            <a:r>
              <a:rPr lang="es-ES_tradnl" sz="32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Const.</a:t>
            </a:r>
            <a:r>
              <a:rPr lang="es-ES_tradn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Verbum n.</a:t>
            </a: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11., del </a:t>
            </a:r>
            <a:r>
              <a:rPr lang="es-ES_tradnl" sz="32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Concilio Vaticano II</a:t>
            </a:r>
            <a:r>
              <a:rPr lang="es-ES_tradn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“que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10248" name="Picture 9" descr="http://t2.gstatic.com/images?q=tbn:ANd9GcR5blaVW-6mXEqjYOyCXw3jzDo9hTGNlGWf95-Eoz8hmWjA-zc&amp;t=1&amp;usg=__wk2_f-8QQc11Q0QFSL2bPEVK-l8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1055688"/>
            <a:ext cx="62452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1287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7844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5213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72485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7AFEA-4E51-4F1C-BDCD-1E67ECF0DF3B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5585</TotalTime>
  <Words>1184</Words>
  <Application>Microsoft Office PowerPoint</Application>
  <PresentationFormat>Papel A3 (297 x 420 mm)</PresentationFormat>
  <Paragraphs>232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Calibri</vt:lpstr>
      <vt:lpstr>Bernard MT Condensed</vt:lpstr>
      <vt:lpstr>Times New Roman</vt:lpstr>
      <vt:lpstr>Elephant</vt:lpstr>
      <vt:lpstr>Tema de Office</vt:lpstr>
      <vt:lpstr>La FE cristiana</vt:lpstr>
      <vt:lpstr>Presentación de PowerPoint</vt:lpstr>
      <vt:lpstr>1. Dios se revela a los hombres</vt:lpstr>
      <vt:lpstr>Presentación de PowerPoint</vt:lpstr>
      <vt:lpstr>Presentación de PowerPoint</vt:lpstr>
      <vt:lpstr>Presentación de PowerPoint</vt:lpstr>
      <vt:lpstr>2. Sagrada Escritura,  testimonio de la Revelación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Revelación como historia de la salvación culminada en Cristo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transmisión  de la Revelación divina</vt:lpstr>
      <vt:lpstr>Presentación de PowerPoint</vt:lpstr>
      <vt:lpstr>Presentación de PowerPoint</vt:lpstr>
      <vt:lpstr>Presentación de PowerPoint</vt:lpstr>
      <vt:lpstr>5. El Magisterio de la Iglesia, custodio e intérprete autorizado de la Revelación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6. La inmutabilidad del depósito de la Revelación</vt:lpstr>
      <vt:lpstr>Presentación de PowerPoint</vt:lpstr>
      <vt:lpstr>Presentación de PowerPoint</vt:lpstr>
      <vt:lpstr>Bibliografía básica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jmgallardo</dc:creator>
  <cp:lastModifiedBy>jmgallardo</cp:lastModifiedBy>
  <cp:revision>41</cp:revision>
  <dcterms:created xsi:type="dcterms:W3CDTF">2010-08-10T14:04:34Z</dcterms:created>
  <dcterms:modified xsi:type="dcterms:W3CDTF">2011-09-16T14:27:47Z</dcterms:modified>
</cp:coreProperties>
</file>